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7" r:id="rId1"/>
  </p:sldMasterIdLst>
  <p:notesMasterIdLst>
    <p:notesMasterId r:id="rId14"/>
  </p:notesMasterIdLst>
  <p:sldIdLst>
    <p:sldId id="257" r:id="rId2"/>
    <p:sldId id="258" r:id="rId3"/>
    <p:sldId id="260" r:id="rId4"/>
    <p:sldId id="261" r:id="rId5"/>
    <p:sldId id="262" r:id="rId6"/>
    <p:sldId id="263" r:id="rId7"/>
    <p:sldId id="264" r:id="rId8"/>
    <p:sldId id="265" r:id="rId9"/>
    <p:sldId id="266" r:id="rId10"/>
    <p:sldId id="267" r:id="rId11"/>
    <p:sldId id="270" r:id="rId12"/>
    <p:sldId id="269"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817E66-7052-42AB-B109-1183C42E3724}" type="datetimeFigureOut">
              <a:rPr lang="ru-RU" smtClean="0"/>
              <a:t>11.01.2021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234539-08FD-49E1-9151-DA0CA31B0927}" type="slidenum">
              <a:rPr lang="ru-RU" smtClean="0"/>
              <a:t>‹#›</a:t>
            </a:fld>
            <a:endParaRPr lang="ru-RU"/>
          </a:p>
        </p:txBody>
      </p:sp>
    </p:spTree>
    <p:extLst>
      <p:ext uri="{BB962C8B-B14F-4D97-AF65-F5344CB8AC3E}">
        <p14:creationId xmlns:p14="http://schemas.microsoft.com/office/powerpoint/2010/main" val="4090449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2022232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0911138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240012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767133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183009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553328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102828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478142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245655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8443735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946594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121FD9-2D3F-485C-B3ED-B10CAD20664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94FA350D-46BF-42EB-BED0-C453C11E07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E081C8DE-1CE3-4FF3-AA2F-B298E16F4D2F}"/>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5" name="Нижний колонтитул 4">
            <a:extLst>
              <a:ext uri="{FF2B5EF4-FFF2-40B4-BE49-F238E27FC236}">
                <a16:creationId xmlns:a16="http://schemas.microsoft.com/office/drawing/2014/main" id="{4F26B9AE-02DB-4D5C-813B-5652FBF4B3D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D37702E-7842-4336-8760-06D5AFC4AF35}"/>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4100740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96314E-48E3-4CF8-9009-CCC32960C5E8}"/>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47406CB5-E49B-45C0-B125-EB3B692423A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B5D2D3A-93F6-4677-9988-14B09E1C80F0}"/>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5" name="Нижний колонтитул 4">
            <a:extLst>
              <a:ext uri="{FF2B5EF4-FFF2-40B4-BE49-F238E27FC236}">
                <a16:creationId xmlns:a16="http://schemas.microsoft.com/office/drawing/2014/main" id="{99F24CCE-AD9C-4992-AF73-DA95B6228DD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3A6CE8B-F2D1-425F-8A27-24564A3CA0B9}"/>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540824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D4A35C12-8E64-40D3-A395-BB5D62705050}"/>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68CA4FC5-721B-49C8-BB2A-A4E528F74B5E}"/>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1881803-2CED-4BFA-81D1-CC4214FEDDB9}"/>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5" name="Нижний колонтитул 4">
            <a:extLst>
              <a:ext uri="{FF2B5EF4-FFF2-40B4-BE49-F238E27FC236}">
                <a16:creationId xmlns:a16="http://schemas.microsoft.com/office/drawing/2014/main" id="{20ED179D-C0A0-4C6D-9111-5BCFA96C97C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9B46A6A-3285-4160-A9A9-8342972F6B9B}"/>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2536878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Пустой лист">
  <p:cSld name="Пустой лист">
    <p:spTree>
      <p:nvGrpSpPr>
        <p:cNvPr id="1" name="Shape 12"/>
        <p:cNvGrpSpPr/>
        <p:nvPr/>
      </p:nvGrpSpPr>
      <p:grpSpPr>
        <a:xfrm>
          <a:off x="0" y="0"/>
          <a:ext cx="0" cy="0"/>
          <a:chOff x="0" y="0"/>
          <a:chExt cx="0" cy="0"/>
        </a:xfrm>
      </p:grpSpPr>
    </p:spTree>
    <p:extLst>
      <p:ext uri="{BB962C8B-B14F-4D97-AF65-F5344CB8AC3E}">
        <p14:creationId xmlns:p14="http://schemas.microsoft.com/office/powerpoint/2010/main" val="1892704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65CE2B-37A1-4771-874D-97F30030515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6162C0F-726D-4DE3-BED4-3283741589F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C19BB72-3AB4-4ECE-BE12-C19C43EF7532}"/>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5" name="Нижний колонтитул 4">
            <a:extLst>
              <a:ext uri="{FF2B5EF4-FFF2-40B4-BE49-F238E27FC236}">
                <a16:creationId xmlns:a16="http://schemas.microsoft.com/office/drawing/2014/main" id="{9877FFF4-4A0E-4236-AD7E-7326BF68476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3EED938-0155-4984-BDE7-8AE2A2DDA007}"/>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117853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53C574-62C2-451E-B60C-C5EB0549634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169DC5E-4677-4A1A-B235-766036B688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37B60E0-6A06-4CB7-B83A-3E9C1F368B7A}"/>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5" name="Нижний колонтитул 4">
            <a:extLst>
              <a:ext uri="{FF2B5EF4-FFF2-40B4-BE49-F238E27FC236}">
                <a16:creationId xmlns:a16="http://schemas.microsoft.com/office/drawing/2014/main" id="{CB8EE917-715E-452C-B998-C1F6D6ECDEC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0C0A586-259B-4FE0-B50D-989E1C3260B3}"/>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3628822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73C3C9-1F28-4A4F-A26E-CE9169F293F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E4578C3-6DFB-4586-A6C4-0E59E481138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D07F3663-729B-4385-9882-B518A1CAF8A2}"/>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0EFA681D-7A84-46A4-A6D8-D2FB58E36430}"/>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6" name="Нижний колонтитул 5">
            <a:extLst>
              <a:ext uri="{FF2B5EF4-FFF2-40B4-BE49-F238E27FC236}">
                <a16:creationId xmlns:a16="http://schemas.microsoft.com/office/drawing/2014/main" id="{C50CDC25-3A01-48DB-BBEE-E06CC4ACE83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7B8025F-CFBB-4D05-A49D-1FF4D960F250}"/>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250989778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94D27A-EBA5-46B7-A0AE-84D8E0018E4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800D3C20-61FC-489E-8220-F323720B2E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06E0F6D5-F9A7-467B-933F-8B840FDB661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E7C8C02-7DC7-499C-BB07-C17244AD17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A3515AC7-5216-45CE-8C00-DF5E0B00BA18}"/>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F1B9E12-BF5C-4E13-BC98-3C276CAB97DE}"/>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8" name="Нижний колонтитул 7">
            <a:extLst>
              <a:ext uri="{FF2B5EF4-FFF2-40B4-BE49-F238E27FC236}">
                <a16:creationId xmlns:a16="http://schemas.microsoft.com/office/drawing/2014/main" id="{81B0A181-51E5-4B84-B901-63C5C676849D}"/>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1DBF7D3F-52CB-41A0-979C-4A1061A29961}"/>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1976966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F59695-5B1C-4959-938E-D690832378C9}"/>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9BE5AA27-C35E-46BA-993C-33A70B8E8069}"/>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4" name="Нижний колонтитул 3">
            <a:extLst>
              <a:ext uri="{FF2B5EF4-FFF2-40B4-BE49-F238E27FC236}">
                <a16:creationId xmlns:a16="http://schemas.microsoft.com/office/drawing/2014/main" id="{4546BEED-AE41-4F91-B1B3-312A5E97F6B6}"/>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7B9C7821-7BB3-4DB0-A834-CE8F1CB7A487}"/>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1652022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3284EA7F-68AE-4C67-833B-7AB479DBE635}"/>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3" name="Нижний колонтитул 2">
            <a:extLst>
              <a:ext uri="{FF2B5EF4-FFF2-40B4-BE49-F238E27FC236}">
                <a16:creationId xmlns:a16="http://schemas.microsoft.com/office/drawing/2014/main" id="{C59F5293-ADC4-4831-8942-05887D565742}"/>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E6E1661-AB1D-41AC-85AA-18CDB45F4139}"/>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2228466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105DA8-41FC-4068-90C6-D6AB88C2E35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E3567632-CAA2-415B-B166-7FC5AB2271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ABD0F9A4-9C17-4471-A553-8CDB465C0E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DC73BCE-EFA9-4876-85D7-521D07ED87F0}"/>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6" name="Нижний колонтитул 5">
            <a:extLst>
              <a:ext uri="{FF2B5EF4-FFF2-40B4-BE49-F238E27FC236}">
                <a16:creationId xmlns:a16="http://schemas.microsoft.com/office/drawing/2014/main" id="{10C2A644-342B-4802-B5A1-20C7796F72C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39804B3-840D-4E3A-B1C6-47BA512EFAAA}"/>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196365598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6F8391-6998-4690-B078-735AE624F7D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3896A8F3-0F05-45FC-BB09-00EC5E9E45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9A105D7-1D0F-48C6-8797-5C64EE6825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C6CBE04-8D48-4AD4-B550-882DE2807BF6}"/>
              </a:ext>
            </a:extLst>
          </p:cNvPr>
          <p:cNvSpPr>
            <a:spLocks noGrp="1"/>
          </p:cNvSpPr>
          <p:nvPr>
            <p:ph type="dt" sz="half" idx="10"/>
          </p:nvPr>
        </p:nvSpPr>
        <p:spPr/>
        <p:txBody>
          <a:bodyPr/>
          <a:lstStyle/>
          <a:p>
            <a:fld id="{F2CB1C63-1B52-445C-84B7-BF5C61CED926}" type="datetimeFigureOut">
              <a:rPr lang="ru-RU" smtClean="0"/>
              <a:t>11.01.2021</a:t>
            </a:fld>
            <a:endParaRPr lang="ru-RU"/>
          </a:p>
        </p:txBody>
      </p:sp>
      <p:sp>
        <p:nvSpPr>
          <p:cNvPr id="6" name="Нижний колонтитул 5">
            <a:extLst>
              <a:ext uri="{FF2B5EF4-FFF2-40B4-BE49-F238E27FC236}">
                <a16:creationId xmlns:a16="http://schemas.microsoft.com/office/drawing/2014/main" id="{916AAC57-39CD-4A6B-AEC1-805DF02DEF6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E1F269F-8D62-4B33-BC8A-8762921B56A7}"/>
              </a:ext>
            </a:extLst>
          </p:cNvPr>
          <p:cNvSpPr>
            <a:spLocks noGrp="1"/>
          </p:cNvSpPr>
          <p:nvPr>
            <p:ph type="sldNum" sz="quarter" idx="12"/>
          </p:nvPr>
        </p:nvSpPr>
        <p:spPr/>
        <p:txBody>
          <a:bodyPr/>
          <a:lstStyle/>
          <a:p>
            <a:fld id="{A1481E56-627B-49A5-944C-E3663AE7EB89}" type="slidenum">
              <a:rPr lang="ru-RU" smtClean="0"/>
              <a:t>‹#›</a:t>
            </a:fld>
            <a:endParaRPr lang="ru-RU"/>
          </a:p>
        </p:txBody>
      </p:sp>
    </p:spTree>
    <p:extLst>
      <p:ext uri="{BB962C8B-B14F-4D97-AF65-F5344CB8AC3E}">
        <p14:creationId xmlns:p14="http://schemas.microsoft.com/office/powerpoint/2010/main" val="2350253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775EF8-1282-4D1E-A7C5-7FF4E49E08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C0FCA5E-C14A-4513-8045-A728FACBE2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720F956-24A6-4CA4-841A-88081B13D9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B1C63-1B52-445C-84B7-BF5C61CED926}" type="datetimeFigureOut">
              <a:rPr lang="ru-RU" smtClean="0"/>
              <a:t>11.01.2021</a:t>
            </a:fld>
            <a:endParaRPr lang="ru-RU"/>
          </a:p>
        </p:txBody>
      </p:sp>
      <p:sp>
        <p:nvSpPr>
          <p:cNvPr id="5" name="Нижний колонтитул 4">
            <a:extLst>
              <a:ext uri="{FF2B5EF4-FFF2-40B4-BE49-F238E27FC236}">
                <a16:creationId xmlns:a16="http://schemas.microsoft.com/office/drawing/2014/main" id="{DBD40028-C97E-4287-9D37-D104A6AD7F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BE5D8AF0-C33C-4FA1-A92F-5DB8A8E79E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481E56-627B-49A5-944C-E3663AE7EB89}" type="slidenum">
              <a:rPr lang="ru-RU" smtClean="0"/>
              <a:t>‹#›</a:t>
            </a:fld>
            <a:endParaRPr lang="ru-RU"/>
          </a:p>
        </p:txBody>
      </p:sp>
    </p:spTree>
    <p:extLst>
      <p:ext uri="{BB962C8B-B14F-4D97-AF65-F5344CB8AC3E}">
        <p14:creationId xmlns:p14="http://schemas.microsoft.com/office/powerpoint/2010/main" val="2756454103"/>
      </p:ext>
    </p:extLst>
  </p:cSld>
  <p:clrMap bg1="lt1" tx1="dk1" bg2="lt2" tx2="dk2" accent1="accent1" accent2="accent2" accent3="accent3" accent4="accent4" accent5="accent5" accent6="accent6" hlink="hlink" folHlink="folHlink"/>
  <p:sldLayoutIdLst>
    <p:sldLayoutId id="2147484148" r:id="rId1"/>
    <p:sldLayoutId id="2147484149" r:id="rId2"/>
    <p:sldLayoutId id="2147484150" r:id="rId3"/>
    <p:sldLayoutId id="2147484151" r:id="rId4"/>
    <p:sldLayoutId id="2147484152" r:id="rId5"/>
    <p:sldLayoutId id="2147484153" r:id="rId6"/>
    <p:sldLayoutId id="2147484154" r:id="rId7"/>
    <p:sldLayoutId id="2147484155" r:id="rId8"/>
    <p:sldLayoutId id="2147484156" r:id="rId9"/>
    <p:sldLayoutId id="2147484157" r:id="rId10"/>
    <p:sldLayoutId id="2147484158" r:id="rId11"/>
    <p:sldLayoutId id="21474841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422276" y="634535"/>
            <a:ext cx="7930906" cy="2358525"/>
          </a:xfrm>
          <a:prstGeom prst="rect">
            <a:avLst/>
          </a:prstGeom>
          <a:noFill/>
          <a:ln>
            <a:noFill/>
          </a:ln>
        </p:spPr>
        <p:txBody>
          <a:bodyPr spcFirstLastPara="1" wrap="square" lIns="121900" tIns="121900" rIns="121900" bIns="121900" anchor="t" anchorCtr="0">
            <a:noAutofit/>
          </a:bodyPr>
          <a:lstStyle/>
          <a:p>
            <a:pPr lvl="0" algn="ctr">
              <a:buClrTx/>
              <a:buSzPts val="3200"/>
            </a:pPr>
            <a:r>
              <a:rPr lang="kk-KZ" sz="2800" b="1" dirty="0">
                <a:solidFill>
                  <a:srgbClr val="C00000"/>
                </a:solidFill>
                <a:latin typeface="Times New Roman" panose="02020603050405020304" pitchFamily="18" charset="0"/>
                <a:ea typeface="Tahoma" panose="020B0604030504040204" pitchFamily="34" charset="0"/>
                <a:cs typeface="Times New Roman" panose="02020603050405020304" pitchFamily="18" charset="0"/>
              </a:rPr>
              <a:t>7-сынып, қазақ тілі</a:t>
            </a:r>
          </a:p>
          <a:p>
            <a:pPr lvl="0" algn="ctr">
              <a:buClrTx/>
              <a:buSzPts val="3200"/>
            </a:pPr>
            <a:endParaRPr lang="kk-KZ" sz="2800" b="1" dirty="0">
              <a:solidFill>
                <a:schemeClr val="accent1">
                  <a:lumMod val="75000"/>
                </a:schemeClr>
              </a:solidFill>
              <a:latin typeface="Times New Roman" panose="02020603050405020304" pitchFamily="18" charset="0"/>
              <a:ea typeface="Tahoma" panose="020B0604030504040204" pitchFamily="34" charset="0"/>
              <a:cs typeface="Times New Roman" panose="02020603050405020304" pitchFamily="18" charset="0"/>
            </a:endParaRPr>
          </a:p>
          <a:p>
            <a:pPr lvl="0" algn="ctr">
              <a:buClrTx/>
              <a:buSzPts val="3200"/>
            </a:pPr>
            <a:r>
              <a:rPr lang="kk-KZ" sz="2800" b="1" dirty="0">
                <a:solidFill>
                  <a:srgbClr val="C00000"/>
                </a:solidFill>
                <a:latin typeface="Times New Roman" panose="02020603050405020304" pitchFamily="18" charset="0"/>
                <a:ea typeface="Tahoma" panose="020B0604030504040204" pitchFamily="34" charset="0"/>
                <a:cs typeface="Times New Roman" panose="02020603050405020304" pitchFamily="18" charset="0"/>
              </a:rPr>
              <a:t>Бөлім:</a:t>
            </a:r>
            <a:r>
              <a:rPr lang="kk-KZ" sz="2800" b="1" dirty="0">
                <a:latin typeface="Times New Roman" panose="02020603050405020304" pitchFamily="18" charset="0"/>
                <a:ea typeface="Tahoma" panose="020B0604030504040204" pitchFamily="34" charset="0"/>
                <a:cs typeface="Times New Roman" panose="02020603050405020304" pitchFamily="18" charset="0"/>
              </a:rPr>
              <a:t> </a:t>
            </a:r>
            <a:r>
              <a:rPr lang="kk-KZ" sz="2800" dirty="0">
                <a:latin typeface="Times New Roman" panose="02020603050405020304" pitchFamily="18" charset="0"/>
                <a:cs typeface="Times New Roman" panose="02020603050405020304" pitchFamily="18" charset="0"/>
              </a:rPr>
              <a:t>Қазақстандағы ұлттар достастығы</a:t>
            </a:r>
            <a:endParaRPr lang="kk-KZ"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sym typeface="Tahoma"/>
            </a:endParaRPr>
          </a:p>
          <a:p>
            <a:pPr lvl="0" algn="ctr">
              <a:buClrTx/>
              <a:buSzPts val="3200"/>
            </a:pPr>
            <a:r>
              <a:rPr lang="kk-KZ" sz="2800" b="1" dirty="0">
                <a:solidFill>
                  <a:srgbClr val="C00000"/>
                </a:solidFill>
                <a:latin typeface="Times New Roman" panose="02020603050405020304" pitchFamily="18" charset="0"/>
                <a:ea typeface="Tahoma" panose="020B0604030504040204" pitchFamily="34" charset="0"/>
                <a:cs typeface="Times New Roman" panose="02020603050405020304" pitchFamily="18" charset="0"/>
                <a:sym typeface="Tahoma"/>
              </a:rPr>
              <a:t>Тақырыбы: </a:t>
            </a:r>
          </a:p>
          <a:p>
            <a:pPr lvl="0" algn="ctr">
              <a:buClrTx/>
              <a:buSzPts val="3200"/>
            </a:pPr>
            <a:r>
              <a:rPr lang="kk-KZ" sz="2800" dirty="0">
                <a:latin typeface="Times New Roman" panose="02020603050405020304" pitchFamily="18" charset="0"/>
                <a:cs typeface="Times New Roman" panose="02020603050405020304" pitchFamily="18" charset="0"/>
              </a:rPr>
              <a:t>Қазақстан халқы Ассамблеясы – татулық бастауы</a:t>
            </a:r>
          </a:p>
          <a:p>
            <a:pPr lvl="0" algn="ctr">
              <a:buClrTx/>
              <a:buSzPts val="3200"/>
            </a:pPr>
            <a:r>
              <a:rPr lang="kk-KZ" sz="2800" b="1" dirty="0">
                <a:solidFill>
                  <a:srgbClr val="C00000"/>
                </a:solidFill>
                <a:latin typeface="Times New Roman" panose="02020603050405020304" pitchFamily="18" charset="0"/>
                <a:ea typeface="Tahoma" panose="020B0604030504040204" pitchFamily="34" charset="0"/>
                <a:cs typeface="Times New Roman" panose="02020603050405020304" pitchFamily="18" charset="0"/>
              </a:rPr>
              <a:t>Оқу мақсаттары:</a:t>
            </a:r>
          </a:p>
          <a:p>
            <a:r>
              <a:rPr lang="kk-KZ" sz="2400" dirty="0">
                <a:latin typeface="Times New Roman" panose="02020603050405020304" pitchFamily="18" charset="0"/>
                <a:cs typeface="Times New Roman" panose="02020603050405020304" pitchFamily="18" charset="0"/>
              </a:rPr>
              <a:t>7.Ж4. Эссе құрылымы мен даму желісін  сақтап, тақырыпқа байланысты берілген мәселенің оңтайлы шешілу жолдары немесе себептеріне өз көзқарасын жазу (дискуссивті эссе) </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7.ӘТН 4.2. Еліктеуіш сөздердің мәнмәтіндегі қолданысын түсіну</a:t>
            </a:r>
            <a:endParaRPr sz="2400" b="0" i="0" u="none" dirty="0">
              <a:solidFill>
                <a:srgbClr val="000000"/>
              </a:solidFill>
              <a:latin typeface="Times New Roman" panose="02020603050405020304" pitchFamily="18" charset="0"/>
              <a:ea typeface="Arial"/>
              <a:cs typeface="Times New Roman" panose="02020603050405020304" pitchFamily="18" charset="0"/>
              <a:sym typeface="Arial"/>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1</a:t>
            </a:fld>
            <a:endParaRPr/>
          </a:p>
        </p:txBody>
      </p:sp>
      <p:grpSp>
        <p:nvGrpSpPr>
          <p:cNvPr id="7" name="Группа 6"/>
          <p:cNvGrpSpPr/>
          <p:nvPr/>
        </p:nvGrpSpPr>
        <p:grpSpPr>
          <a:xfrm>
            <a:off x="0" y="3521168"/>
            <a:ext cx="12192000" cy="3009028"/>
            <a:chOff x="0" y="3521168"/>
            <a:chExt cx="12192000" cy="3009028"/>
          </a:xfrm>
          <a:solidFill>
            <a:srgbClr val="C00000"/>
          </a:solidFill>
        </p:grpSpPr>
        <p:sp>
          <p:nvSpPr>
            <p:cNvPr id="8" name="Прямоугольник 7"/>
            <p:cNvSpPr/>
            <p:nvPr/>
          </p:nvSpPr>
          <p:spPr>
            <a:xfrm>
              <a:off x="9696090" y="3521168"/>
              <a:ext cx="2126323" cy="23447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pic>
        <p:nvPicPr>
          <p:cNvPr id="11" name="Рисунок 10" descr="Центр культурных традиций &quot;Этнос&quot; - Community | Facebook">
            <a:extLst>
              <a:ext uri="{FF2B5EF4-FFF2-40B4-BE49-F238E27FC236}">
                <a16:creationId xmlns:a16="http://schemas.microsoft.com/office/drawing/2014/main" id="{5B3F0C43-9D3B-4548-AA6E-1D6F8C8DC08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694500" y="115688"/>
            <a:ext cx="3416544" cy="340548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824370" y="465137"/>
            <a:ext cx="9139006" cy="3331308"/>
          </a:xfrm>
          <a:prstGeom prst="rect">
            <a:avLst/>
          </a:prstGeom>
          <a:noFill/>
          <a:ln>
            <a:noFill/>
          </a:ln>
        </p:spPr>
        <p:txBody>
          <a:bodyPr spcFirstLastPara="1" wrap="square" lIns="121900" tIns="121900" rIns="121900" bIns="121900" anchor="t" anchorCtr="0">
            <a:noAutofit/>
          </a:bodyPr>
          <a:lstStyle/>
          <a:p>
            <a:r>
              <a:rPr lang="kk-KZ" sz="3600" b="1" dirty="0">
                <a:solidFill>
                  <a:srgbClr val="C00000"/>
                </a:solidFill>
                <a:latin typeface="Times New Roman" panose="02020603050405020304" pitchFamily="18" charset="0"/>
                <a:cs typeface="Times New Roman" panose="02020603050405020304" pitchFamily="18" charset="0"/>
              </a:rPr>
              <a:t>Жауап</a:t>
            </a:r>
            <a:endParaRPr lang="ru-RU" sz="3600" dirty="0">
              <a:solidFill>
                <a:srgbClr val="C00000"/>
              </a:solidFill>
              <a:latin typeface="Times New Roman" panose="02020603050405020304" pitchFamily="18" charset="0"/>
              <a:cs typeface="Times New Roman" panose="02020603050405020304" pitchFamily="18" charset="0"/>
            </a:endParaRPr>
          </a:p>
          <a:p>
            <a:r>
              <a:rPr lang="kk-KZ" sz="3600" dirty="0">
                <a:latin typeface="Times New Roman" panose="02020603050405020304" pitchFamily="18" charset="0"/>
                <a:cs typeface="Times New Roman" panose="02020603050405020304" pitchFamily="18" charset="0"/>
              </a:rPr>
              <a:t>Саңқ етіп. Шыр-шыр еткен. Сыңғыр еткен. Гүрс етіп атылды. Сарт-сұрт ете қалды. Күрк-күрк жөтелді. Салдыр-күлдір құлады. Пыс-пыс етіп ұйықтады.</a:t>
            </a:r>
            <a:endParaRPr lang="kk-KZ" sz="3600"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10</a:t>
            </a:fld>
            <a:endParaRPr/>
          </a:p>
        </p:txBody>
      </p:sp>
      <p:grpSp>
        <p:nvGrpSpPr>
          <p:cNvPr id="7" name="Группа 6"/>
          <p:cNvGrpSpPr/>
          <p:nvPr/>
        </p:nvGrpSpPr>
        <p:grpSpPr>
          <a:xfrm>
            <a:off x="0" y="3778860"/>
            <a:ext cx="12192000" cy="3009028"/>
            <a:chOff x="0" y="3521168"/>
            <a:chExt cx="12192000" cy="3009028"/>
          </a:xfrm>
          <a:solidFill>
            <a:srgbClr val="C00000"/>
          </a:solidFill>
        </p:grpSpPr>
        <p:sp>
          <p:nvSpPr>
            <p:cNvPr id="8" name="Прямоугольник 7"/>
            <p:cNvSpPr/>
            <p:nvPr/>
          </p:nvSpPr>
          <p:spPr>
            <a:xfrm>
              <a:off x="9696090" y="3521168"/>
              <a:ext cx="2126323" cy="23447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2943771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865934" y="447552"/>
            <a:ext cx="9139006" cy="3331308"/>
          </a:xfrm>
          <a:prstGeom prst="rect">
            <a:avLst/>
          </a:prstGeom>
          <a:noFill/>
          <a:ln>
            <a:noFill/>
          </a:ln>
        </p:spPr>
        <p:txBody>
          <a:bodyPr spcFirstLastPara="1" wrap="square" lIns="121900" tIns="121900" rIns="121900" bIns="121900" anchor="t" anchorCtr="0">
            <a:noAutofit/>
          </a:bodyPr>
          <a:lstStyle/>
          <a:p>
            <a:r>
              <a:rPr lang="kk-KZ" sz="3600" b="1" dirty="0" smtClean="0">
                <a:solidFill>
                  <a:srgbClr val="C00000"/>
                </a:solidFill>
                <a:latin typeface="Times New Roman" panose="02020603050405020304" pitchFamily="18" charset="0"/>
                <a:cs typeface="Times New Roman" panose="02020603050405020304" pitchFamily="18" charset="0"/>
              </a:rPr>
              <a:t>Оқу тапсырмасы</a:t>
            </a:r>
          </a:p>
          <a:p>
            <a:r>
              <a:rPr lang="kk-KZ" sz="3600" dirty="0" smtClean="0">
                <a:latin typeface="Times New Roman" panose="02020603050405020304" pitchFamily="18" charset="0"/>
                <a:cs typeface="Times New Roman" panose="02020603050405020304" pitchFamily="18" charset="0"/>
              </a:rPr>
              <a:t>Эссе жұмысын түзетіп, толықтырып жазу.</a:t>
            </a:r>
            <a:endParaRPr lang="kk-KZ" sz="3600" dirty="0" smtClean="0">
              <a:latin typeface="Times New Roman" panose="02020603050405020304" pitchFamily="18" charset="0"/>
              <a:cs typeface="Times New Roman" panose="02020603050405020304" pitchFamily="18" charset="0"/>
            </a:endParaRPr>
          </a:p>
          <a:p>
            <a:endParaRPr lang="kk-KZ" sz="3600" dirty="0" smtClean="0">
              <a:latin typeface="Times New Roman" panose="02020603050405020304" pitchFamily="18" charset="0"/>
              <a:cs typeface="Times New Roman" panose="02020603050405020304" pitchFamily="18"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11</a:t>
            </a:fld>
            <a:endParaRPr/>
          </a:p>
        </p:txBody>
      </p:sp>
      <p:grpSp>
        <p:nvGrpSpPr>
          <p:cNvPr id="7" name="Группа 6"/>
          <p:cNvGrpSpPr/>
          <p:nvPr/>
        </p:nvGrpSpPr>
        <p:grpSpPr>
          <a:xfrm>
            <a:off x="0" y="3778860"/>
            <a:ext cx="12192000" cy="3009028"/>
            <a:chOff x="0" y="3521168"/>
            <a:chExt cx="12192000" cy="3009028"/>
          </a:xfrm>
          <a:solidFill>
            <a:srgbClr val="C00000"/>
          </a:solidFill>
        </p:grpSpPr>
        <p:sp>
          <p:nvSpPr>
            <p:cNvPr id="8" name="Прямоугольник 7"/>
            <p:cNvSpPr/>
            <p:nvPr/>
          </p:nvSpPr>
          <p:spPr>
            <a:xfrm>
              <a:off x="9696090" y="3521168"/>
              <a:ext cx="2126323" cy="23447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669756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824370" y="465137"/>
            <a:ext cx="9139006" cy="3331308"/>
          </a:xfrm>
          <a:prstGeom prst="rect">
            <a:avLst/>
          </a:prstGeom>
          <a:noFill/>
          <a:ln>
            <a:noFill/>
          </a:ln>
        </p:spPr>
        <p:txBody>
          <a:bodyPr spcFirstLastPara="1" wrap="square" lIns="121900" tIns="121900" rIns="121900" bIns="121900" anchor="t" anchorCtr="0">
            <a:noAutofit/>
          </a:bodyPr>
          <a:lstStyle/>
          <a:p>
            <a:r>
              <a:rPr lang="kk-KZ" sz="3200" b="1" dirty="0">
                <a:solidFill>
                  <a:srgbClr val="C00000"/>
                </a:solidFill>
                <a:latin typeface="Times New Roman" panose="02020603050405020304" pitchFamily="18" charset="0"/>
                <a:cs typeface="Times New Roman" panose="02020603050405020304" pitchFamily="18" charset="0"/>
              </a:rPr>
              <a:t>Қорытынды</a:t>
            </a:r>
            <a:endParaRPr lang="ru-RU" sz="3200" b="1" dirty="0">
              <a:solidFill>
                <a:srgbClr val="C00000"/>
              </a:solidFill>
              <a:latin typeface="Times New Roman" panose="02020603050405020304" pitchFamily="18" charset="0"/>
              <a:cs typeface="Times New Roman" panose="02020603050405020304" pitchFamily="18" charset="0"/>
            </a:endParaRPr>
          </a:p>
          <a:p>
            <a:pPr marL="457200" lvl="0" indent="-457200">
              <a:buFont typeface="Arial" panose="020B0604020202020204" pitchFamily="34" charset="0"/>
              <a:buChar char="•"/>
            </a:pPr>
            <a:r>
              <a:rPr lang="kk-KZ" sz="3200" dirty="0">
                <a:latin typeface="Times New Roman" panose="02020603050405020304" pitchFamily="18" charset="0"/>
                <a:cs typeface="Times New Roman" panose="02020603050405020304" pitchFamily="18" charset="0"/>
              </a:rPr>
              <a:t>тақырыпқа байланысты берілген мәселеге көзқарастарыңызды білдіріп, дискуссивті эссе жаздыңыздар;</a:t>
            </a:r>
            <a:endParaRPr lang="ru-RU"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kk-KZ" sz="3200" dirty="0">
                <a:latin typeface="Times New Roman" panose="02020603050405020304" pitchFamily="18" charset="0"/>
                <a:cs typeface="Times New Roman" panose="02020603050405020304" pitchFamily="18" charset="0"/>
              </a:rPr>
              <a:t>мәтіннен еліктеуіш сөздерді анықтадыңыздар. </a:t>
            </a:r>
            <a:endParaRPr lang="kk-KZ" sz="3200"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12</a:t>
            </a:fld>
            <a:endParaRPr/>
          </a:p>
        </p:txBody>
      </p:sp>
      <p:grpSp>
        <p:nvGrpSpPr>
          <p:cNvPr id="7" name="Группа 6"/>
          <p:cNvGrpSpPr/>
          <p:nvPr/>
        </p:nvGrpSpPr>
        <p:grpSpPr>
          <a:xfrm>
            <a:off x="0" y="3778860"/>
            <a:ext cx="12192000" cy="3009028"/>
            <a:chOff x="0" y="3521168"/>
            <a:chExt cx="12192000" cy="3009028"/>
          </a:xfrm>
          <a:solidFill>
            <a:srgbClr val="C00000"/>
          </a:solidFill>
        </p:grpSpPr>
        <p:sp>
          <p:nvSpPr>
            <p:cNvPr id="8" name="Прямоугольник 7"/>
            <p:cNvSpPr/>
            <p:nvPr/>
          </p:nvSpPr>
          <p:spPr>
            <a:xfrm>
              <a:off x="9696090" y="3521168"/>
              <a:ext cx="2126323" cy="23447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96915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655558" y="889000"/>
            <a:ext cx="9139006" cy="3331308"/>
          </a:xfrm>
          <a:prstGeom prst="rect">
            <a:avLst/>
          </a:prstGeom>
          <a:noFill/>
          <a:ln>
            <a:noFill/>
          </a:ln>
        </p:spPr>
        <p:txBody>
          <a:bodyPr spcFirstLastPara="1" wrap="square" lIns="121900" tIns="121900" rIns="121900" bIns="121900" anchor="t" anchorCtr="0">
            <a:noAutofit/>
          </a:bodyPr>
          <a:lstStyle/>
          <a:p>
            <a:r>
              <a:rPr lang="kk-KZ" sz="2400" b="1" dirty="0">
                <a:solidFill>
                  <a:srgbClr val="C00000"/>
                </a:solidFill>
                <a:latin typeface="Times New Roman" panose="02020603050405020304" pitchFamily="18" charset="0"/>
                <a:cs typeface="Times New Roman" panose="02020603050405020304" pitchFamily="18" charset="0"/>
              </a:rPr>
              <a:t>Бүгінгі сабақта:</a:t>
            </a:r>
          </a:p>
          <a:p>
            <a:endParaRPr lang="ru-RU" sz="3200" dirty="0">
              <a:solidFill>
                <a:schemeClr val="accent5">
                  <a:lumMod val="75000"/>
                </a:schemeClr>
              </a:solidFill>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kk-KZ" sz="2400" dirty="0">
                <a:latin typeface="Times New Roman" panose="02020603050405020304" pitchFamily="18" charset="0"/>
                <a:cs typeface="Times New Roman" panose="02020603050405020304" pitchFamily="18" charset="0"/>
              </a:rPr>
              <a:t>тақырыпқа байланысты берілген мәселеге көзқарастарыңызды білдіріп, дискуссивті эссе жазасыздар;</a:t>
            </a:r>
            <a:endParaRPr lang="ru-RU"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kk-KZ" sz="2400" dirty="0">
                <a:latin typeface="Times New Roman" panose="02020603050405020304" pitchFamily="18" charset="0"/>
                <a:cs typeface="Times New Roman" panose="02020603050405020304" pitchFamily="18" charset="0"/>
              </a:rPr>
              <a:t>мәтіннен еліктеуіш сөздерді анықтап, қолданысын түсінесіздер</a:t>
            </a:r>
            <a:r>
              <a:rPr lang="kk-KZ" sz="2400" dirty="0"/>
              <a:t>.</a:t>
            </a:r>
            <a:endParaRPr sz="2400" i="0" u="none" dirty="0">
              <a:solidFill>
                <a:srgbClr val="000000"/>
              </a:solidFill>
              <a:latin typeface="Bahnschrift SemiBold SemiConden" panose="020B0502040204020203" pitchFamily="34" charset="0"/>
              <a:ea typeface="Arial"/>
              <a:cs typeface="Arial"/>
              <a:sym typeface="Arial"/>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2</a:t>
            </a:fld>
            <a:endParaRPr/>
          </a:p>
        </p:txBody>
      </p:sp>
      <p:grpSp>
        <p:nvGrpSpPr>
          <p:cNvPr id="7" name="Группа 6"/>
          <p:cNvGrpSpPr/>
          <p:nvPr/>
        </p:nvGrpSpPr>
        <p:grpSpPr>
          <a:xfrm>
            <a:off x="0" y="3521168"/>
            <a:ext cx="12192000" cy="3009028"/>
            <a:chOff x="0" y="3521168"/>
            <a:chExt cx="12192000" cy="3009028"/>
          </a:xfrm>
          <a:solidFill>
            <a:srgbClr val="C00000"/>
          </a:solidFill>
        </p:grpSpPr>
        <p:sp>
          <p:nvSpPr>
            <p:cNvPr id="8" name="Прямоугольник 7"/>
            <p:cNvSpPr/>
            <p:nvPr/>
          </p:nvSpPr>
          <p:spPr>
            <a:xfrm>
              <a:off x="9696090" y="3521168"/>
              <a:ext cx="2126323" cy="23447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2752143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422275" y="264990"/>
            <a:ext cx="11355851" cy="3331308"/>
          </a:xfrm>
          <a:prstGeom prst="rect">
            <a:avLst/>
          </a:prstGeom>
          <a:noFill/>
          <a:ln>
            <a:noFill/>
          </a:ln>
        </p:spPr>
        <p:txBody>
          <a:bodyPr spcFirstLastPara="1" wrap="square" lIns="121900" tIns="121900" rIns="121900" bIns="121900" anchor="t" anchorCtr="0">
            <a:noAutofit/>
          </a:bodyPr>
          <a:lstStyle/>
          <a:p>
            <a:r>
              <a:rPr lang="kk-KZ" sz="2000" b="1" dirty="0">
                <a:solidFill>
                  <a:srgbClr val="C00000"/>
                </a:solidFill>
                <a:latin typeface="Times New Roman" panose="02020603050405020304" pitchFamily="18" charset="0"/>
                <a:cs typeface="Times New Roman" panose="02020603050405020304" pitchFamily="18" charset="0"/>
              </a:rPr>
              <a:t>Тапсырма. Мәтінді оқыңыз. </a:t>
            </a:r>
          </a:p>
          <a:p>
            <a:endParaRPr lang="ru-RU" sz="2000" dirty="0">
              <a:solidFill>
                <a:srgbClr val="C00000"/>
              </a:solidFill>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Қазақстан халқы Ассамблеясы  - еліміздің ұлттық саясатын жүзеге асыру міндеті жүктелген орган. Ол 1995 жылы 1 наурызда Қазақстан Республикасы Президентінің Жарлығымен құрылған.Бұл бірегей мекеме еліміздегі барлық этнос өкілдерін ортақ мақсатқа ұйыстыра отырып, елдегі тұрақтылықты сақтау мен ел дамуына айтулы үлес қосып келеді. </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Ассамблея қызметінің арқасында Қазақстанда ұлттар мен ұлыстар арасында бейбітшілік, тату қарым-қатынас орнап отыр. Бүгінде республикада Қазақстан этностарының мәдениеті, тілдері, дәстүрлерінің дамуына қажетті жағдай жасалған. Ұлт мәдениетін дамытатын бірлестіктердің саны тұрақты өсуде. Қазір олар 800-ден асады, оның ішінде 28-і республикалық. Сонымен бірге 15 тілде газет-журнал, 8 тілде радиобағдарламалар, 7 тілде телебағдарламалар шығады.</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Ассамблеяның мақсаты – қазақ халқының топтастырушылық рөлін арқау ете отырып, қазақстандық патриотизмді қалыптастыру.</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Ал 2015 жылы Қазақстан халқы Ассамблеясының құрылғанына 20 жыл толды. Соған орай 2015 жыл Мемлекет басшысының Жарлығымен «Қазақстан халқы Ассамблеясының жылы» деп жарияланды.  </a:t>
            </a:r>
            <a:endParaRPr lang="ru-RU" sz="2000" dirty="0">
              <a:latin typeface="Times New Roman" panose="02020603050405020304" pitchFamily="18" charset="0"/>
              <a:cs typeface="Times New Roman" panose="02020603050405020304" pitchFamily="18"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3</a:t>
            </a:fld>
            <a:endParaRPr/>
          </a:p>
        </p:txBody>
      </p:sp>
      <p:sp>
        <p:nvSpPr>
          <p:cNvPr id="9" name="Прямоугольник 8"/>
          <p:cNvSpPr/>
          <p:nvPr/>
        </p:nvSpPr>
        <p:spPr>
          <a:xfrm>
            <a:off x="0" y="6193766"/>
            <a:ext cx="12192000" cy="66423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3696910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922844" y="327804"/>
            <a:ext cx="10598596" cy="5144528"/>
          </a:xfrm>
          <a:prstGeom prst="rect">
            <a:avLst/>
          </a:prstGeom>
          <a:noFill/>
          <a:ln>
            <a:noFill/>
          </a:ln>
        </p:spPr>
        <p:txBody>
          <a:bodyPr spcFirstLastPara="1" wrap="square" lIns="121900" tIns="121900" rIns="121900" bIns="121900" anchor="t" anchorCtr="0">
            <a:noAutofit/>
          </a:bodyPr>
          <a:lstStyle/>
          <a:p>
            <a:r>
              <a:rPr lang="kk-KZ" sz="2400" b="1" dirty="0">
                <a:solidFill>
                  <a:srgbClr val="C00000"/>
                </a:solidFill>
                <a:latin typeface="Times New Roman" panose="02020603050405020304" pitchFamily="18" charset="0"/>
                <a:cs typeface="Times New Roman" panose="02020603050405020304" pitchFamily="18" charset="0"/>
              </a:rPr>
              <a:t>Тапсырма. Мәтін мазмұны бойынша сұрақтарға жауап беріңіз.</a:t>
            </a:r>
            <a:endParaRPr lang="ru-RU" sz="2400" dirty="0">
              <a:solidFill>
                <a:srgbClr val="C00000"/>
              </a:solidFill>
              <a:latin typeface="Times New Roman" panose="02020603050405020304" pitchFamily="18" charset="0"/>
              <a:cs typeface="Times New Roman" panose="02020603050405020304" pitchFamily="18" charset="0"/>
            </a:endParaRPr>
          </a:p>
          <a:p>
            <a:endParaRPr lang="kk-KZ"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Қазақстан халқы Ассамблеясы қандай орган?</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Аталған мекеменің мақсаты қандай?</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2015 жылы Халық Ассамблеясына неше жыл толды?</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 </a:t>
            </a:r>
            <a:endParaRPr lang="ru-RU" sz="2800" dirty="0">
              <a:effectLst/>
              <a:latin typeface="Times New Roman" panose="02020603050405020304" pitchFamily="18" charset="0"/>
              <a:cs typeface="Times New Roman" panose="02020603050405020304" pitchFamily="18"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4</a:t>
            </a:fld>
            <a:endParaRPr/>
          </a:p>
        </p:txBody>
      </p:sp>
      <p:grpSp>
        <p:nvGrpSpPr>
          <p:cNvPr id="7" name="Группа 6"/>
          <p:cNvGrpSpPr/>
          <p:nvPr/>
        </p:nvGrpSpPr>
        <p:grpSpPr>
          <a:xfrm>
            <a:off x="0" y="3521168"/>
            <a:ext cx="12192000" cy="3009028"/>
            <a:chOff x="0" y="3521168"/>
            <a:chExt cx="12192000" cy="3009028"/>
          </a:xfrm>
          <a:solidFill>
            <a:schemeClr val="accent1">
              <a:lumMod val="60000"/>
              <a:lumOff val="40000"/>
            </a:schemeClr>
          </a:solidFill>
        </p:grpSpPr>
        <p:sp>
          <p:nvSpPr>
            <p:cNvPr id="8" name="Прямоугольник 7"/>
            <p:cNvSpPr/>
            <p:nvPr/>
          </p:nvSpPr>
          <p:spPr>
            <a:xfrm>
              <a:off x="9696090" y="3521168"/>
              <a:ext cx="2126323" cy="234479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2314603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824370" y="465137"/>
            <a:ext cx="9139006" cy="3331308"/>
          </a:xfrm>
          <a:prstGeom prst="rect">
            <a:avLst/>
          </a:prstGeom>
          <a:noFill/>
          <a:ln>
            <a:noFill/>
          </a:ln>
        </p:spPr>
        <p:txBody>
          <a:bodyPr spcFirstLastPara="1" wrap="square" lIns="121900" tIns="121900" rIns="121900" bIns="121900" anchor="t" anchorCtr="0">
            <a:noAutofit/>
          </a:bodyPr>
          <a:lstStyle/>
          <a:p>
            <a:r>
              <a:rPr lang="kk-KZ" sz="2800" b="1" dirty="0">
                <a:solidFill>
                  <a:srgbClr val="C00000"/>
                </a:solidFill>
                <a:latin typeface="Times New Roman" panose="02020603050405020304" pitchFamily="18" charset="0"/>
                <a:cs typeface="Times New Roman" panose="02020603050405020304" pitchFamily="18" charset="0"/>
              </a:rPr>
              <a:t>Өзіңізді тексеріңіз</a:t>
            </a:r>
          </a:p>
          <a:p>
            <a:endParaRPr lang="kk-KZ" sz="2800" b="1" dirty="0">
              <a:solidFill>
                <a:srgbClr val="C00000"/>
              </a:solidFill>
              <a:latin typeface="Times New Roman" panose="02020603050405020304" pitchFamily="18" charset="0"/>
              <a:cs typeface="Times New Roman" panose="02020603050405020304" pitchFamily="18" charset="0"/>
            </a:endParaRPr>
          </a:p>
          <a:p>
            <a:endParaRPr lang="kk-KZ" sz="2800" b="1" dirty="0">
              <a:solidFill>
                <a:srgbClr val="C00000"/>
              </a:solidFill>
              <a:latin typeface="Times New Roman" panose="02020603050405020304" pitchFamily="18" charset="0"/>
              <a:cs typeface="Times New Roman" panose="02020603050405020304" pitchFamily="18" charset="0"/>
            </a:endParaRPr>
          </a:p>
          <a:p>
            <a:endParaRPr lang="kk-KZ" sz="2800" b="1" dirty="0">
              <a:solidFill>
                <a:srgbClr val="C00000"/>
              </a:solidFill>
              <a:latin typeface="Times New Roman" panose="02020603050405020304" pitchFamily="18" charset="0"/>
              <a:cs typeface="Times New Roman" panose="02020603050405020304" pitchFamily="18" charset="0"/>
            </a:endParaRPr>
          </a:p>
          <a:p>
            <a:endParaRPr lang="kk-KZ" sz="2800" b="1" dirty="0">
              <a:solidFill>
                <a:srgbClr val="C00000"/>
              </a:solidFill>
              <a:latin typeface="Times New Roman" panose="02020603050405020304" pitchFamily="18" charset="0"/>
              <a:cs typeface="Times New Roman" panose="02020603050405020304" pitchFamily="18" charset="0"/>
            </a:endParaRPr>
          </a:p>
          <a:p>
            <a:endParaRPr lang="ru-RU" sz="2800" dirty="0">
              <a:solidFill>
                <a:schemeClr val="accent5">
                  <a:lumMod val="75000"/>
                </a:schemeClr>
              </a:solidFill>
              <a:latin typeface="Bahnschrift SemiBold SemiConden" panose="020B0502040204020203" pitchFamily="34"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5</a:t>
            </a:fld>
            <a:endParaRPr/>
          </a:p>
        </p:txBody>
      </p:sp>
      <p:grpSp>
        <p:nvGrpSpPr>
          <p:cNvPr id="7" name="Группа 6"/>
          <p:cNvGrpSpPr/>
          <p:nvPr/>
        </p:nvGrpSpPr>
        <p:grpSpPr>
          <a:xfrm>
            <a:off x="0" y="3521168"/>
            <a:ext cx="12192000" cy="3009028"/>
            <a:chOff x="0" y="3521168"/>
            <a:chExt cx="12192000" cy="3009028"/>
          </a:xfrm>
          <a:solidFill>
            <a:srgbClr val="C00000"/>
          </a:solidFill>
        </p:grpSpPr>
        <p:sp>
          <p:nvSpPr>
            <p:cNvPr id="8" name="Прямоугольник 7"/>
            <p:cNvSpPr/>
            <p:nvPr/>
          </p:nvSpPr>
          <p:spPr>
            <a:xfrm>
              <a:off x="9696090" y="3521168"/>
              <a:ext cx="2126323" cy="23447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aphicFrame>
        <p:nvGraphicFramePr>
          <p:cNvPr id="5" name="Таблица 5">
            <a:extLst>
              <a:ext uri="{FF2B5EF4-FFF2-40B4-BE49-F238E27FC236}">
                <a16:creationId xmlns:a16="http://schemas.microsoft.com/office/drawing/2014/main" id="{89F99A0D-B5F2-4034-B5FE-AB1427FBFECE}"/>
              </a:ext>
            </a:extLst>
          </p:cNvPr>
          <p:cNvGraphicFramePr>
            <a:graphicFrameLocks noGrp="1"/>
          </p:cNvGraphicFramePr>
          <p:nvPr>
            <p:extLst>
              <p:ext uri="{D42A27DB-BD31-4B8C-83A1-F6EECF244321}">
                <p14:modId xmlns:p14="http://schemas.microsoft.com/office/powerpoint/2010/main" val="1257540886"/>
              </p:ext>
            </p:extLst>
          </p:nvPr>
        </p:nvGraphicFramePr>
        <p:xfrm>
          <a:off x="754743" y="1475489"/>
          <a:ext cx="8723086" cy="3326600"/>
        </p:xfrm>
        <a:graphic>
          <a:graphicData uri="http://schemas.openxmlformats.org/drawingml/2006/table">
            <a:tbl>
              <a:tblPr firstRow="1" bandRow="1">
                <a:tableStyleId>{8A107856-5554-42FB-B03E-39F5DBC370BA}</a:tableStyleId>
              </a:tblPr>
              <a:tblGrid>
                <a:gridCol w="4254439">
                  <a:extLst>
                    <a:ext uri="{9D8B030D-6E8A-4147-A177-3AD203B41FA5}">
                      <a16:colId xmlns:a16="http://schemas.microsoft.com/office/drawing/2014/main" val="1767815131"/>
                    </a:ext>
                  </a:extLst>
                </a:gridCol>
                <a:gridCol w="4468647">
                  <a:extLst>
                    <a:ext uri="{9D8B030D-6E8A-4147-A177-3AD203B41FA5}">
                      <a16:colId xmlns:a16="http://schemas.microsoft.com/office/drawing/2014/main" val="4066775571"/>
                    </a:ext>
                  </a:extLst>
                </a:gridCol>
              </a:tblGrid>
              <a:tr h="10079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2000" b="1" kern="1200" dirty="0">
                          <a:solidFill>
                            <a:schemeClr val="tx1"/>
                          </a:solidFill>
                          <a:effectLst/>
                          <a:latin typeface="Times New Roman" panose="02020603050405020304" pitchFamily="18" charset="0"/>
                          <a:ea typeface="+mn-ea"/>
                          <a:cs typeface="Times New Roman" panose="02020603050405020304" pitchFamily="18" charset="0"/>
                        </a:rPr>
                        <a:t>Қазақстан халқы Ассамблеясы қандай орган?</a:t>
                      </a:r>
                      <a:endParaRPr lang="ru-RU" sz="2000" b="1" dirty="0">
                        <a:solidFill>
                          <a:schemeClr val="tx1"/>
                        </a:solidFill>
                        <a:effectLst/>
                        <a:latin typeface="Times New Roman" panose="02020603050405020304" pitchFamily="18" charset="0"/>
                        <a:cs typeface="Times New Roman" panose="02020603050405020304" pitchFamily="18" charset="0"/>
                      </a:endParaRPr>
                    </a:p>
                    <a:p>
                      <a:endParaRPr lang="ru-RU" sz="20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kk-KZ" sz="2000" b="1" kern="1200" dirty="0">
                          <a:solidFill>
                            <a:schemeClr val="tx1"/>
                          </a:solidFill>
                          <a:effectLst/>
                          <a:latin typeface="Times New Roman" panose="02020603050405020304" pitchFamily="18" charset="0"/>
                          <a:ea typeface="+mn-ea"/>
                          <a:cs typeface="Times New Roman" panose="02020603050405020304" pitchFamily="18" charset="0"/>
                        </a:rPr>
                        <a:t>еліміздің ұлттық саясатын жүзеге асыру міндеті жүктелген орган</a:t>
                      </a:r>
                      <a:endParaRPr lang="ru-RU" sz="2000" b="1"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814593015"/>
                  </a:ext>
                </a:extLst>
              </a:tr>
              <a:tr h="10079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2000" b="1" kern="1200" dirty="0">
                          <a:solidFill>
                            <a:schemeClr val="tx1"/>
                          </a:solidFill>
                          <a:effectLst/>
                          <a:latin typeface="Times New Roman" panose="02020603050405020304" pitchFamily="18" charset="0"/>
                          <a:ea typeface="+mn-ea"/>
                          <a:cs typeface="Times New Roman" panose="02020603050405020304" pitchFamily="18" charset="0"/>
                        </a:rPr>
                        <a:t>Аталған мекеменің мақсаты қандай?</a:t>
                      </a:r>
                      <a:endParaRPr lang="ru-RU" sz="2000" b="1" dirty="0">
                        <a:solidFill>
                          <a:schemeClr val="tx1"/>
                        </a:solidFill>
                        <a:effectLst/>
                        <a:latin typeface="Times New Roman" panose="02020603050405020304" pitchFamily="18" charset="0"/>
                        <a:cs typeface="Times New Roman" panose="02020603050405020304" pitchFamily="18" charset="0"/>
                      </a:endParaRPr>
                    </a:p>
                    <a:p>
                      <a:endParaRPr lang="ru-RU" sz="20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kk-KZ" sz="2000" b="1" kern="1200" dirty="0">
                          <a:solidFill>
                            <a:schemeClr val="tx1"/>
                          </a:solidFill>
                          <a:effectLst/>
                          <a:latin typeface="Times New Roman" panose="02020603050405020304" pitchFamily="18" charset="0"/>
                          <a:ea typeface="+mn-ea"/>
                          <a:cs typeface="Times New Roman" panose="02020603050405020304" pitchFamily="18" charset="0"/>
                        </a:rPr>
                        <a:t>қазақ халқының топтастырушылық рөлін арқау ете отырып, қазақстандық патриотизмді қалыптастыру</a:t>
                      </a:r>
                      <a:endParaRPr lang="ru-RU" sz="2000" b="1"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81755286"/>
                  </a:ext>
                </a:extLst>
              </a:tr>
              <a:tr h="10079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2000" b="1" kern="1200" dirty="0">
                          <a:solidFill>
                            <a:schemeClr val="tx1"/>
                          </a:solidFill>
                          <a:effectLst/>
                          <a:latin typeface="Times New Roman" panose="02020603050405020304" pitchFamily="18" charset="0"/>
                          <a:ea typeface="+mn-ea"/>
                          <a:cs typeface="Times New Roman" panose="02020603050405020304" pitchFamily="18" charset="0"/>
                        </a:rPr>
                        <a:t>2015 жылы Халық Ассамблеясына неше жыл толды?</a:t>
                      </a:r>
                      <a:endParaRPr lang="ru-RU" sz="2000" b="1" dirty="0">
                        <a:solidFill>
                          <a:schemeClr val="tx1"/>
                        </a:solidFill>
                        <a:effectLst/>
                        <a:latin typeface="Times New Roman" panose="02020603050405020304" pitchFamily="18" charset="0"/>
                        <a:cs typeface="Times New Roman" panose="02020603050405020304" pitchFamily="18" charset="0"/>
                      </a:endParaRPr>
                    </a:p>
                    <a:p>
                      <a:endParaRPr lang="ru-RU" sz="20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kk-KZ" sz="2000" b="1" kern="1200" dirty="0">
                          <a:solidFill>
                            <a:schemeClr val="tx1"/>
                          </a:solidFill>
                          <a:effectLst/>
                          <a:latin typeface="Times New Roman" panose="02020603050405020304" pitchFamily="18" charset="0"/>
                          <a:ea typeface="+mn-ea"/>
                          <a:cs typeface="Times New Roman" panose="02020603050405020304" pitchFamily="18" charset="0"/>
                        </a:rPr>
                        <a:t>20 жыл</a:t>
                      </a:r>
                      <a:endParaRPr lang="ru-RU" sz="2000" b="1"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195305243"/>
                  </a:ext>
                </a:extLst>
              </a:tr>
            </a:tbl>
          </a:graphicData>
        </a:graphic>
      </p:graphicFrame>
    </p:spTree>
    <p:extLst>
      <p:ext uri="{BB962C8B-B14F-4D97-AF65-F5344CB8AC3E}">
        <p14:creationId xmlns:p14="http://schemas.microsoft.com/office/powerpoint/2010/main" val="1067075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824370" y="465137"/>
            <a:ext cx="9139006" cy="3331308"/>
          </a:xfrm>
          <a:prstGeom prst="rect">
            <a:avLst/>
          </a:prstGeom>
          <a:noFill/>
          <a:ln>
            <a:noFill/>
          </a:ln>
        </p:spPr>
        <p:txBody>
          <a:bodyPr spcFirstLastPara="1" wrap="square" lIns="121900" tIns="121900" rIns="121900" bIns="121900" anchor="t" anchorCtr="0">
            <a:noAutofit/>
          </a:bodyPr>
          <a:lstStyle/>
          <a:p>
            <a:r>
              <a:rPr lang="kk-KZ" sz="2000" dirty="0">
                <a:latin typeface="Times New Roman" panose="02020603050405020304" pitchFamily="18" charset="0"/>
                <a:cs typeface="Times New Roman" panose="02020603050405020304" pitchFamily="18" charset="0"/>
              </a:rPr>
              <a:t>Дискуссивті эссе – көтерілген мәселе бойынша ой қозғау, шындықты айқындау; немесе пікірді, ұстанымды өзгерту; проблеманы жан-жағынан көруге мүмкіндік береді. Дискуссивті эссе талдай отырып жазылады.</a:t>
            </a:r>
            <a:br>
              <a:rPr lang="kk-KZ"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Эссенің жазылу құрылымы:</a:t>
            </a:r>
            <a:endParaRPr lang="ru-RU" sz="2000" dirty="0">
              <a:latin typeface="Times New Roman" panose="02020603050405020304" pitchFamily="18" charset="0"/>
              <a:cs typeface="Times New Roman" panose="02020603050405020304" pitchFamily="18" charset="0"/>
            </a:endParaRPr>
          </a:p>
          <a:p>
            <a:r>
              <a:rPr lang="kk-KZ" sz="2000" b="1" dirty="0">
                <a:latin typeface="Times New Roman" panose="02020603050405020304" pitchFamily="18" charset="0"/>
                <a:cs typeface="Times New Roman" panose="02020603050405020304" pitchFamily="18" charset="0"/>
              </a:rPr>
              <a:t>1. Кіріспе.</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Тақырыптың негізгі мәні мен негіздемесі тезис түрінде көрсетіледі</a:t>
            </a:r>
            <a:endParaRPr lang="ru-RU" sz="2000" dirty="0">
              <a:latin typeface="Times New Roman" panose="02020603050405020304" pitchFamily="18" charset="0"/>
              <a:cs typeface="Times New Roman" panose="02020603050405020304" pitchFamily="18" charset="0"/>
            </a:endParaRPr>
          </a:p>
          <a:p>
            <a:r>
              <a:rPr lang="kk-KZ" sz="2000" b="1" dirty="0">
                <a:latin typeface="Times New Roman" panose="02020603050405020304" pitchFamily="18" charset="0"/>
                <a:cs typeface="Times New Roman" panose="02020603050405020304" pitchFamily="18" charset="0"/>
              </a:rPr>
              <a:t>2. Тақырыпты дамыту.</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Тақырыпқа сәйкес бар біліміңізді қолданып, дәлелдейсіз (аргументация)</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1.Аргумент түсіндіру мысал (факт) байланыстырушы сөйлемдер</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2. Аргумент түсіндіру мысал (факт) байланыстырушы сөйлемдер</a:t>
            </a:r>
            <a:endParaRPr lang="ru-RU" sz="2000" dirty="0">
              <a:latin typeface="Times New Roman" panose="02020603050405020304" pitchFamily="18" charset="0"/>
              <a:cs typeface="Times New Roman" panose="02020603050405020304" pitchFamily="18" charset="0"/>
            </a:endParaRPr>
          </a:p>
          <a:p>
            <a:r>
              <a:rPr lang="kk-KZ" sz="2000" b="1" dirty="0">
                <a:latin typeface="Times New Roman" panose="02020603050405020304" pitchFamily="18" charset="0"/>
                <a:cs typeface="Times New Roman" panose="02020603050405020304" pitchFamily="18" charset="0"/>
              </a:rPr>
              <a:t>3. Қорытынды.</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Жалпылау мен аргументтеріңіздің логикалық қорытындысы</a:t>
            </a:r>
            <a:endParaRPr lang="ru-RU" sz="2000" dirty="0">
              <a:latin typeface="Times New Roman" panose="02020603050405020304" pitchFamily="18" charset="0"/>
              <a:cs typeface="Times New Roman" panose="02020603050405020304" pitchFamily="18" charset="0"/>
            </a:endParaRPr>
          </a:p>
          <a:p>
            <a:r>
              <a:rPr lang="kk-KZ" b="1" dirty="0"/>
              <a:t> </a:t>
            </a:r>
            <a:endParaRPr lang="ru-RU" dirty="0"/>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6</a:t>
            </a:fld>
            <a:endParaRPr/>
          </a:p>
        </p:txBody>
      </p:sp>
      <p:grpSp>
        <p:nvGrpSpPr>
          <p:cNvPr id="7" name="Группа 6"/>
          <p:cNvGrpSpPr/>
          <p:nvPr/>
        </p:nvGrpSpPr>
        <p:grpSpPr>
          <a:xfrm>
            <a:off x="0" y="3521168"/>
            <a:ext cx="12192000" cy="3009028"/>
            <a:chOff x="0" y="3521168"/>
            <a:chExt cx="12192000" cy="3009028"/>
          </a:xfrm>
          <a:solidFill>
            <a:srgbClr val="C00000"/>
          </a:solidFill>
        </p:grpSpPr>
        <p:sp>
          <p:nvSpPr>
            <p:cNvPr id="8" name="Прямоугольник 7"/>
            <p:cNvSpPr/>
            <p:nvPr/>
          </p:nvSpPr>
          <p:spPr>
            <a:xfrm>
              <a:off x="9696090" y="3521168"/>
              <a:ext cx="2126323" cy="23447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148969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824370" y="465137"/>
            <a:ext cx="9139006" cy="3331308"/>
          </a:xfrm>
          <a:prstGeom prst="rect">
            <a:avLst/>
          </a:prstGeom>
          <a:noFill/>
          <a:ln>
            <a:noFill/>
          </a:ln>
        </p:spPr>
        <p:txBody>
          <a:bodyPr spcFirstLastPara="1" wrap="square" lIns="121900" tIns="121900" rIns="121900" bIns="121900" anchor="t" anchorCtr="0">
            <a:noAutofit/>
          </a:bodyPr>
          <a:lstStyle/>
          <a:p>
            <a:r>
              <a:rPr lang="kk-KZ" sz="2800" b="1" dirty="0">
                <a:solidFill>
                  <a:srgbClr val="C00000"/>
                </a:solidFill>
                <a:latin typeface="Times New Roman" panose="02020603050405020304" pitchFamily="18" charset="0"/>
                <a:cs typeface="Times New Roman" panose="02020603050405020304" pitchFamily="18" charset="0"/>
              </a:rPr>
              <a:t>Тапсырма</a:t>
            </a:r>
          </a:p>
          <a:p>
            <a:r>
              <a:rPr lang="kk-KZ" sz="2800" dirty="0">
                <a:latin typeface="Times New Roman" panose="02020603050405020304" pitchFamily="18" charset="0"/>
                <a:cs typeface="Times New Roman" panose="02020603050405020304" pitchFamily="18" charset="0"/>
              </a:rPr>
              <a:t>«Ассамблея жылы – халықтар бірлігінің кепілі»  тақырыбында   дискуссивті эссе  жазыңыз.</a:t>
            </a:r>
          </a:p>
          <a:p>
            <a:endParaRPr lang="kk-KZ" sz="2800" b="1" dirty="0">
              <a:latin typeface="Times New Roman" panose="02020603050405020304" pitchFamily="18" charset="0"/>
              <a:cs typeface="Times New Roman" panose="02020603050405020304" pitchFamily="18" charset="0"/>
            </a:endParaRPr>
          </a:p>
          <a:p>
            <a:endParaRPr lang="kk-KZ" sz="2800" b="1" dirty="0">
              <a:latin typeface="Times New Roman" panose="02020603050405020304" pitchFamily="18" charset="0"/>
              <a:cs typeface="Times New Roman" panose="02020603050405020304" pitchFamily="18" charset="0"/>
            </a:endParaRPr>
          </a:p>
          <a:p>
            <a:r>
              <a:rPr lang="kk-KZ" sz="2800" b="1" dirty="0">
                <a:solidFill>
                  <a:srgbClr val="C00000"/>
                </a:solidFill>
                <a:latin typeface="Times New Roman" panose="02020603050405020304" pitchFamily="18" charset="0"/>
                <a:cs typeface="Times New Roman" panose="02020603050405020304" pitchFamily="18" charset="0"/>
              </a:rPr>
              <a:t>Дескриптор</a:t>
            </a:r>
          </a:p>
          <a:p>
            <a:pPr lvl="0"/>
            <a:r>
              <a:rPr lang="kk-KZ" sz="2800" dirty="0">
                <a:latin typeface="Times New Roman" panose="02020603050405020304" pitchFamily="18" charset="0"/>
                <a:cs typeface="Times New Roman" panose="02020603050405020304" pitchFamily="18" charset="0"/>
              </a:rPr>
              <a:t>- эссе құрылымын сақтап жазады;</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 тақырыпқа байланысты өз көзқарасын білдіреді</a:t>
            </a:r>
            <a:endParaRPr lang="ru-RU" sz="2800" dirty="0">
              <a:latin typeface="Times New Roman" panose="02020603050405020304" pitchFamily="18" charset="0"/>
              <a:cs typeface="Times New Roman" panose="02020603050405020304" pitchFamily="18" charset="0"/>
            </a:endParaRPr>
          </a:p>
          <a:p>
            <a:endParaRPr lang="kk-KZ" sz="2800" b="1" dirty="0">
              <a:solidFill>
                <a:schemeClr val="accent5">
                  <a:lumMod val="75000"/>
                </a:schemeClr>
              </a:solidFill>
              <a:latin typeface="Bahnschrift SemiBold SemiConden" panose="020B0502040204020203" pitchFamily="34"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7</a:t>
            </a:fld>
            <a:endParaRPr/>
          </a:p>
        </p:txBody>
      </p:sp>
      <p:grpSp>
        <p:nvGrpSpPr>
          <p:cNvPr id="7" name="Группа 6"/>
          <p:cNvGrpSpPr/>
          <p:nvPr/>
        </p:nvGrpSpPr>
        <p:grpSpPr>
          <a:xfrm>
            <a:off x="0" y="3521168"/>
            <a:ext cx="12192000" cy="3009028"/>
            <a:chOff x="0" y="3521168"/>
            <a:chExt cx="12192000" cy="3009028"/>
          </a:xfrm>
          <a:solidFill>
            <a:srgbClr val="C00000"/>
          </a:solidFill>
        </p:grpSpPr>
        <p:sp>
          <p:nvSpPr>
            <p:cNvPr id="8" name="Прямоугольник 7"/>
            <p:cNvSpPr/>
            <p:nvPr/>
          </p:nvSpPr>
          <p:spPr>
            <a:xfrm>
              <a:off x="9696090" y="3521168"/>
              <a:ext cx="2126323" cy="234479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2362746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824369" y="465137"/>
            <a:ext cx="10837747" cy="3331308"/>
          </a:xfrm>
          <a:prstGeom prst="rect">
            <a:avLst/>
          </a:prstGeom>
          <a:noFill/>
          <a:ln>
            <a:noFill/>
          </a:ln>
        </p:spPr>
        <p:txBody>
          <a:bodyPr spcFirstLastPara="1" wrap="square" lIns="121900" tIns="121900" rIns="121900" bIns="121900" anchor="t" anchorCtr="0">
            <a:noAutofit/>
          </a:bodyPr>
          <a:lstStyle/>
          <a:p>
            <a:r>
              <a:rPr lang="kk-KZ" sz="2400" b="1" dirty="0">
                <a:solidFill>
                  <a:srgbClr val="C00000"/>
                </a:solidFill>
                <a:latin typeface="Times New Roman" panose="02020603050405020304" pitchFamily="18" charset="0"/>
                <a:cs typeface="Times New Roman" panose="02020603050405020304" pitchFamily="18" charset="0"/>
              </a:rPr>
              <a:t>Ықтимал жауап</a:t>
            </a:r>
            <a:endParaRPr lang="ru-RU" sz="2400" dirty="0">
              <a:solidFill>
                <a:srgbClr val="C00000"/>
              </a:solidFill>
              <a:latin typeface="Times New Roman" panose="02020603050405020304" pitchFamily="18" charset="0"/>
              <a:cs typeface="Times New Roman" panose="02020603050405020304" pitchFamily="18" charset="0"/>
            </a:endParaRPr>
          </a:p>
          <a:p>
            <a:r>
              <a:rPr lang="kk-KZ" b="1" dirty="0">
                <a:latin typeface="Times New Roman" panose="02020603050405020304" pitchFamily="18" charset="0"/>
                <a:cs typeface="Times New Roman" panose="02020603050405020304" pitchFamily="18" charset="0"/>
              </a:rPr>
              <a:t>                                        </a:t>
            </a:r>
            <a:r>
              <a:rPr lang="kk-KZ" sz="2000" b="1" dirty="0">
                <a:latin typeface="Times New Roman" panose="02020603050405020304" pitchFamily="18" charset="0"/>
                <a:cs typeface="Times New Roman" panose="02020603050405020304" pitchFamily="18" charset="0"/>
              </a:rPr>
              <a:t>Ассамблея жылы – халықтар бірлігінің кепілі</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Қазақстан халқы Ассамблеясы – тұрақтылық пен бейбітшіліктің жаршысы. </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Қазақ елі тағдырдың жазуымен жер аударылып келген түрлі ұлыстарға төрінен орын беріп, бір үзім нанын бөліскені белгілі. Қиын-қыстау кезеңге тап болған өзге ұлт өкілдеріне қашан да қамқор болып, ағалық мейірімін аямаған. </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Бүгінде елімізде мекен еткен ұлт пен ұлыстарға өз мәдениетін дамытып, салт-дәстүрін сақтауға лайықты жағдайлар жасалған. Олардың әрқайсысының ұлттық мәдени орталықтары тұрақты жұмыс істейді. Мәдени орталықтар әр халық өкілдерінің өз ұлттық дәстүрлерін сақтауға зор ықпал жасап келеді. Сонымен бірге, көпұлтты Қазақстанның мәдени жағынан әртарапта дамуына үлес қосып келеді. </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Әлем елдері Қазақстанды көпұлтты мемлекет ретінде біледі, елдегі ұлт пен ұлыстың мызғымас татулығы, бірлігі өзгелерге үлгі боларлықтай. </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«Жігерлі болса, ер болар, бірлікті болса, ел болар» дегендей, елімізде саяси тұрақтылықты сақтауда Қазақстан халқы Ассамблеясының алатын орны ерекше.</a:t>
            </a:r>
            <a:endParaRPr lang="kk-KZ" sz="2000"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8</a:t>
            </a:fld>
            <a:endParaRPr/>
          </a:p>
        </p:txBody>
      </p:sp>
      <p:sp>
        <p:nvSpPr>
          <p:cNvPr id="9" name="Прямоугольник 8"/>
          <p:cNvSpPr/>
          <p:nvPr/>
        </p:nvSpPr>
        <p:spPr>
          <a:xfrm>
            <a:off x="0" y="6060746"/>
            <a:ext cx="12192000" cy="66423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126076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p:nvPr/>
        </p:nvSpPr>
        <p:spPr>
          <a:xfrm>
            <a:off x="824370" y="465137"/>
            <a:ext cx="9139006" cy="3331308"/>
          </a:xfrm>
          <a:prstGeom prst="rect">
            <a:avLst/>
          </a:prstGeom>
          <a:noFill/>
          <a:ln>
            <a:noFill/>
          </a:ln>
        </p:spPr>
        <p:txBody>
          <a:bodyPr spcFirstLastPara="1" wrap="square" lIns="121900" tIns="121900" rIns="121900" bIns="121900" anchor="t" anchorCtr="0">
            <a:noAutofit/>
          </a:bodyPr>
          <a:lstStyle/>
          <a:p>
            <a:r>
              <a:rPr lang="kk-KZ" sz="2400" b="1" dirty="0">
                <a:solidFill>
                  <a:srgbClr val="C00000"/>
                </a:solidFill>
                <a:latin typeface="Times New Roman" panose="02020603050405020304" pitchFamily="18" charset="0"/>
                <a:cs typeface="Times New Roman" panose="02020603050405020304" pitchFamily="18" charset="0"/>
              </a:rPr>
              <a:t>Тапсырма</a:t>
            </a:r>
          </a:p>
          <a:p>
            <a:r>
              <a:rPr lang="kk-KZ" sz="2400" dirty="0">
                <a:solidFill>
                  <a:srgbClr val="C00000"/>
                </a:solidFill>
                <a:latin typeface="Times New Roman" panose="02020603050405020304" pitchFamily="18" charset="0"/>
                <a:cs typeface="Times New Roman" panose="02020603050405020304" pitchFamily="18" charset="0"/>
              </a:rPr>
              <a:t>Көмекші етістіктерімен берілген еліктеу сөздерден еліктеуіштерді теріп жазыңыздар.</a:t>
            </a:r>
            <a:endParaRPr lang="ru-RU" sz="2400" dirty="0">
              <a:solidFill>
                <a:srgbClr val="C00000"/>
              </a:solidFill>
              <a:latin typeface="Times New Roman" panose="02020603050405020304" pitchFamily="18" charset="0"/>
              <a:cs typeface="Times New Roman" panose="02020603050405020304" pitchFamily="18" charset="0"/>
            </a:endParaRPr>
          </a:p>
          <a:p>
            <a:endParaRPr lang="kk-KZ"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Зу-зу етіп. Елпең қақты. Бұрқ етті. Жарқ-жұрқ етеді. Саңқ етіп. Шыр-шыр еткен. Селк ете қалды. Шып-шып терледі. Сыңғыр еткен. Гүрс етіп атылды. Сарт-сұрт ете қалды. Дір-дір етті. Күрк-күрк жөтелді. Салдыр-күлдір құлады. Зып етіп. Қалт тоқтады. Жалт қарады. Пыс-пыс етіп ұйықтады.</a:t>
            </a:r>
            <a:endParaRPr lang="ru-RU" sz="2400" dirty="0">
              <a:latin typeface="Times New Roman" panose="02020603050405020304" pitchFamily="18" charset="0"/>
              <a:cs typeface="Times New Roman" panose="02020603050405020304" pitchFamily="18" charset="0"/>
            </a:endParaRPr>
          </a:p>
          <a:p>
            <a:endParaRPr lang="kk-KZ" sz="2800" b="1" dirty="0">
              <a:solidFill>
                <a:schemeClr val="accent5">
                  <a:lumMod val="75000"/>
                </a:schemeClr>
              </a:solidFill>
              <a:latin typeface="Bahnschrift SemiBold SemiConden" panose="020B0502040204020203" pitchFamily="34" charset="0"/>
            </a:endParaRPr>
          </a:p>
        </p:txBody>
      </p:sp>
      <p:sp>
        <p:nvSpPr>
          <p:cNvPr id="146" name="Google Shape;146;p2"/>
          <p:cNvSpPr txBox="1"/>
          <p:nvPr/>
        </p:nvSpPr>
        <p:spPr>
          <a:xfrm>
            <a:off x="11312525" y="282575"/>
            <a:ext cx="4572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200"/>
              <a:buFont typeface="Roboto Condensed"/>
              <a:buNone/>
            </a:pPr>
            <a:fld id="{00000000-1234-1234-1234-123412341234}" type="slidenum">
              <a:rPr lang="en-US" sz="1200" b="1" i="0" u="none">
                <a:solidFill>
                  <a:srgbClr val="FFFFFF"/>
                </a:solidFill>
                <a:latin typeface="Roboto Condensed"/>
                <a:ea typeface="Roboto Condensed"/>
                <a:cs typeface="Roboto Condensed"/>
                <a:sym typeface="Roboto Condensed"/>
              </a:rPr>
              <a:t>9</a:t>
            </a:fld>
            <a:endParaRPr/>
          </a:p>
        </p:txBody>
      </p:sp>
      <p:grpSp>
        <p:nvGrpSpPr>
          <p:cNvPr id="7" name="Группа 6"/>
          <p:cNvGrpSpPr/>
          <p:nvPr/>
        </p:nvGrpSpPr>
        <p:grpSpPr>
          <a:xfrm>
            <a:off x="0" y="3521168"/>
            <a:ext cx="12192000" cy="3009028"/>
            <a:chOff x="0" y="3521168"/>
            <a:chExt cx="12192000" cy="3009028"/>
          </a:xfrm>
          <a:solidFill>
            <a:schemeClr val="accent1">
              <a:lumMod val="60000"/>
              <a:lumOff val="40000"/>
            </a:schemeClr>
          </a:solidFill>
        </p:grpSpPr>
        <p:sp>
          <p:nvSpPr>
            <p:cNvPr id="8" name="Прямоугольник 7"/>
            <p:cNvSpPr/>
            <p:nvPr/>
          </p:nvSpPr>
          <p:spPr>
            <a:xfrm>
              <a:off x="9696090" y="3521168"/>
              <a:ext cx="2126323" cy="234479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0" y="5865962"/>
              <a:ext cx="12192000" cy="66423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392818960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TotalTime>
  <Words>638</Words>
  <Application>Microsoft Office PowerPoint</Application>
  <PresentationFormat>Широкоэкранный</PresentationFormat>
  <Paragraphs>82</Paragraphs>
  <Slides>12</Slides>
  <Notes>12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12</vt:i4>
      </vt:variant>
    </vt:vector>
  </HeadingPairs>
  <TitlesOfParts>
    <vt:vector size="20" baseType="lpstr">
      <vt:lpstr>Arial</vt:lpstr>
      <vt:lpstr>Bahnschrift SemiBold SemiConden</vt:lpstr>
      <vt:lpstr>Calibri</vt:lpstr>
      <vt:lpstr>Calibri Light</vt:lpstr>
      <vt:lpstr>Roboto Condensed</vt:lpstr>
      <vt:lpstr>Tahoma</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Жанна Сералина</dc:creator>
  <cp:lastModifiedBy>Пользователь Windows</cp:lastModifiedBy>
  <cp:revision>12</cp:revision>
  <dcterms:created xsi:type="dcterms:W3CDTF">2021-01-06T16:59:08Z</dcterms:created>
  <dcterms:modified xsi:type="dcterms:W3CDTF">2021-01-11T12:47:42Z</dcterms:modified>
</cp:coreProperties>
</file>