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4103A8D-3979-404E-9DD2-FB74998119B5}"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001CB2F-A254-4F5D-9D0D-69A549ECF9D6}"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http://www.balbulag.kz/" TargetMode="External"/><Relationship Id="rId3" Type="http://schemas.openxmlformats.org/officeDocument/2006/relationships/hyperlink" Target="http://www.balalar/" TargetMode="External"/><Relationship Id="rId4" Type="http://schemas.openxmlformats.org/officeDocument/2006/relationships/hyperlink" Target="http://www.balalar/" TargetMode="External"/><Relationship Id="rId5" Type="http://schemas.openxmlformats.org/officeDocument/2006/relationships/hyperlink" Target="http://www.balalar/" TargetMode="External"/><Relationship Id="rId6" Type="http://schemas.openxmlformats.org/officeDocument/2006/relationships/hyperlink" Target="http://www.balalaraltmi/" TargetMode="External"/><Relationship Id="rId7" Type="http://schemas.openxmlformats.org/officeDocument/2006/relationships/hyperlink" Target="http://www.balalaraltmi/" TargetMode="External"/><Relationship Id="rId8" Type="http://schemas.openxmlformats.org/officeDocument/2006/relationships/image" Target="../media/image2.png"/><Relationship Id="rId9"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image" Target="../media/image2.png"/><Relationship Id="rId4"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900756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00"/>
                </a:solidFill>
                <a:uFillTx/>
                <a:latin typeface="Tahoma"/>
                <a:ea typeface="Tahoma"/>
              </a:rPr>
              <a:t>Сабақтың тақырыбы:</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Calibri"/>
              </a:rPr>
              <a:t>Ғаламтор қазақ тілінде</a:t>
            </a:r>
            <a:endParaRPr b="0" lang="ru-RU" sz="3200" strike="noStrike" u="none">
              <a:solidFill>
                <a:srgbClr val="000000"/>
              </a:solidFill>
              <a:uFillTx/>
              <a:latin typeface="Calibri"/>
            </a:endParaRPr>
          </a:p>
        </p:txBody>
      </p:sp>
      <p:sp>
        <p:nvSpPr>
          <p:cNvPr id="12" name="TextBox 9"/>
          <p:cNvSpPr/>
          <p:nvPr/>
        </p:nvSpPr>
        <p:spPr>
          <a:xfrm>
            <a:off x="8981640" y="196920"/>
            <a:ext cx="19692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(Т2)</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7-СЫНЫП</a:t>
            </a:r>
            <a:endParaRPr b="0" lang="ru-RU" sz="1600" strike="noStrike" u="none">
              <a:solidFill>
                <a:srgbClr val="000000"/>
              </a:solidFill>
              <a:uFillTx/>
              <a:latin typeface="Calibri"/>
            </a:endParaRPr>
          </a:p>
        </p:txBody>
      </p:sp>
      <p:sp>
        <p:nvSpPr>
          <p:cNvPr id="13" name="TextBox 1"/>
          <p:cNvSpPr/>
          <p:nvPr/>
        </p:nvSpPr>
        <p:spPr>
          <a:xfrm>
            <a:off x="952560" y="185760"/>
            <a:ext cx="10383840" cy="1435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Calibri"/>
                <a:ea typeface="Arial"/>
              </a:rPr>
              <a:t>Бөлім тақырыбы: </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Calibri"/>
              </a:rPr>
              <a:t>6-бөлім: Ғаламтор  және әлеуметтік желілер. Морфология.</a:t>
            </a:r>
            <a:endParaRPr b="0" lang="ru-RU" sz="3200" strike="noStrike" u="none">
              <a:solidFill>
                <a:srgbClr val="000000"/>
              </a:solidFill>
              <a:uFillTx/>
              <a:latin typeface="Calibri"/>
            </a:endParaRPr>
          </a:p>
        </p:txBody>
      </p:sp>
      <p:pic>
        <p:nvPicPr>
          <p:cNvPr id="14" name="Звук 1" descr=""/>
          <p:cNvPicPr/>
          <p:nvPr/>
        </p:nvPicPr>
        <p:blipFill>
          <a:blip r:embed="rId2"/>
          <a:stretch/>
        </p:blipFill>
        <p:spPr>
          <a:xfrm>
            <a:off x="11366640" y="6032520"/>
            <a:ext cx="609480" cy="609480"/>
          </a:xfrm>
          <a:prstGeom prst="rect">
            <a:avLst/>
          </a:prstGeom>
          <a:ln w="0">
            <a:noFill/>
          </a:ln>
        </p:spPr>
      </p:pic>
    </p:spTree>
  </p:cSld>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nodeType="afterEffect" fill="hold" presetClass="mediacall" presetID="1">
                                  <p:stCondLst>
                                    <p:cond delay="0"/>
                                  </p:stCondLst>
                                  <p:childTnLst>
                                    <p:cmd type="call" cmd="playFrom(0.0)">
                                      <p:cBhvr>
                                        <p:cTn id="6" dur="1" fill="hold"/>
                                        <p:tgtEl>
                                          <p:spTgt spid="14"/>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3" name="Рисунок 48" descr=""/>
          <p:cNvPicPr/>
          <p:nvPr/>
        </p:nvPicPr>
        <p:blipFill>
          <a:blip r:embed="rId1"/>
          <a:stretch/>
        </p:blipFill>
        <p:spPr>
          <a:xfrm>
            <a:off x="652320" y="7978680"/>
            <a:ext cx="200160" cy="203400"/>
          </a:xfrm>
          <a:prstGeom prst="rect">
            <a:avLst/>
          </a:prstGeom>
          <a:ln w="0">
            <a:noFill/>
          </a:ln>
        </p:spPr>
      </p:pic>
      <p:sp>
        <p:nvSpPr>
          <p:cNvPr id="9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9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7" name="Google Shape;77;p1"/>
          <p:cNvCxnSpPr/>
          <p:nvPr/>
        </p:nvCxnSpPr>
        <p:spPr>
          <a:xfrm>
            <a:off x="212400" y="6621120"/>
            <a:ext cx="11729160" cy="26280"/>
          </a:xfrm>
          <a:prstGeom prst="straightConnector1">
            <a:avLst/>
          </a:prstGeom>
          <a:ln w="57240">
            <a:solidFill>
              <a:srgbClr val="33cccc"/>
            </a:solidFill>
            <a:miter/>
          </a:ln>
        </p:spPr>
      </p:cxnSp>
      <p:cxnSp>
        <p:nvCxnSpPr>
          <p:cNvPr id="98" name="Google Shape;78;p1"/>
          <p:cNvCxnSpPr/>
          <p:nvPr/>
        </p:nvCxnSpPr>
        <p:spPr>
          <a:xfrm>
            <a:off x="757080" y="6364080"/>
            <a:ext cx="10694160" cy="37080"/>
          </a:xfrm>
          <a:prstGeom prst="straightConnector1">
            <a:avLst/>
          </a:prstGeom>
          <a:ln w="57240">
            <a:solidFill>
              <a:srgbClr val="0070c0"/>
            </a:solidFill>
            <a:miter/>
          </a:ln>
        </p:spPr>
      </p:cxnSp>
      <p:sp>
        <p:nvSpPr>
          <p:cNvPr id="99"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100" name="Прямоугольник 2"/>
          <p:cNvSpPr/>
          <p:nvPr/>
        </p:nvSpPr>
        <p:spPr>
          <a:xfrm>
            <a:off x="1344600" y="1155600"/>
            <a:ext cx="915660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p:txBody>
      </p:sp>
      <p:graphicFrame>
        <p:nvGraphicFramePr>
          <p:cNvPr id="101" name=""/>
          <p:cNvGraphicFramePr/>
          <p:nvPr/>
        </p:nvGraphicFramePr>
        <p:xfrm>
          <a:off x="1528920" y="1309680"/>
          <a:ext cx="9375480" cy="4503600"/>
        </p:xfrm>
        <a:graphic>
          <a:graphicData uri="http://schemas.openxmlformats.org/drawingml/2006/table">
            <a:tbl>
              <a:tblPr/>
              <a:tblGrid>
                <a:gridCol w="2639880"/>
                <a:gridCol w="2246400"/>
                <a:gridCol w="2244600"/>
                <a:gridCol w="2244600"/>
              </a:tblGrid>
              <a:tr h="61020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мысалы</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Келер шақ</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Осы шақ</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Өткен шақ</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1020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Оқушы кітап оқып отыр.</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0528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Біз барармыз.</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3712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Ол домбыра тартты.</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1020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Сен мектепті бітіргенсің.</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1020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Мен қалаға бармақшымын</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1020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Жанар ауылға барыпты.</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10200">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Нұрлан эат жазып отыр.</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pic>
        <p:nvPicPr>
          <p:cNvPr id="102" name="Звук 2" descr=""/>
          <p:cNvPicPr/>
          <p:nvPr/>
        </p:nvPicPr>
        <p:blipFill>
          <a:blip r:embed="rId2"/>
          <a:stretch/>
        </p:blipFill>
        <p:spPr>
          <a:xfrm>
            <a:off x="11366640" y="6032520"/>
            <a:ext cx="609480" cy="609480"/>
          </a:xfrm>
          <a:prstGeom prst="rect">
            <a:avLst/>
          </a:prstGeom>
          <a:ln w="0">
            <a:noFill/>
          </a:ln>
        </p:spPr>
      </p:pic>
    </p:spTree>
  </p:cSld>
  <p:timing>
    <p:tnLst>
      <p:par>
        <p:cTn id="55" dur="indefinite" restart="never" nodeType="tmRoot">
          <p:childTnLst>
            <p:seq>
              <p:cTn id="56" dur="indefinite" nodeType="mainSeq">
                <p:childTnLst>
                  <p:par>
                    <p:cTn id="57" fill="hold">
                      <p:stCondLst>
                        <p:cond delay="0"/>
                      </p:stCondLst>
                      <p:childTnLst>
                        <p:par>
                          <p:cTn id="58" fill="hold">
                            <p:stCondLst>
                              <p:cond delay="0"/>
                            </p:stCondLst>
                            <p:childTnLst>
                              <p:par>
                                <p:cTn id="59" nodeType="afterEffect" fill="hold" presetClass="mediacall" presetID="1">
                                  <p:stCondLst>
                                    <p:cond delay="0"/>
                                  </p:stCondLst>
                                  <p:childTnLst>
                                    <p:cmd type="call" cmd="playFrom(0.0)">
                                      <p:cBhvr>
                                        <p:cTn id="60" dur="1" fill="hold"/>
                                        <p:tgtEl>
                                          <p:spTgt spid="102"/>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652320" y="3389040"/>
            <a:ext cx="10694160" cy="37080"/>
          </a:xfrm>
          <a:prstGeom prst="straightConnector1">
            <a:avLst/>
          </a:prstGeom>
          <a:ln w="38160">
            <a:solidFill>
              <a:srgbClr val="4472c4"/>
            </a:solidFill>
            <a:miter/>
          </a:ln>
        </p:spPr>
      </p:cxnSp>
      <p:sp>
        <p:nvSpPr>
          <p:cNvPr id="21" name="TextBox 8"/>
          <p:cNvSpPr/>
          <p:nvPr/>
        </p:nvSpPr>
        <p:spPr>
          <a:xfrm>
            <a:off x="452520" y="498600"/>
            <a:ext cx="11288520" cy="2493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ahoma"/>
                <a:ea typeface="Tahoma"/>
              </a:rPr>
              <a:t>Оқу мақсаты</a:t>
            </a:r>
            <a:endParaRPr b="0" lang="ru-RU" sz="3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Calibri"/>
            </a:endParaRPr>
          </a:p>
          <a:p>
            <a:pPr>
              <a:lnSpc>
                <a:spcPct val="115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Т/А. 7.1. Мәтін үзінділерін тыңдай отырып, оқиғаның дамуы мен аяқталуын  болжау;</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ӘТН.  7.4.1. Етістіктің  шақ түрлерін  тілдесім барысында  қолдану.</a:t>
            </a:r>
            <a:endParaRPr b="0" lang="ru-RU" sz="2400" strike="noStrike" u="none">
              <a:solidFill>
                <a:srgbClr val="000000"/>
              </a:solidFill>
              <a:uFillTx/>
              <a:latin typeface="Calibri"/>
            </a:endParaRPr>
          </a:p>
        </p:txBody>
      </p:sp>
      <p:sp>
        <p:nvSpPr>
          <p:cNvPr id="22" name="TextBox 1"/>
          <p:cNvSpPr/>
          <p:nvPr/>
        </p:nvSpPr>
        <p:spPr>
          <a:xfrm>
            <a:off x="652320" y="3740040"/>
            <a:ext cx="13831920" cy="1737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мақсаты</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Тыңдалым материалы арқылы оқиғаның дамуы мен  аяқталуын болжайды.</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Тілдесімде етістіктің  шақ түрлерін қолданады.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pic>
        <p:nvPicPr>
          <p:cNvPr id="23" name="Звук 1" descr=""/>
          <p:cNvPicPr/>
          <p:nvPr/>
        </p:nvPicPr>
        <p:blipFill>
          <a:blip r:embed="rId2"/>
          <a:stretch/>
        </p:blipFill>
        <p:spPr>
          <a:xfrm>
            <a:off x="11366640" y="6032520"/>
            <a:ext cx="609480" cy="609480"/>
          </a:xfrm>
          <a:prstGeom prst="rect">
            <a:avLst/>
          </a:prstGeom>
          <a:ln w="0">
            <a:noFill/>
          </a:ln>
        </p:spPr>
      </p:pic>
    </p:spTree>
  </p:cSld>
  <p:timing>
    <p:tnLst>
      <p:par>
        <p:cTn id="7" dur="indefinite" restart="never" nodeType="tmRoot">
          <p:childTnLst>
            <p:seq>
              <p:cTn id="8" dur="indefinite" nodeType="mainSeq">
                <p:childTnLst>
                  <p:par>
                    <p:cTn id="9" fill="hold">
                      <p:stCondLst>
                        <p:cond delay="0"/>
                      </p:stCondLst>
                      <p:childTnLst>
                        <p:par>
                          <p:cTn id="10" fill="hold">
                            <p:stCondLst>
                              <p:cond delay="0"/>
                            </p:stCondLst>
                            <p:childTnLst>
                              <p:par>
                                <p:cTn id="11" nodeType="afterEffect" fill="hold" presetClass="mediacall" presetID="1">
                                  <p:stCondLst>
                                    <p:cond delay="0"/>
                                  </p:stCondLst>
                                  <p:childTnLst>
                                    <p:cmd type="call" cmd="playFrom(0.0)">
                                      <p:cBhvr>
                                        <p:cTn id="12" dur="1" fill="hold"/>
                                        <p:tgtEl>
                                          <p:spTgt spid="23"/>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4" name="Рисунок 48" descr=""/>
          <p:cNvPicPr/>
          <p:nvPr/>
        </p:nvPicPr>
        <p:blipFill>
          <a:blip r:embed="rId1"/>
          <a:stretch/>
        </p:blipFill>
        <p:spPr>
          <a:xfrm>
            <a:off x="652320" y="7978680"/>
            <a:ext cx="200160" cy="203400"/>
          </a:xfrm>
          <a:prstGeom prst="rect">
            <a:avLst/>
          </a:prstGeom>
          <a:ln w="0">
            <a:noFill/>
          </a:ln>
        </p:spPr>
      </p:pic>
      <p:sp>
        <p:nvSpPr>
          <p:cNvPr id="2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8" name="Google Shape;77;p1"/>
          <p:cNvCxnSpPr/>
          <p:nvPr/>
        </p:nvCxnSpPr>
        <p:spPr>
          <a:xfrm>
            <a:off x="212400" y="6621120"/>
            <a:ext cx="11729160" cy="26280"/>
          </a:xfrm>
          <a:prstGeom prst="straightConnector1">
            <a:avLst/>
          </a:prstGeom>
          <a:ln w="57240">
            <a:solidFill>
              <a:srgbClr val="33cccc"/>
            </a:solidFill>
            <a:miter/>
          </a:ln>
        </p:spPr>
      </p:cxnSp>
      <p:cxnSp>
        <p:nvCxnSpPr>
          <p:cNvPr id="29" name="Google Shape;78;p1"/>
          <p:cNvCxnSpPr/>
          <p:nvPr/>
        </p:nvCxnSpPr>
        <p:spPr>
          <a:xfrm>
            <a:off x="757080" y="6364080"/>
            <a:ext cx="10694160" cy="37080"/>
          </a:xfrm>
          <a:prstGeom prst="straightConnector1">
            <a:avLst/>
          </a:prstGeom>
          <a:ln w="38160">
            <a:solidFill>
              <a:srgbClr val="4472c4"/>
            </a:solidFill>
            <a:miter/>
          </a:ln>
        </p:spPr>
      </p:cxnSp>
      <p:sp>
        <p:nvSpPr>
          <p:cNvPr id="30"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1" name="TextBox 9"/>
          <p:cNvSpPr/>
          <p:nvPr/>
        </p:nvSpPr>
        <p:spPr>
          <a:xfrm>
            <a:off x="1133640" y="258840"/>
            <a:ext cx="6276960" cy="304308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90000"/>
              </a:lnSpc>
              <a:spcBef>
                <a:spcPts val="1001"/>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ahoma"/>
                <a:ea typeface="Tahoma"/>
              </a:rPr>
              <a:t>Бағалау </a:t>
            </a:r>
            <a:r>
              <a:rPr b="1" lang="kk-KZ" sz="3200" strike="noStrike" u="none">
                <a:solidFill>
                  <a:srgbClr val="ffffff"/>
                </a:solidFill>
                <a:uFillTx/>
                <a:latin typeface="Tahoma"/>
                <a:ea typeface="Tahoma"/>
              </a:rPr>
              <a:t>критерийлері:</a:t>
            </a:r>
            <a:endParaRPr b="0" lang="ru-RU" sz="3200" strike="noStrike" u="none">
              <a:solidFill>
                <a:srgbClr val="000000"/>
              </a:solidFill>
              <a:uFillTx/>
              <a:latin typeface="Calibri"/>
            </a:endParaRPr>
          </a:p>
          <a:p>
            <a:pPr marL="343080" indent="-343080">
              <a:lnSpc>
                <a:spcPct val="90000"/>
              </a:lnSpc>
              <a:spcBef>
                <a:spcPts val="1001"/>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343080" indent="-343080">
              <a:lnSpc>
                <a:spcPct val="106000"/>
              </a:lnSpc>
              <a:spcBef>
                <a:spcPts val="1001"/>
              </a:spcBef>
              <a:spcAft>
                <a:spcPts val="799"/>
              </a:spcAft>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оқиғаның дамуы мен аяқталуын болжайды;</a:t>
            </a:r>
            <a:endParaRPr b="0" lang="ru-RU" sz="2400" strike="noStrike" u="none">
              <a:solidFill>
                <a:srgbClr val="000000"/>
              </a:solidFill>
              <a:uFillTx/>
              <a:latin typeface="Calibri"/>
            </a:endParaRPr>
          </a:p>
          <a:p>
            <a:pPr marL="343080" indent="-343080">
              <a:lnSpc>
                <a:spcPct val="106000"/>
              </a:lnSpc>
              <a:spcBef>
                <a:spcPts val="1001"/>
              </a:spcBef>
              <a:spcAft>
                <a:spcPts val="799"/>
              </a:spcAft>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етістіктің шақ  түрлерін қолданады;</a:t>
            </a:r>
            <a:endParaRPr b="0" lang="ru-RU" sz="2400" strike="noStrike" u="none">
              <a:solidFill>
                <a:srgbClr val="000000"/>
              </a:solidFill>
              <a:uFillTx/>
              <a:latin typeface="Calibri"/>
            </a:endParaRPr>
          </a:p>
          <a:p>
            <a:pPr marL="343080" indent="-343080">
              <a:lnSpc>
                <a:spcPct val="90000"/>
              </a:lnSpc>
              <a:spcBef>
                <a:spcPts val="1001"/>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pic>
        <p:nvPicPr>
          <p:cNvPr id="32" name="Звук 1" descr=""/>
          <p:cNvPicPr/>
          <p:nvPr/>
        </p:nvPicPr>
        <p:blipFill>
          <a:blip r:embed="rId2"/>
          <a:stretch/>
        </p:blipFill>
        <p:spPr>
          <a:xfrm>
            <a:off x="11366640" y="6032520"/>
            <a:ext cx="609480" cy="609480"/>
          </a:xfrm>
          <a:prstGeom prst="rect">
            <a:avLst/>
          </a:prstGeom>
          <a:ln w="0">
            <a:noFill/>
          </a:ln>
        </p:spPr>
      </p:pic>
    </p:spTree>
  </p:cSld>
  <p:timing>
    <p:tnLst>
      <p:par>
        <p:cTn id="13" dur="indefinite" restart="never" nodeType="tmRoot">
          <p:childTnLst>
            <p:seq>
              <p:cTn id="14" dur="indefinite" nodeType="mainSeq">
                <p:childTnLst>
                  <p:par>
                    <p:cTn id="15" fill="hold">
                      <p:stCondLst>
                        <p:cond delay="0"/>
                      </p:stCondLst>
                      <p:childTnLst>
                        <p:par>
                          <p:cTn id="16" fill="hold">
                            <p:stCondLst>
                              <p:cond delay="0"/>
                            </p:stCondLst>
                            <p:childTnLst>
                              <p:par>
                                <p:cTn id="17" nodeType="afterEffect" fill="hold" presetClass="mediacall" presetID="1">
                                  <p:stCondLst>
                                    <p:cond delay="0"/>
                                  </p:stCondLst>
                                  <p:childTnLst>
                                    <p:cmd type="call" cmd="playFrom(0.0)">
                                      <p:cBhvr>
                                        <p:cTn id="18" dur="1" fill="hold"/>
                                        <p:tgtEl>
                                          <p:spTgt spid="32"/>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3" name="Рисунок 48" descr=""/>
          <p:cNvPicPr/>
          <p:nvPr/>
        </p:nvPicPr>
        <p:blipFill>
          <a:blip r:embed="rId1"/>
          <a:stretch/>
        </p:blipFill>
        <p:spPr>
          <a:xfrm>
            <a:off x="652320" y="7978680"/>
            <a:ext cx="200160" cy="203400"/>
          </a:xfrm>
          <a:prstGeom prst="rect">
            <a:avLst/>
          </a:prstGeom>
          <a:ln w="0">
            <a:noFill/>
          </a:ln>
        </p:spPr>
      </p:pic>
      <p:sp>
        <p:nvSpPr>
          <p:cNvPr id="3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7" name="Google Shape;77;p1"/>
          <p:cNvCxnSpPr/>
          <p:nvPr/>
        </p:nvCxnSpPr>
        <p:spPr>
          <a:xfrm>
            <a:off x="212400" y="6621120"/>
            <a:ext cx="11729160" cy="26280"/>
          </a:xfrm>
          <a:prstGeom prst="straightConnector1">
            <a:avLst/>
          </a:prstGeom>
          <a:ln w="57240">
            <a:solidFill>
              <a:srgbClr val="33cccc"/>
            </a:solidFill>
            <a:miter/>
          </a:ln>
        </p:spPr>
      </p:cxnSp>
      <p:cxnSp>
        <p:nvCxnSpPr>
          <p:cNvPr id="38" name="Google Shape;78;p1"/>
          <p:cNvCxnSpPr/>
          <p:nvPr/>
        </p:nvCxnSpPr>
        <p:spPr>
          <a:xfrm>
            <a:off x="757080" y="6364080"/>
            <a:ext cx="10694160" cy="37080"/>
          </a:xfrm>
          <a:prstGeom prst="straightConnector1">
            <a:avLst/>
          </a:prstGeom>
          <a:ln w="38160">
            <a:solidFill>
              <a:srgbClr val="4472c4"/>
            </a:solidFill>
            <a:miter/>
          </a:ln>
        </p:spPr>
      </p:cxnSp>
      <p:sp>
        <p:nvSpPr>
          <p:cNvPr id="39" name="TextBox 8"/>
          <p:cNvSpPr/>
          <p:nvPr/>
        </p:nvSpPr>
        <p:spPr>
          <a:xfrm>
            <a:off x="1133640" y="272880"/>
            <a:ext cx="9239040" cy="1130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1-т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Мәтінді мұқият тыңдайды. Мәтінді қалай бастар  едіңдер</a:t>
            </a:r>
            <a:r>
              <a:rPr b="0" lang="ru-RU"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p:txBody>
      </p:sp>
      <p:sp>
        <p:nvSpPr>
          <p:cNvPr id="40" name="Прямоугольник 2"/>
          <p:cNvSpPr/>
          <p:nvPr/>
        </p:nvSpPr>
        <p:spPr>
          <a:xfrm>
            <a:off x="1324080" y="2174760"/>
            <a:ext cx="904860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1998  жылдың   қазан айынан  бастап тұңғыш рет Казнетте  университет ресурстарына  қол  жеткізуге  мүмкіндік  беретін  онлайн  жүйесі  іске қосылды.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2009 жылы  Қазақстандағы  басты  ақпараттық  ғаламтор  жүйесінің  дамыған  ұлттық   сегментін қалыптастыру  мақсатында  «Казконтент» АҚ   компаниясы құрылды.</a:t>
            </a:r>
            <a:endParaRPr b="0" lang="ru-RU" sz="2000" strike="noStrike" u="none">
              <a:solidFill>
                <a:srgbClr val="000000"/>
              </a:solidFill>
              <a:uFillTx/>
              <a:latin typeface="Calibri"/>
            </a:endParaRPr>
          </a:p>
        </p:txBody>
      </p:sp>
      <p:pic>
        <p:nvPicPr>
          <p:cNvPr id="41" name="Звук 1" descr=""/>
          <p:cNvPicPr/>
          <p:nvPr/>
        </p:nvPicPr>
        <p:blipFill>
          <a:blip r:embed="rId2"/>
          <a:stretch/>
        </p:blipFill>
        <p:spPr>
          <a:xfrm>
            <a:off x="11366640" y="6032520"/>
            <a:ext cx="609480" cy="609480"/>
          </a:xfrm>
          <a:prstGeom prst="rect">
            <a:avLst/>
          </a:prstGeom>
          <a:ln w="0">
            <a:noFill/>
          </a:ln>
        </p:spPr>
      </p:pic>
    </p:spTree>
  </p:cSld>
  <p:timing>
    <p:tnLst>
      <p:par>
        <p:cTn id="19" dur="indefinite" restart="never" nodeType="tmRoot">
          <p:childTnLst>
            <p:seq>
              <p:cTn id="20" dur="indefinite" nodeType="mainSeq">
                <p:childTnLst>
                  <p:par>
                    <p:cTn id="21" fill="hold">
                      <p:stCondLst>
                        <p:cond delay="0"/>
                      </p:stCondLst>
                      <p:childTnLst>
                        <p:par>
                          <p:cTn id="22" fill="hold">
                            <p:stCondLst>
                              <p:cond delay="0"/>
                            </p:stCondLst>
                            <p:childTnLst>
                              <p:par>
                                <p:cTn id="23" nodeType="afterEffect" fill="hold" presetClass="mediacall" presetID="1">
                                  <p:stCondLst>
                                    <p:cond delay="0"/>
                                  </p:stCondLst>
                                  <p:childTnLst>
                                    <p:cmd type="call" cmd="playFrom(0.0)">
                                      <p:cBhvr>
                                        <p:cTn id="24" dur="1" fill="hold"/>
                                        <p:tgtEl>
                                          <p:spTgt spid="41"/>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2" name="Рисунок 48" descr=""/>
          <p:cNvPicPr/>
          <p:nvPr/>
        </p:nvPicPr>
        <p:blipFill>
          <a:blip r:embed="rId1"/>
          <a:stretch/>
        </p:blipFill>
        <p:spPr>
          <a:xfrm>
            <a:off x="652320" y="7978680"/>
            <a:ext cx="200160" cy="203400"/>
          </a:xfrm>
          <a:prstGeom prst="rect">
            <a:avLst/>
          </a:prstGeom>
          <a:ln w="0">
            <a:noFill/>
          </a:ln>
        </p:spPr>
      </p:pic>
      <p:sp>
        <p:nvSpPr>
          <p:cNvPr id="4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46" name="Google Shape;77;p1"/>
          <p:cNvCxnSpPr/>
          <p:nvPr/>
        </p:nvCxnSpPr>
        <p:spPr>
          <a:xfrm>
            <a:off x="212400" y="6621120"/>
            <a:ext cx="11729160" cy="26280"/>
          </a:xfrm>
          <a:prstGeom prst="straightConnector1">
            <a:avLst/>
          </a:prstGeom>
          <a:ln w="57240">
            <a:solidFill>
              <a:srgbClr val="33cccc"/>
            </a:solidFill>
            <a:miter/>
          </a:ln>
        </p:spPr>
      </p:cxnSp>
      <p:cxnSp>
        <p:nvCxnSpPr>
          <p:cNvPr id="47" name="Google Shape;78;p1"/>
          <p:cNvCxnSpPr/>
          <p:nvPr/>
        </p:nvCxnSpPr>
        <p:spPr>
          <a:xfrm>
            <a:off x="757080" y="6364080"/>
            <a:ext cx="10694160" cy="37080"/>
          </a:xfrm>
          <a:prstGeom prst="straightConnector1">
            <a:avLst/>
          </a:prstGeom>
          <a:ln w="57240">
            <a:solidFill>
              <a:srgbClr val="0070c0"/>
            </a:solidFill>
            <a:miter/>
          </a:ln>
        </p:spPr>
      </p:cxnSp>
      <p:sp>
        <p:nvSpPr>
          <p:cNvPr id="48"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49" name="Прямоугольник 2"/>
          <p:cNvSpPr/>
          <p:nvPr/>
        </p:nvSpPr>
        <p:spPr>
          <a:xfrm>
            <a:off x="1344600" y="1155600"/>
            <a:ext cx="915660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endParaRPr b="0" lang="ru-RU" sz="1800" strike="noStrike" u="none">
              <a:solidFill>
                <a:srgbClr val="000000"/>
              </a:solidFill>
              <a:uFillTx/>
              <a:latin typeface="Calibri"/>
            </a:endParaRPr>
          </a:p>
        </p:txBody>
      </p:sp>
      <p:sp>
        <p:nvSpPr>
          <p:cNvPr id="50" name="Прямоугольник 1"/>
          <p:cNvSpPr/>
          <p:nvPr/>
        </p:nvSpPr>
        <p:spPr>
          <a:xfrm>
            <a:off x="852480" y="1677960"/>
            <a:ext cx="9648720" cy="2533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1996 жылы Александр Ляхов «lyakhov.KZ- Большая энциклопедия Казнета»  ақпаратты –ағартушы порталының негізін салды. Келер жылы  «Весь WWW Казахстан»   атты  қазақстандық  веб- ресурстар каталогінің жобасын іске қосты. Сол  жылы  қазақстандық сайт «Busintss  Website of 1997 халықаралық  конкурсында  марапатқа ие болды.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1998 жылы  ғаламтордың  қазақстандық  бөлігінде  алғашқы виртуал дүкені мен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«Guide Park»  тауарлар каталогі , қазақ тіліндегі алғашқы  сайт  пайда  болды. Ғаламтор  арқылы  тұрақты  радиохабарлар жүзеге асырылып келеді.</a:t>
            </a:r>
            <a:endParaRPr b="0" lang="ru-RU" sz="2000" strike="noStrike" u="none">
              <a:solidFill>
                <a:srgbClr val="000000"/>
              </a:solidFill>
              <a:uFillTx/>
              <a:latin typeface="Calibri"/>
            </a:endParaRPr>
          </a:p>
        </p:txBody>
      </p:sp>
      <p:pic>
        <p:nvPicPr>
          <p:cNvPr id="51" name="Звук 2" descr=""/>
          <p:cNvPicPr/>
          <p:nvPr/>
        </p:nvPicPr>
        <p:blipFill>
          <a:blip r:embed="rId2"/>
          <a:stretch/>
        </p:blipFill>
        <p:spPr>
          <a:xfrm>
            <a:off x="11366640" y="6032520"/>
            <a:ext cx="609480" cy="609480"/>
          </a:xfrm>
          <a:prstGeom prst="rect">
            <a:avLst/>
          </a:prstGeom>
          <a:ln w="0">
            <a:noFill/>
          </a:ln>
        </p:spPr>
      </p:pic>
    </p:spTree>
  </p:cSld>
  <p:timing>
    <p:tnLst>
      <p:par>
        <p:cTn id="25" dur="indefinite" restart="never" nodeType="tmRoot">
          <p:childTnLst>
            <p:seq>
              <p:cTn id="26" dur="indefinite" nodeType="mainSeq">
                <p:childTnLst>
                  <p:par>
                    <p:cTn id="27" fill="hold">
                      <p:stCondLst>
                        <p:cond delay="0"/>
                      </p:stCondLst>
                      <p:childTnLst>
                        <p:par>
                          <p:cTn id="28" fill="hold">
                            <p:stCondLst>
                              <p:cond delay="0"/>
                            </p:stCondLst>
                            <p:childTnLst>
                              <p:par>
                                <p:cTn id="29" nodeType="afterEffect" fill="hold" presetClass="mediacall" presetID="1">
                                  <p:stCondLst>
                                    <p:cond delay="0"/>
                                  </p:stCondLst>
                                  <p:childTnLst>
                                    <p:cmd type="call" cmd="playFrom(0.0)">
                                      <p:cBhvr>
                                        <p:cTn id="30" dur="1" fill="hold"/>
                                        <p:tgtEl>
                                          <p:spTgt spid="51"/>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6" name="Google Shape;77;p1"/>
          <p:cNvCxnSpPr/>
          <p:nvPr/>
        </p:nvCxnSpPr>
        <p:spPr>
          <a:xfrm>
            <a:off x="212400" y="6621120"/>
            <a:ext cx="11729160" cy="26280"/>
          </a:xfrm>
          <a:prstGeom prst="straightConnector1">
            <a:avLst/>
          </a:prstGeom>
          <a:ln w="57240">
            <a:solidFill>
              <a:srgbClr val="33cccc"/>
            </a:solidFill>
            <a:miter/>
          </a:ln>
        </p:spPr>
      </p:cxnSp>
      <p:cxnSp>
        <p:nvCxnSpPr>
          <p:cNvPr id="57" name="Google Shape;78;p1"/>
          <p:cNvCxnSpPr/>
          <p:nvPr/>
        </p:nvCxnSpPr>
        <p:spPr>
          <a:xfrm>
            <a:off x="757080" y="6364080"/>
            <a:ext cx="10694160" cy="37080"/>
          </a:xfrm>
          <a:prstGeom prst="straightConnector1">
            <a:avLst/>
          </a:prstGeom>
          <a:ln w="38160">
            <a:solidFill>
              <a:srgbClr val="4472c4"/>
            </a:solidFill>
            <a:miter/>
          </a:ln>
        </p:spPr>
      </p:cxnSp>
      <p:sp>
        <p:nvSpPr>
          <p:cNvPr id="58"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2-т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59" name="Прямоугольник 2"/>
          <p:cNvSpPr/>
          <p:nvPr/>
        </p:nvSpPr>
        <p:spPr>
          <a:xfrm>
            <a:off x="1133640" y="1122480"/>
            <a:ext cx="10085400" cy="519120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Мәтінді мұқият тыңдаңыз. Әрі қарай  өз сөзіңізбен дамытып, өз нұсқаңызбен  салыстырыңыз, мәтінді аяқтаңыз.</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Атақты әлеуметтанушы Эрик Куалман «Социальномика» кітабында 50 миллион аудиторияны баурап алу үшін радиоға 38, теледидарға 13, ал  ғаламторға бар болғаны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4 жыл қажет   болғанын айтады. Осыдан-ақ ғаламтордың ғаламат күшін бағамдай беріңіз. Алайда, біз ойын баласына электронды  тәрбие беру тетігін  әлі толығымен  іске қоспадық. Ал ғаламтор қолданушылардың саны күн санап  артуда. Мәселен, өткен жылғы ғаламторға қосылғандардың  қатары 20-ға  артып, әрбір 100 тұрғынның 53-і желіге тіркеліпті.</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Ендеше, оларға арналған қазақтілді санаулы веб- сайттардың  бас аяғын түгендеп  көрсек.</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Қалай ойлайсыздар, балаларға арналған қазақтілді қандай сайттар бар екен?</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 </a:t>
            </a:r>
            <a:r>
              <a:rPr b="0" lang="ru-RU" sz="1800" strike="noStrike" u="none">
                <a:solidFill>
                  <a:srgbClr val="000000"/>
                </a:solidFill>
                <a:uFillTx/>
                <a:latin typeface="Calibri"/>
                <a:ea typeface="Calibri"/>
              </a:rPr>
              <a:t>  </a:t>
            </a:r>
            <a:r>
              <a:rPr b="1" lang="kk-KZ" sz="2000" strike="noStrike" u="none">
                <a:solidFill>
                  <a:srgbClr val="000000"/>
                </a:solidFill>
                <a:uFillTx/>
                <a:latin typeface="Times New Roman"/>
                <a:ea typeface="Arial"/>
              </a:rPr>
              <a:t>Дескрипторы</a:t>
            </a:r>
            <a:r>
              <a:rPr b="1" lang="kk-KZ" sz="2000" strike="noStrike" u="none">
                <a:solidFill>
                  <a:srgbClr val="000000"/>
                </a:solidFill>
                <a:uFillTx/>
                <a:latin typeface="Times New Roman"/>
                <a:ea typeface="Arial"/>
              </a:rPr>
              <a:t>	</a:t>
            </a:r>
            <a:endParaRPr b="0" lang="ru-RU" sz="2000" strike="noStrike" u="none">
              <a:solidFill>
                <a:srgbClr val="000000"/>
              </a:solidFill>
              <a:uFillTx/>
              <a:latin typeface="Calibri"/>
            </a:endParaRPr>
          </a:p>
          <a:p>
            <a:pPr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өз болжамын айтады.;</a:t>
            </a:r>
            <a:endParaRPr b="0" lang="ru-RU" sz="2000" strike="noStrike" u="none">
              <a:solidFill>
                <a:srgbClr val="000000"/>
              </a:solidFill>
              <a:uFillTx/>
              <a:latin typeface="Calibri"/>
            </a:endParaRPr>
          </a:p>
          <a:p>
            <a:pPr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түпнұсқамен салыстырады;</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pic>
        <p:nvPicPr>
          <p:cNvPr id="60" name="Звук 2" descr=""/>
          <p:cNvPicPr/>
          <p:nvPr/>
        </p:nvPicPr>
        <p:blipFill>
          <a:blip r:embed="rId2"/>
          <a:stretch/>
        </p:blipFill>
        <p:spPr>
          <a:xfrm>
            <a:off x="11366640" y="6032520"/>
            <a:ext cx="609480" cy="609480"/>
          </a:xfrm>
          <a:prstGeom prst="rect">
            <a:avLst/>
          </a:prstGeom>
          <a:ln w="0">
            <a:noFill/>
          </a:ln>
        </p:spPr>
      </p:pic>
    </p:spTree>
  </p:cSld>
  <p:timing>
    <p:tnLst>
      <p:par>
        <p:cTn id="31" dur="indefinite" restart="never" nodeType="tmRoot">
          <p:childTnLst>
            <p:seq>
              <p:cTn id="32" dur="indefinite" nodeType="mainSeq">
                <p:childTnLst>
                  <p:par>
                    <p:cTn id="33" fill="hold">
                      <p:stCondLst>
                        <p:cond delay="0"/>
                      </p:stCondLst>
                      <p:childTnLst>
                        <p:par>
                          <p:cTn id="34" fill="hold">
                            <p:stCondLst>
                              <p:cond delay="0"/>
                            </p:stCondLst>
                            <p:childTnLst>
                              <p:par>
                                <p:cTn id="35" nodeType="afterEffect" fill="hold" presetClass="mediacall" presetID="1">
                                  <p:stCondLst>
                                    <p:cond delay="0"/>
                                  </p:stCondLst>
                                  <p:childTnLst>
                                    <p:cmd type="call" cmd="playFrom(0.0)">
                                      <p:cBhvr>
                                        <p:cTn id="36" dur="1" fill="hold"/>
                                        <p:tgtEl>
                                          <p:spTgt spid="60"/>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1" name="Рисунок 48" descr=""/>
          <p:cNvPicPr/>
          <p:nvPr/>
        </p:nvPicPr>
        <p:blipFill>
          <a:blip r:embed="rId1"/>
          <a:stretch/>
        </p:blipFill>
        <p:spPr>
          <a:xfrm>
            <a:off x="652320" y="7978680"/>
            <a:ext cx="200160" cy="203400"/>
          </a:xfrm>
          <a:prstGeom prst="rect">
            <a:avLst/>
          </a:prstGeom>
          <a:ln w="0">
            <a:noFill/>
          </a:ln>
        </p:spPr>
      </p:pic>
      <p:sp>
        <p:nvSpPr>
          <p:cNvPr id="6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5" name="Google Shape;77;p1"/>
          <p:cNvCxnSpPr/>
          <p:nvPr/>
        </p:nvCxnSpPr>
        <p:spPr>
          <a:xfrm>
            <a:off x="212400" y="6621120"/>
            <a:ext cx="11729160" cy="26280"/>
          </a:xfrm>
          <a:prstGeom prst="straightConnector1">
            <a:avLst/>
          </a:prstGeom>
          <a:ln w="57240">
            <a:solidFill>
              <a:srgbClr val="33cccc"/>
            </a:solidFill>
            <a:miter/>
          </a:ln>
        </p:spPr>
      </p:cxnSp>
      <p:cxnSp>
        <p:nvCxnSpPr>
          <p:cNvPr id="66" name="Google Shape;78;p1"/>
          <p:cNvCxnSpPr/>
          <p:nvPr/>
        </p:nvCxnSpPr>
        <p:spPr>
          <a:xfrm>
            <a:off x="757080" y="6364080"/>
            <a:ext cx="10694160" cy="37080"/>
          </a:xfrm>
          <a:prstGeom prst="straightConnector1">
            <a:avLst/>
          </a:prstGeom>
          <a:ln w="57240">
            <a:solidFill>
              <a:srgbClr val="0070c0"/>
            </a:solidFill>
            <a:miter/>
          </a:ln>
        </p:spPr>
      </p:cxnSp>
      <p:sp>
        <p:nvSpPr>
          <p:cNvPr id="67"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68" name="Прямоугольник 2"/>
          <p:cNvSpPr/>
          <p:nvPr/>
        </p:nvSpPr>
        <p:spPr>
          <a:xfrm>
            <a:off x="1344600" y="1155600"/>
            <a:ext cx="915660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p:txBody>
      </p:sp>
      <p:sp>
        <p:nvSpPr>
          <p:cNvPr id="69" name="Прямоугольник 1"/>
          <p:cNvSpPr/>
          <p:nvPr/>
        </p:nvSpPr>
        <p:spPr>
          <a:xfrm>
            <a:off x="1344600" y="1444680"/>
            <a:ext cx="8331120" cy="25333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Arial"/>
              </a:rPr>
              <a:t> </a:t>
            </a:r>
            <a:r>
              <a:rPr b="1" lang="kk-KZ" sz="2000" strike="noStrike" u="none">
                <a:solidFill>
                  <a:srgbClr val="000000"/>
                </a:solidFill>
                <a:uFillTx/>
                <a:latin typeface="Times New Roman"/>
                <a:ea typeface="Arial"/>
              </a:rPr>
              <a:t>«Балбұлақ» балалар электронды  журналының </a:t>
            </a:r>
            <a:r>
              <a:rPr b="0" lang="kk-KZ" sz="2000" strike="noStrike" u="sng">
                <a:solidFill>
                  <a:srgbClr val="0563c1"/>
                </a:solidFill>
                <a:uFillTx/>
                <a:latin typeface="Times New Roman"/>
                <a:ea typeface="Arial"/>
                <a:hlinkClick r:id="rId2"/>
              </a:rPr>
              <a:t>www.balbulag.kz</a:t>
            </a:r>
            <a:r>
              <a:rPr b="1" lang="kk-KZ" sz="2000" strike="noStrike" u="none">
                <a:solidFill>
                  <a:srgbClr val="000000"/>
                </a:solidFill>
                <a:uFillTx/>
                <a:latin typeface="Times New Roman"/>
                <a:ea typeface="Arial"/>
              </a:rPr>
              <a:t> порталы ашылды. Балапан телеарнасының сайты мен </a:t>
            </a:r>
            <a:r>
              <a:rPr b="0" lang="en-US" sz="2000" strike="noStrike" u="sng">
                <a:solidFill>
                  <a:srgbClr val="0563c1"/>
                </a:solidFill>
                <a:uFillTx/>
                <a:latin typeface="Times New Roman"/>
                <a:ea typeface="Arial"/>
                <a:hlinkClick r:id="rId3"/>
              </a:rPr>
              <a:t>www</a:t>
            </a:r>
            <a:r>
              <a:rPr b="0" lang="ru-RU" sz="2000" strike="noStrike" u="sng">
                <a:solidFill>
                  <a:srgbClr val="0563c1"/>
                </a:solidFill>
                <a:uFillTx/>
                <a:latin typeface="Times New Roman"/>
                <a:ea typeface="Arial"/>
                <a:hlinkClick r:id="rId4"/>
              </a:rPr>
              <a:t>.</a:t>
            </a:r>
            <a:r>
              <a:rPr b="0" lang="en-US" sz="2000" strike="noStrike" u="sng">
                <a:solidFill>
                  <a:srgbClr val="0563c1"/>
                </a:solidFill>
                <a:uFillTx/>
                <a:latin typeface="Times New Roman"/>
                <a:ea typeface="Arial"/>
                <a:hlinkClick r:id="rId5"/>
              </a:rPr>
              <a:t>balalar</a:t>
            </a:r>
            <a:r>
              <a:rPr b="1" lang="ru-RU" sz="2000" strike="noStrike" u="none">
                <a:solidFill>
                  <a:srgbClr val="000000"/>
                </a:solidFill>
                <a:uFillTx/>
                <a:latin typeface="Times New Roman"/>
                <a:ea typeface="Arial"/>
              </a:rPr>
              <a:t>. </a:t>
            </a:r>
            <a:r>
              <a:rPr b="1" lang="en-US" sz="2000" strike="noStrike" u="none">
                <a:solidFill>
                  <a:srgbClr val="000000"/>
                </a:solidFill>
                <a:uFillTx/>
                <a:latin typeface="Times New Roman"/>
                <a:ea typeface="Arial"/>
              </a:rPr>
              <a:t>ucoz</a:t>
            </a:r>
            <a:r>
              <a:rPr b="1" lang="ru-RU" sz="2000" strike="noStrike" u="none">
                <a:solidFill>
                  <a:srgbClr val="000000"/>
                </a:solidFill>
                <a:uFillTx/>
                <a:latin typeface="Times New Roman"/>
                <a:ea typeface="Arial"/>
              </a:rPr>
              <a:t>.</a:t>
            </a:r>
            <a:r>
              <a:rPr b="1" lang="en-US" sz="2000" strike="noStrike" u="none">
                <a:solidFill>
                  <a:srgbClr val="000000"/>
                </a:solidFill>
                <a:uFillTx/>
                <a:latin typeface="Times New Roman"/>
                <a:ea typeface="Arial"/>
              </a:rPr>
              <a:t>com</a:t>
            </a:r>
            <a:r>
              <a:rPr b="1" lang="kk-KZ" sz="2000" strike="noStrike" u="none">
                <a:solidFill>
                  <a:srgbClr val="000000"/>
                </a:solidFill>
                <a:uFillTx/>
                <a:latin typeface="Times New Roman"/>
                <a:ea typeface="Arial"/>
              </a:rPr>
              <a:t>,  </a:t>
            </a:r>
            <a:r>
              <a:rPr b="0" lang="en-US" sz="2000" strike="noStrike" u="sng">
                <a:solidFill>
                  <a:srgbClr val="0563c1"/>
                </a:solidFill>
                <a:uFillTx/>
                <a:latin typeface="Times New Roman"/>
                <a:ea typeface="Arial"/>
                <a:hlinkClick r:id="rId6"/>
              </a:rPr>
              <a:t>www</a:t>
            </a:r>
            <a:r>
              <a:rPr b="0" lang="ru-RU" sz="2000" strike="noStrike" u="sng">
                <a:solidFill>
                  <a:srgbClr val="0563c1"/>
                </a:solidFill>
                <a:uFillTx/>
                <a:latin typeface="Times New Roman"/>
                <a:ea typeface="Arial"/>
                <a:hlinkClick r:id="rId7"/>
              </a:rPr>
              <a:t>.</a:t>
            </a:r>
            <a:r>
              <a:rPr b="1" lang="en-US" sz="2000" strike="noStrike" u="sng">
                <a:solidFill>
                  <a:srgbClr val="0000ff"/>
                </a:solidFill>
                <a:uFillTx/>
                <a:latin typeface="Times New Roman"/>
                <a:ea typeface="Arial"/>
              </a:rPr>
              <a:t>balalaraltmi</a:t>
            </a:r>
            <a:r>
              <a:rPr b="1" lang="ru-RU" sz="2000" strike="noStrike" u="none">
                <a:solidFill>
                  <a:srgbClr val="000000"/>
                </a:solidFill>
                <a:uFillTx/>
                <a:latin typeface="Times New Roman"/>
                <a:ea typeface="Arial"/>
              </a:rPr>
              <a:t>. </a:t>
            </a:r>
            <a:r>
              <a:rPr b="1" lang="en-US" sz="2000" strike="noStrike" u="none">
                <a:solidFill>
                  <a:srgbClr val="000000"/>
                </a:solidFill>
                <a:uFillTx/>
                <a:latin typeface="Times New Roman"/>
                <a:ea typeface="Arial"/>
              </a:rPr>
              <a:t>kz</a:t>
            </a:r>
            <a:r>
              <a:rPr b="1" lang="kk-KZ" sz="2000" strike="noStrike" u="none">
                <a:solidFill>
                  <a:srgbClr val="000000"/>
                </a:solidFill>
                <a:uFillTx/>
                <a:latin typeface="Times New Roman"/>
                <a:ea typeface="Arial"/>
              </a:rPr>
              <a:t>,  бірнеше  балалар мен  жасөспірімдер басылымын  біріктірген </a:t>
            </a:r>
            <a:r>
              <a:rPr b="1" lang="en-US" sz="2000" strike="noStrike" u="sng">
                <a:solidFill>
                  <a:srgbClr val="0000ff"/>
                </a:solidFill>
                <a:uFillTx/>
                <a:latin typeface="Times New Roman"/>
                <a:ea typeface="Arial"/>
              </a:rPr>
              <a:t>www</a:t>
            </a:r>
            <a:r>
              <a:rPr b="1" lang="ru-RU" sz="2000" strike="noStrike" u="sng">
                <a:solidFill>
                  <a:srgbClr val="0000ff"/>
                </a:solidFill>
                <a:uFillTx/>
                <a:latin typeface="Times New Roman"/>
                <a:ea typeface="Arial"/>
              </a:rPr>
              <a:t>.</a:t>
            </a:r>
            <a:r>
              <a:rPr b="1" lang="en-US" sz="2000" strike="noStrike" u="sng">
                <a:solidFill>
                  <a:srgbClr val="0000ff"/>
                </a:solidFill>
                <a:uFillTx/>
                <a:latin typeface="Times New Roman"/>
                <a:ea typeface="Arial"/>
              </a:rPr>
              <a:t>z</a:t>
            </a:r>
            <a:r>
              <a:rPr b="1" lang="kk-KZ" sz="2000" strike="noStrike" u="sng">
                <a:solidFill>
                  <a:srgbClr val="0000ff"/>
                </a:solidFill>
                <a:uFillTx/>
                <a:latin typeface="Times New Roman"/>
                <a:ea typeface="Arial"/>
              </a:rPr>
              <a:t>һ</a:t>
            </a:r>
            <a:r>
              <a:rPr b="1" lang="en-US" sz="2000" strike="noStrike" u="sng">
                <a:solidFill>
                  <a:srgbClr val="0000ff"/>
                </a:solidFill>
                <a:uFillTx/>
                <a:latin typeface="Times New Roman"/>
                <a:ea typeface="Arial"/>
              </a:rPr>
              <a:t>asorken</a:t>
            </a:r>
            <a:r>
              <a:rPr b="1" lang="ru-RU" sz="2000" strike="noStrike" u="sng">
                <a:solidFill>
                  <a:srgbClr val="0000ff"/>
                </a:solidFill>
                <a:uFillTx/>
                <a:latin typeface="Times New Roman"/>
                <a:ea typeface="Arial"/>
              </a:rPr>
              <a:t>.</a:t>
            </a:r>
            <a:r>
              <a:rPr b="1" lang="en-US" sz="2000" strike="noStrike" u="sng">
                <a:solidFill>
                  <a:srgbClr val="0000ff"/>
                </a:solidFill>
                <a:uFillTx/>
                <a:latin typeface="Times New Roman"/>
                <a:ea typeface="Arial"/>
              </a:rPr>
              <a:t>kz</a:t>
            </a:r>
            <a:r>
              <a:rPr b="1" lang="ru-RU" sz="2000" strike="noStrike" u="none">
                <a:solidFill>
                  <a:srgbClr val="000000"/>
                </a:solidFill>
                <a:uFillTx/>
                <a:latin typeface="Times New Roman"/>
                <a:ea typeface="Arial"/>
              </a:rPr>
              <a:t>  </a:t>
            </a:r>
            <a:r>
              <a:rPr b="1" lang="kk-KZ" sz="2000" strike="noStrike" u="none">
                <a:solidFill>
                  <a:srgbClr val="000000"/>
                </a:solidFill>
                <a:uFillTx/>
                <a:latin typeface="Times New Roman"/>
                <a:ea typeface="Arial"/>
              </a:rPr>
              <a:t>сайттары  тұрақты  жұмыс істеп тұр. Балалар құқығына  қатысты  мәліметтерді </a:t>
            </a:r>
            <a:r>
              <a:rPr b="1" lang="kk-KZ" sz="2000" strike="noStrike" u="sng">
                <a:solidFill>
                  <a:srgbClr val="0000ff"/>
                </a:solidFill>
                <a:uFillTx/>
                <a:latin typeface="Times New Roman"/>
                <a:ea typeface="Arial"/>
              </a:rPr>
              <a:t>www.balazan.kz</a:t>
            </a:r>
            <a:r>
              <a:rPr b="1" lang="kk-KZ" sz="2000" strike="noStrike" u="none">
                <a:solidFill>
                  <a:srgbClr val="000000"/>
                </a:solidFill>
                <a:uFillTx/>
                <a:latin typeface="Times New Roman"/>
                <a:ea typeface="Arial"/>
              </a:rPr>
              <a:t>  контентінен таба аласыздар.</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Arial"/>
              </a:rPr>
              <a:t>                                                                               </a:t>
            </a:r>
            <a:r>
              <a:rPr b="1" lang="kk-KZ" sz="2000" strike="noStrike" u="none">
                <a:solidFill>
                  <a:srgbClr val="000000"/>
                </a:solidFill>
                <a:uFillTx/>
                <a:latin typeface="Times New Roman"/>
                <a:ea typeface="Arial"/>
              </a:rPr>
              <a:t>tonykok.kz  сайтынан  </a:t>
            </a:r>
            <a:endParaRPr b="0" lang="ru-RU" sz="2000" strike="noStrike" u="none">
              <a:solidFill>
                <a:srgbClr val="000000"/>
              </a:solidFill>
              <a:uFillTx/>
              <a:latin typeface="Calibri"/>
            </a:endParaRPr>
          </a:p>
        </p:txBody>
      </p:sp>
      <p:pic>
        <p:nvPicPr>
          <p:cNvPr id="70" name="Звук 2" descr=""/>
          <p:cNvPicPr/>
          <p:nvPr/>
        </p:nvPicPr>
        <p:blipFill>
          <a:blip r:embed="rId8"/>
          <a:stretch/>
        </p:blipFill>
        <p:spPr>
          <a:xfrm>
            <a:off x="11366640" y="6032520"/>
            <a:ext cx="609480" cy="609480"/>
          </a:xfrm>
          <a:prstGeom prst="rect">
            <a:avLst/>
          </a:prstGeom>
          <a:ln w="0">
            <a:noFill/>
          </a:ln>
        </p:spPr>
      </p:pic>
    </p:spTree>
  </p:cSld>
  <p:timing>
    <p:tnLst>
      <p:par>
        <p:cTn id="37" dur="indefinite" restart="never" nodeType="tmRoot">
          <p:childTnLst>
            <p:seq>
              <p:cTn id="38" dur="indefinite" nodeType="mainSeq">
                <p:childTnLst>
                  <p:par>
                    <p:cTn id="39" fill="hold">
                      <p:stCondLst>
                        <p:cond delay="0"/>
                      </p:stCondLst>
                      <p:childTnLst>
                        <p:par>
                          <p:cTn id="40" fill="hold">
                            <p:stCondLst>
                              <p:cond delay="0"/>
                            </p:stCondLst>
                            <p:childTnLst>
                              <p:par>
                                <p:cTn id="41" nodeType="afterEffect" fill="hold" presetClass="mediacall" presetID="1">
                                  <p:stCondLst>
                                    <p:cond delay="0"/>
                                  </p:stCondLst>
                                  <p:childTnLst>
                                    <p:cmd type="call" cmd="playFrom(0.0)">
                                      <p:cBhvr>
                                        <p:cTn id="42" dur="1" fill="hold"/>
                                        <p:tgtEl>
                                          <p:spTgt spid="70"/>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1" name="Рисунок 48" descr=""/>
          <p:cNvPicPr/>
          <p:nvPr/>
        </p:nvPicPr>
        <p:blipFill>
          <a:blip r:embed="rId1"/>
          <a:stretch/>
        </p:blipFill>
        <p:spPr>
          <a:xfrm>
            <a:off x="652320" y="7978680"/>
            <a:ext cx="200160" cy="203400"/>
          </a:xfrm>
          <a:prstGeom prst="rect">
            <a:avLst/>
          </a:prstGeom>
          <a:ln w="0">
            <a:noFill/>
          </a:ln>
        </p:spPr>
      </p:pic>
      <p:sp>
        <p:nvSpPr>
          <p:cNvPr id="7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5" name="Google Shape;77;p1"/>
          <p:cNvCxnSpPr/>
          <p:nvPr/>
        </p:nvCxnSpPr>
        <p:spPr>
          <a:xfrm>
            <a:off x="212400" y="6621120"/>
            <a:ext cx="11729160" cy="26280"/>
          </a:xfrm>
          <a:prstGeom prst="straightConnector1">
            <a:avLst/>
          </a:prstGeom>
          <a:ln w="57240">
            <a:solidFill>
              <a:srgbClr val="33cccc"/>
            </a:solidFill>
            <a:miter/>
          </a:ln>
        </p:spPr>
      </p:cxnSp>
      <p:cxnSp>
        <p:nvCxnSpPr>
          <p:cNvPr id="76" name="Google Shape;78;p1"/>
          <p:cNvCxnSpPr/>
          <p:nvPr/>
        </p:nvCxnSpPr>
        <p:spPr>
          <a:xfrm>
            <a:off x="757080" y="6364080"/>
            <a:ext cx="10694160" cy="37080"/>
          </a:xfrm>
          <a:prstGeom prst="straightConnector1">
            <a:avLst/>
          </a:prstGeom>
          <a:ln w="38160">
            <a:solidFill>
              <a:srgbClr val="4472c4"/>
            </a:solidFill>
            <a:miter/>
          </a:ln>
        </p:spPr>
      </p:cxnSp>
      <p:sp>
        <p:nvSpPr>
          <p:cNvPr id="77"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Етістіктің шақтары</a:t>
            </a:r>
            <a:endParaRPr b="0" lang="ru-RU" sz="2400" strike="noStrike" u="none">
              <a:solidFill>
                <a:srgbClr val="000000"/>
              </a:solidFill>
              <a:uFillTx/>
              <a:latin typeface="Calibri"/>
            </a:endParaRPr>
          </a:p>
        </p:txBody>
      </p:sp>
      <p:sp>
        <p:nvSpPr>
          <p:cNvPr id="78" name="Прямоугольник 2"/>
          <p:cNvSpPr/>
          <p:nvPr/>
        </p:nvSpPr>
        <p:spPr>
          <a:xfrm>
            <a:off x="1133640" y="1122480"/>
            <a:ext cx="1008540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p:txBody>
      </p:sp>
      <p:sp>
        <p:nvSpPr>
          <p:cNvPr id="79" name="Прямоугольник 1"/>
          <p:cNvSpPr/>
          <p:nvPr/>
        </p:nvSpPr>
        <p:spPr>
          <a:xfrm>
            <a:off x="1133640" y="1247760"/>
            <a:ext cx="8816760" cy="1145880"/>
          </a:xfrm>
          <a:prstGeom prst="rect">
            <a:avLst/>
          </a:prstGeom>
          <a:noFill/>
          <a:ln w="0">
            <a:noFill/>
          </a:ln>
        </p:spPr>
        <p:style>
          <a:lnRef idx="0"/>
          <a:fillRef idx="0"/>
          <a:effectRef idx="0"/>
          <a:fontRef idx="minor"/>
        </p:style>
        <p:txBody>
          <a:bodyPr lIns="90000" rIns="90000" tIns="46800" bIns="46800" anchor="t">
            <a:spAutoFit/>
          </a:bodyPr>
          <a:p>
            <a:pPr>
              <a:lnSpc>
                <a:spcPct val="115000"/>
              </a:lnSpc>
              <a:spcBef>
                <a:spcPts val="601"/>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Сөйлеп тұрған  сәтке байданысты қимылдың өту кезеңін  білдіру етістіктің шағы деп аталады.Сөйлеп   тұрған сәтке  байланысты қимылдың  болу мезгілі  үш түрлі болады. Соған сәйкес етістіктің шақтары  да үш түрге  бөлінеді. </a:t>
            </a:r>
            <a:endParaRPr b="0" lang="ru-RU" sz="2000" strike="noStrike" u="none">
              <a:solidFill>
                <a:srgbClr val="000000"/>
              </a:solidFill>
              <a:uFillTx/>
              <a:latin typeface="Calibri"/>
            </a:endParaRPr>
          </a:p>
        </p:txBody>
      </p:sp>
      <p:pic>
        <p:nvPicPr>
          <p:cNvPr id="80" name="Схема 2" descr=""/>
          <p:cNvPicPr/>
          <p:nvPr/>
        </p:nvPicPr>
        <p:blipFill>
          <a:blip r:embed="rId2"/>
          <a:stretch/>
        </p:blipFill>
        <p:spPr>
          <a:xfrm>
            <a:off x="2030400" y="2560680"/>
            <a:ext cx="7783560" cy="3584520"/>
          </a:xfrm>
          <a:prstGeom prst="rect">
            <a:avLst/>
          </a:prstGeom>
          <a:ln w="0">
            <a:noFill/>
          </a:ln>
        </p:spPr>
      </p:pic>
      <p:pic>
        <p:nvPicPr>
          <p:cNvPr id="81" name="Звук 3" descr=""/>
          <p:cNvPicPr/>
          <p:nvPr/>
        </p:nvPicPr>
        <p:blipFill>
          <a:blip r:embed="rId3"/>
          <a:stretch/>
        </p:blipFill>
        <p:spPr>
          <a:xfrm>
            <a:off x="11366640" y="6032520"/>
            <a:ext cx="609480" cy="609480"/>
          </a:xfrm>
          <a:prstGeom prst="rect">
            <a:avLst/>
          </a:prstGeom>
          <a:ln w="0">
            <a:noFill/>
          </a:ln>
        </p:spPr>
      </p:pic>
    </p:spTree>
  </p:cSld>
  <p:timing>
    <p:tnLst>
      <p:par>
        <p:cTn id="43" dur="indefinite" restart="never" nodeType="tmRoot">
          <p:childTnLst>
            <p:seq>
              <p:cTn id="44" dur="indefinite" nodeType="mainSeq">
                <p:childTnLst>
                  <p:par>
                    <p:cTn id="45" fill="hold">
                      <p:stCondLst>
                        <p:cond delay="0"/>
                      </p:stCondLst>
                      <p:childTnLst>
                        <p:par>
                          <p:cTn id="46" fill="hold">
                            <p:stCondLst>
                              <p:cond delay="0"/>
                            </p:stCondLst>
                            <p:childTnLst>
                              <p:par>
                                <p:cTn id="47" nodeType="afterEffect" fill="hold" presetClass="mediacall" presetID="1">
                                  <p:stCondLst>
                                    <p:cond delay="0"/>
                                  </p:stCondLst>
                                  <p:childTnLst>
                                    <p:cmd type="call" cmd="playFrom(0.0)">
                                      <p:cBhvr>
                                        <p:cTn id="48" dur="1" fill="hold"/>
                                        <p:tgtEl>
                                          <p:spTgt spid="81"/>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2" name="Рисунок 48" descr=""/>
          <p:cNvPicPr/>
          <p:nvPr/>
        </p:nvPicPr>
        <p:blipFill>
          <a:blip r:embed="rId1"/>
          <a:stretch/>
        </p:blipFill>
        <p:spPr>
          <a:xfrm>
            <a:off x="652320" y="7978680"/>
            <a:ext cx="200160" cy="203400"/>
          </a:xfrm>
          <a:prstGeom prst="rect">
            <a:avLst/>
          </a:prstGeom>
          <a:ln w="0">
            <a:noFill/>
          </a:ln>
        </p:spPr>
      </p:pic>
      <p:sp>
        <p:nvSpPr>
          <p:cNvPr id="8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6" name="Google Shape;77;p1"/>
          <p:cNvCxnSpPr/>
          <p:nvPr/>
        </p:nvCxnSpPr>
        <p:spPr>
          <a:xfrm>
            <a:off x="212400" y="6621120"/>
            <a:ext cx="11729160" cy="26280"/>
          </a:xfrm>
          <a:prstGeom prst="straightConnector1">
            <a:avLst/>
          </a:prstGeom>
          <a:ln w="57240">
            <a:solidFill>
              <a:srgbClr val="33cccc"/>
            </a:solidFill>
            <a:miter/>
          </a:ln>
        </p:spPr>
      </p:cxnSp>
      <p:cxnSp>
        <p:nvCxnSpPr>
          <p:cNvPr id="87" name="Google Shape;78;p1"/>
          <p:cNvCxnSpPr/>
          <p:nvPr/>
        </p:nvCxnSpPr>
        <p:spPr>
          <a:xfrm>
            <a:off x="757080" y="6364080"/>
            <a:ext cx="10694160" cy="37080"/>
          </a:xfrm>
          <a:prstGeom prst="straightConnector1">
            <a:avLst/>
          </a:prstGeom>
          <a:ln w="38160">
            <a:solidFill>
              <a:srgbClr val="4472c4"/>
            </a:solidFill>
            <a:miter/>
          </a:ln>
        </p:spPr>
      </p:cxnSp>
      <p:sp>
        <p:nvSpPr>
          <p:cNvPr id="88"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3-т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89" name="Прямоугольник 2"/>
          <p:cNvSpPr/>
          <p:nvPr/>
        </p:nvSpPr>
        <p:spPr>
          <a:xfrm>
            <a:off x="1133640" y="1122480"/>
            <a:ext cx="1008540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 </a:t>
            </a:r>
            <a:endParaRPr b="0" lang="ru-RU" sz="1800" strike="noStrike" u="none">
              <a:solidFill>
                <a:srgbClr val="000000"/>
              </a:solidFill>
              <a:uFillTx/>
              <a:latin typeface="Calibri"/>
            </a:endParaRPr>
          </a:p>
        </p:txBody>
      </p:sp>
      <p:graphicFrame>
        <p:nvGraphicFramePr>
          <p:cNvPr id="90" name=""/>
          <p:cNvGraphicFramePr/>
          <p:nvPr/>
        </p:nvGraphicFramePr>
        <p:xfrm>
          <a:off x="1924200" y="1309680"/>
          <a:ext cx="8980200" cy="4108320"/>
        </p:xfrm>
        <a:graphic>
          <a:graphicData uri="http://schemas.openxmlformats.org/drawingml/2006/table">
            <a:tbl>
              <a:tblPr/>
              <a:tblGrid>
                <a:gridCol w="2244600"/>
                <a:gridCol w="2246400"/>
                <a:gridCol w="2244600"/>
                <a:gridCol w="2244600"/>
              </a:tblGrid>
              <a:tr h="54900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мысалы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Келер шақ</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Осы шақ</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Өткен шақ</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4900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Оқушы кітап оқып отыр.</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27468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Біз барармыз.</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3748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Ол домбыра тартты.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4900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Сен мектепті бітіргенсің.</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4900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Мен қалаға бармақшымын</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4900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Жанар ауылға барыпты.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4900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Нұрлан эат жазып отыр.</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91" name="Rectangle 1"/>
          <p:cNvSpPr/>
          <p:nvPr/>
        </p:nvSpPr>
        <p:spPr>
          <a:xfrm>
            <a:off x="671040" y="5408640"/>
            <a:ext cx="3668040" cy="825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Calibri"/>
                <a:ea typeface="Calibri"/>
              </a:rPr>
              <a:t>Дескрипторы:</a:t>
            </a:r>
            <a:endParaRPr b="0" lang="ru-RU" sz="1800" strike="noStrike" u="none">
              <a:solidFill>
                <a:srgbClr val="000000"/>
              </a:solidFill>
              <a:uFillTx/>
              <a:latin typeface="Calibri"/>
            </a:endParaRPr>
          </a:p>
          <a:p>
            <a:pPr>
              <a:lnSpc>
                <a:spcPct val="100000"/>
              </a:lnSpc>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ea typeface="Times New Roman"/>
              </a:rPr>
              <a:t>етістіктің шақ түрлерін ажыратады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Calibri"/>
                <a:ea typeface="Times New Roman"/>
              </a:rPr>
              <a:t>.</a:t>
            </a:r>
            <a:endParaRPr b="0" lang="ru-RU" sz="1200" strike="noStrike" u="none">
              <a:solidFill>
                <a:srgbClr val="000000"/>
              </a:solidFill>
              <a:uFillTx/>
              <a:latin typeface="Calibri"/>
            </a:endParaRPr>
          </a:p>
        </p:txBody>
      </p:sp>
      <p:pic>
        <p:nvPicPr>
          <p:cNvPr id="92" name="Звук 3" descr=""/>
          <p:cNvPicPr/>
          <p:nvPr/>
        </p:nvPicPr>
        <p:blipFill>
          <a:blip r:embed="rId2"/>
          <a:stretch/>
        </p:blipFill>
        <p:spPr>
          <a:xfrm>
            <a:off x="11366640" y="6032520"/>
            <a:ext cx="609480" cy="609480"/>
          </a:xfrm>
          <a:prstGeom prst="rect">
            <a:avLst/>
          </a:prstGeom>
          <a:ln w="0">
            <a:noFill/>
          </a:ln>
        </p:spPr>
      </p:pic>
    </p:spTree>
  </p:cSld>
  <p:timing>
    <p:tnLst>
      <p:par>
        <p:cTn id="49" dur="indefinite" restart="never" nodeType="tmRoot">
          <p:childTnLst>
            <p:seq>
              <p:cTn id="50" dur="indefinite" nodeType="mainSeq">
                <p:childTnLst>
                  <p:par>
                    <p:cTn id="51" fill="hold">
                      <p:stCondLst>
                        <p:cond delay="0"/>
                      </p:stCondLst>
                      <p:childTnLst>
                        <p:par>
                          <p:cTn id="52" fill="hold">
                            <p:stCondLst>
                              <p:cond delay="0"/>
                            </p:stCondLst>
                            <p:childTnLst>
                              <p:par>
                                <p:cTn id="53" nodeType="afterEffect" fill="hold" presetClass="mediacall" presetID="1">
                                  <p:stCondLst>
                                    <p:cond delay="0"/>
                                  </p:stCondLst>
                                  <p:childTnLst>
                                    <p:cmd type="call" cmd="playFrom(0.0)">
                                      <p:cBhvr>
                                        <p:cTn id="54" dur="1" fill="hold"/>
                                        <p:tgtEl>
                                          <p:spTgt spid="92"/>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5820</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Windows User</cp:lastModifiedBy>
  <cp:lastPrinted>2020-03-24T14:36:16Z</cp:lastPrinted>
  <dcterms:modified xsi:type="dcterms:W3CDTF">2021-01-18T00:20:33Z</dcterms:modified>
  <cp:revision>437</cp:revision>
  <dc:subject/>
  <dc:title>Презентация PowerPoint</dc:title>
</cp:coreProperties>
</file>