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CB60798-489E-42B9-BC17-C227F8D58E78}"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DC3C9DF1-2EC7-4695-90EA-731A0743CED8}"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hyperlink" Target="http://www.akjolgazet.kz/" TargetMode="External"/><Relationship Id="rId3" Type="http://schemas.openxmlformats.org/officeDocument/2006/relationships/image" Target="../media/image2.png"/><Relationship Id="rId4"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image" Target="../media/image2.png"/><Relationship Id="rId4"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1228680" y="4011480"/>
            <a:ext cx="9007560" cy="9475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0000"/>
                </a:solidFill>
                <a:uFillTx/>
                <a:latin typeface="Tahoma"/>
                <a:ea typeface="Tahoma"/>
              </a:rPr>
              <a:t>Сабақтың тақырыбы:</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Ғаламторға тәуелділік – ғалам дерті</a:t>
            </a:r>
            <a:endParaRPr b="0" lang="ru-RU" sz="2400" strike="noStrike" u="none">
              <a:solidFill>
                <a:srgbClr val="000000"/>
              </a:solidFill>
              <a:uFillTx/>
              <a:latin typeface="Calibri"/>
            </a:endParaRPr>
          </a:p>
        </p:txBody>
      </p:sp>
      <p:sp>
        <p:nvSpPr>
          <p:cNvPr id="12" name="TextBox 9"/>
          <p:cNvSpPr/>
          <p:nvPr/>
        </p:nvSpPr>
        <p:spPr>
          <a:xfrm>
            <a:off x="8981640" y="196920"/>
            <a:ext cx="196920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ahoma"/>
                <a:ea typeface="Tahoma"/>
              </a:rPr>
              <a:t>ҚАЗАҚ  ТІЛІ (Т2)</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ahoma"/>
                <a:ea typeface="Tahoma"/>
              </a:rPr>
              <a:t>7-СЫНЫП</a:t>
            </a:r>
            <a:endParaRPr b="0" lang="ru-RU" sz="1600" strike="noStrike" u="none">
              <a:solidFill>
                <a:srgbClr val="000000"/>
              </a:solidFill>
              <a:uFillTx/>
              <a:latin typeface="Calibri"/>
            </a:endParaRPr>
          </a:p>
        </p:txBody>
      </p:sp>
      <p:sp>
        <p:nvSpPr>
          <p:cNvPr id="13" name="TextBox 1"/>
          <p:cNvSpPr/>
          <p:nvPr/>
        </p:nvSpPr>
        <p:spPr>
          <a:xfrm>
            <a:off x="1248120" y="320760"/>
            <a:ext cx="6671520" cy="13132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Calibri"/>
                <a:ea typeface="Arial"/>
              </a:rPr>
              <a:t>Бөлім тақырыбы:  </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Ғаламтор  және әлеуметтік желілер. Морфология.</a:t>
            </a:r>
            <a:endParaRPr b="0" lang="ru-RU" sz="2400" strike="noStrike" u="none">
              <a:solidFill>
                <a:srgbClr val="000000"/>
              </a:solidFill>
              <a:uFillTx/>
              <a:latin typeface="Calibri"/>
            </a:endParaRPr>
          </a:p>
        </p:txBody>
      </p:sp>
      <p:pic>
        <p:nvPicPr>
          <p:cNvPr id="14" name="Звук 1" descr=""/>
          <p:cNvPicPr/>
          <p:nvPr/>
        </p:nvPicPr>
        <p:blipFill>
          <a:blip r:embed="rId2"/>
          <a:stretch/>
        </p:blipFill>
        <p:spPr>
          <a:xfrm>
            <a:off x="11366640" y="6032520"/>
            <a:ext cx="609480" cy="609480"/>
          </a:xfrm>
          <a:prstGeom prst="rect">
            <a:avLst/>
          </a:prstGeom>
          <a:ln w="0">
            <a:noFill/>
          </a:ln>
        </p:spPr>
      </p:pic>
    </p:spTree>
  </p:cSld>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nodeType="afterEffect" fill="hold" presetClass="mediacall" presetID="1">
                                  <p:stCondLst>
                                    <p:cond delay="0"/>
                                  </p:stCondLst>
                                  <p:childTnLst>
                                    <p:cmd type="call" cmd="playFrom(0.0)">
                                      <p:cBhvr>
                                        <p:cTn id="6" dur="1" fill="hold"/>
                                        <p:tgtEl>
                                          <p:spTgt spid="14"/>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1" name="Рисунок 48" descr=""/>
          <p:cNvPicPr/>
          <p:nvPr/>
        </p:nvPicPr>
        <p:blipFill>
          <a:blip r:embed="rId1"/>
          <a:stretch/>
        </p:blipFill>
        <p:spPr>
          <a:xfrm>
            <a:off x="652320" y="7978680"/>
            <a:ext cx="200160" cy="203400"/>
          </a:xfrm>
          <a:prstGeom prst="rect">
            <a:avLst/>
          </a:prstGeom>
          <a:ln w="0">
            <a:noFill/>
          </a:ln>
        </p:spPr>
      </p:pic>
      <p:sp>
        <p:nvSpPr>
          <p:cNvPr id="9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9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5" name="Google Shape;77;p1"/>
          <p:cNvCxnSpPr/>
          <p:nvPr/>
        </p:nvCxnSpPr>
        <p:spPr>
          <a:xfrm>
            <a:off x="212400" y="6621120"/>
            <a:ext cx="11729160" cy="26280"/>
          </a:xfrm>
          <a:prstGeom prst="straightConnector1">
            <a:avLst/>
          </a:prstGeom>
          <a:ln w="57240">
            <a:solidFill>
              <a:srgbClr val="33cccc"/>
            </a:solidFill>
            <a:miter/>
          </a:ln>
        </p:spPr>
      </p:cxnSp>
      <p:cxnSp>
        <p:nvCxnSpPr>
          <p:cNvPr id="96" name="Google Shape;78;p1"/>
          <p:cNvCxnSpPr/>
          <p:nvPr/>
        </p:nvCxnSpPr>
        <p:spPr>
          <a:xfrm>
            <a:off x="757080" y="6364080"/>
            <a:ext cx="10694160" cy="37080"/>
          </a:xfrm>
          <a:prstGeom prst="straightConnector1">
            <a:avLst/>
          </a:prstGeom>
          <a:ln w="57240">
            <a:solidFill>
              <a:srgbClr val="0070c0"/>
            </a:solidFill>
            <a:miter/>
          </a:ln>
        </p:spPr>
      </p:cxnSp>
      <p:sp>
        <p:nvSpPr>
          <p:cNvPr id="97"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sp>
        <p:nvSpPr>
          <p:cNvPr id="98" name="Прямоугольник 1"/>
          <p:cNvSpPr/>
          <p:nvPr/>
        </p:nvSpPr>
        <p:spPr>
          <a:xfrm>
            <a:off x="982800" y="1758960"/>
            <a:ext cx="9007200" cy="184716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Ұялы  телефонның зияны жайында көп айтылған. Жиі қолданылатын адамды ми ісігіне  ұшырауы мүмкін  деген сияқты қорқынышты мәліметтерді ғалымдар  алға тарта бастады.Қазіргі таңда ғаламтор жастардың  басты ермегіне айналды.Әлеуметтік  желілерде байланыс орнатудың түрі көбейген сайын оған қызыға  түскендердің қатары артты.</a:t>
            </a:r>
            <a:endParaRPr b="0" lang="ru-RU" sz="2000" strike="noStrike" u="none">
              <a:solidFill>
                <a:srgbClr val="000000"/>
              </a:solidFill>
              <a:uFillTx/>
              <a:latin typeface="Calibri"/>
            </a:endParaRPr>
          </a:p>
        </p:txBody>
      </p:sp>
      <p:pic>
        <p:nvPicPr>
          <p:cNvPr id="99" name="Звук 1" descr=""/>
          <p:cNvPicPr/>
          <p:nvPr/>
        </p:nvPicPr>
        <p:blipFill>
          <a:blip r:embed="rId2"/>
          <a:stretch/>
        </p:blipFill>
        <p:spPr>
          <a:xfrm>
            <a:off x="11366640" y="6032520"/>
            <a:ext cx="609480" cy="609480"/>
          </a:xfrm>
          <a:prstGeom prst="rect">
            <a:avLst/>
          </a:prstGeom>
          <a:ln w="0">
            <a:noFill/>
          </a:ln>
        </p:spPr>
      </p:pic>
    </p:spTree>
  </p:cSld>
  <p:timing>
    <p:tnLst>
      <p:par>
        <p:cTn id="55" dur="indefinite" restart="never" nodeType="tmRoot">
          <p:childTnLst>
            <p:seq>
              <p:cTn id="56" dur="indefinite" nodeType="mainSeq">
                <p:childTnLst>
                  <p:par>
                    <p:cTn id="57" fill="hold">
                      <p:stCondLst>
                        <p:cond delay="0"/>
                      </p:stCondLst>
                      <p:childTnLst>
                        <p:par>
                          <p:cTn id="58" fill="hold">
                            <p:stCondLst>
                              <p:cond delay="0"/>
                            </p:stCondLst>
                            <p:childTnLst>
                              <p:par>
                                <p:cTn id="59" nodeType="afterEffect" fill="hold" presetClass="mediacall" presetID="1">
                                  <p:stCondLst>
                                    <p:cond delay="0"/>
                                  </p:stCondLst>
                                  <p:childTnLst>
                                    <p:cmd type="call" cmd="playFrom(0.0)">
                                      <p:cBhvr>
                                        <p:cTn id="60" dur="1" fill="hold"/>
                                        <p:tgtEl>
                                          <p:spTgt spid="99"/>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 name="Рисунок 48" descr=""/>
          <p:cNvPicPr/>
          <p:nvPr/>
        </p:nvPicPr>
        <p:blipFill>
          <a:blip r:embed="rId1"/>
          <a:stretch/>
        </p:blipFill>
        <p:spPr>
          <a:xfrm>
            <a:off x="652320" y="7978680"/>
            <a:ext cx="200160" cy="203400"/>
          </a:xfrm>
          <a:prstGeom prst="rect">
            <a:avLst/>
          </a:prstGeom>
          <a:ln w="0">
            <a:noFill/>
          </a:ln>
        </p:spPr>
      </p:pic>
      <p:sp>
        <p:nvSpPr>
          <p:cNvPr id="1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9" name="Google Shape;77;p1"/>
          <p:cNvCxnSpPr/>
          <p:nvPr/>
        </p:nvCxnSpPr>
        <p:spPr>
          <a:xfrm>
            <a:off x="212400" y="6621120"/>
            <a:ext cx="11729160" cy="26280"/>
          </a:xfrm>
          <a:prstGeom prst="straightConnector1">
            <a:avLst/>
          </a:prstGeom>
          <a:ln w="57240">
            <a:solidFill>
              <a:srgbClr val="33cccc"/>
            </a:solidFill>
            <a:miter/>
          </a:ln>
        </p:spPr>
      </p:cxnSp>
      <p:cxnSp>
        <p:nvCxnSpPr>
          <p:cNvPr id="20" name="Google Shape;78;p1"/>
          <p:cNvCxnSpPr/>
          <p:nvPr/>
        </p:nvCxnSpPr>
        <p:spPr>
          <a:xfrm>
            <a:off x="652320" y="3389040"/>
            <a:ext cx="10694160" cy="37080"/>
          </a:xfrm>
          <a:prstGeom prst="straightConnector1">
            <a:avLst/>
          </a:prstGeom>
          <a:ln w="38160">
            <a:solidFill>
              <a:srgbClr val="4472c4"/>
            </a:solidFill>
            <a:miter/>
          </a:ln>
        </p:spPr>
      </p:cxnSp>
      <p:sp>
        <p:nvSpPr>
          <p:cNvPr id="21" name="TextBox 8"/>
          <p:cNvSpPr/>
          <p:nvPr/>
        </p:nvSpPr>
        <p:spPr>
          <a:xfrm>
            <a:off x="1133640" y="258840"/>
            <a:ext cx="10548720" cy="29941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ahoma"/>
                <a:ea typeface="Tahoma"/>
              </a:rPr>
              <a:t>Оқу мақсаты</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15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000" strike="noStrike" u="none">
                <a:solidFill>
                  <a:srgbClr val="000000"/>
                </a:solidFill>
                <a:uFillTx/>
                <a:latin typeface="Times New Roman"/>
                <a:ea typeface="Calibri"/>
              </a:rPr>
              <a:t>7.1. Мәтіндік және графиктік (кесте,диаграмма,сурет,шартты белгілер) ақпаратты интерпретациялау;</a:t>
            </a:r>
            <a:endParaRPr b="0" lang="ru-RU" sz="2000" strike="noStrike" u="none">
              <a:solidFill>
                <a:srgbClr val="000000"/>
              </a:solidFill>
              <a:uFillTx/>
              <a:latin typeface="Calibri"/>
            </a:endParaRPr>
          </a:p>
          <a:p>
            <a:pPr>
              <a:lnSpc>
                <a:spcPct val="115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 </a:t>
            </a:r>
            <a:r>
              <a:rPr b="0" lang="kk-KZ" sz="1800" strike="noStrike" u="none">
                <a:solidFill>
                  <a:srgbClr val="000000"/>
                </a:solidFill>
                <a:uFillTx/>
                <a:latin typeface="Times New Roman"/>
                <a:ea typeface="Calibri"/>
              </a:rPr>
              <a:t>ӘТН.  </a:t>
            </a:r>
            <a:r>
              <a:rPr b="0" lang="kk-KZ" sz="2000" strike="noStrike" u="none">
                <a:solidFill>
                  <a:srgbClr val="000000"/>
                </a:solidFill>
                <a:uFillTx/>
                <a:latin typeface="Times New Roman"/>
                <a:ea typeface="Calibri"/>
              </a:rPr>
              <a:t>7.4.1. Етістіктің  шақ түрлерін  тілдесім барысында  қолдану.</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22" name="TextBox 1"/>
          <p:cNvSpPr/>
          <p:nvPr/>
        </p:nvSpPr>
        <p:spPr>
          <a:xfrm>
            <a:off x="1249920" y="3754440"/>
            <a:ext cx="10538280" cy="1610280"/>
          </a:xfrm>
          <a:prstGeom prst="rect">
            <a:avLst/>
          </a:prstGeom>
          <a:noFill/>
          <a:ln w="0">
            <a:noFill/>
          </a:ln>
        </p:spPr>
        <p:style>
          <a:lnRef idx="0"/>
          <a:fillRef idx="0"/>
          <a:effectRef idx="0"/>
          <a:fontRef idx="minor"/>
        </p:style>
        <p:txBody>
          <a:bodyPr wrap="none"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Сабақ мақсаты  </a:t>
            </a:r>
            <a:endParaRPr b="0" lang="ru-RU" sz="32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Графиктік мәтін (шартты белгі, сурет, сызба) түрінде берілген ақпартты интерпретациялайды.</a:t>
            </a:r>
            <a:endParaRPr b="0" lang="ru-RU" sz="20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Тілдесімде етістіктің  шақ түрлерін қолданады.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p:txBody>
      </p:sp>
      <p:pic>
        <p:nvPicPr>
          <p:cNvPr id="23" name="Звук 1" descr=""/>
          <p:cNvPicPr/>
          <p:nvPr/>
        </p:nvPicPr>
        <p:blipFill>
          <a:blip r:embed="rId2"/>
          <a:stretch/>
        </p:blipFill>
        <p:spPr>
          <a:xfrm>
            <a:off x="11366640" y="6032520"/>
            <a:ext cx="609480" cy="609480"/>
          </a:xfrm>
          <a:prstGeom prst="rect">
            <a:avLst/>
          </a:prstGeom>
          <a:ln w="0">
            <a:noFill/>
          </a:ln>
        </p:spPr>
      </p:pic>
    </p:spTree>
  </p:cSld>
  <p:timing>
    <p:tnLst>
      <p:par>
        <p:cTn id="7" dur="indefinite" restart="never" nodeType="tmRoot">
          <p:childTnLst>
            <p:seq>
              <p:cTn id="8" dur="indefinite" nodeType="mainSeq">
                <p:childTnLst>
                  <p:par>
                    <p:cTn id="9" fill="hold">
                      <p:stCondLst>
                        <p:cond delay="0"/>
                      </p:stCondLst>
                      <p:childTnLst>
                        <p:par>
                          <p:cTn id="10" fill="hold">
                            <p:stCondLst>
                              <p:cond delay="0"/>
                            </p:stCondLst>
                            <p:childTnLst>
                              <p:par>
                                <p:cTn id="11" nodeType="afterEffect" fill="hold" presetClass="mediacall" presetID="1">
                                  <p:stCondLst>
                                    <p:cond delay="0"/>
                                  </p:stCondLst>
                                  <p:childTnLst>
                                    <p:cmd type="call" cmd="playFrom(0.0)">
                                      <p:cBhvr>
                                        <p:cTn id="12" dur="1" fill="hold"/>
                                        <p:tgtEl>
                                          <p:spTgt spid="23"/>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4" name="Рисунок 48" descr=""/>
          <p:cNvPicPr/>
          <p:nvPr/>
        </p:nvPicPr>
        <p:blipFill>
          <a:blip r:embed="rId1"/>
          <a:stretch/>
        </p:blipFill>
        <p:spPr>
          <a:xfrm>
            <a:off x="652320" y="7978680"/>
            <a:ext cx="200160" cy="203400"/>
          </a:xfrm>
          <a:prstGeom prst="rect">
            <a:avLst/>
          </a:prstGeom>
          <a:ln w="0">
            <a:noFill/>
          </a:ln>
        </p:spPr>
      </p:pic>
      <p:sp>
        <p:nvSpPr>
          <p:cNvPr id="25" name="object 2"/>
          <p:cNvSpPr/>
          <p:nvPr/>
        </p:nvSpPr>
        <p:spPr>
          <a:xfrm>
            <a:off x="9360" y="25884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8" name="Google Shape;77;p1"/>
          <p:cNvCxnSpPr/>
          <p:nvPr/>
        </p:nvCxnSpPr>
        <p:spPr>
          <a:xfrm>
            <a:off x="212400" y="6621120"/>
            <a:ext cx="11729160" cy="26280"/>
          </a:xfrm>
          <a:prstGeom prst="straightConnector1">
            <a:avLst/>
          </a:prstGeom>
          <a:ln w="57240">
            <a:solidFill>
              <a:srgbClr val="33cccc"/>
            </a:solidFill>
            <a:miter/>
          </a:ln>
        </p:spPr>
      </p:cxnSp>
      <p:cxnSp>
        <p:nvCxnSpPr>
          <p:cNvPr id="29" name="Google Shape;78;p1"/>
          <p:cNvCxnSpPr/>
          <p:nvPr/>
        </p:nvCxnSpPr>
        <p:spPr>
          <a:xfrm>
            <a:off x="757080" y="6364080"/>
            <a:ext cx="10694160" cy="37080"/>
          </a:xfrm>
          <a:prstGeom prst="straightConnector1">
            <a:avLst/>
          </a:prstGeom>
          <a:ln w="38160">
            <a:solidFill>
              <a:srgbClr val="4472c4"/>
            </a:solidFill>
            <a:miter/>
          </a:ln>
        </p:spPr>
      </p:cxnSp>
      <p:sp>
        <p:nvSpPr>
          <p:cNvPr id="30"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1" name="TextBox 9"/>
          <p:cNvSpPr/>
          <p:nvPr/>
        </p:nvSpPr>
        <p:spPr>
          <a:xfrm>
            <a:off x="1133640" y="258840"/>
            <a:ext cx="8883360" cy="3384720"/>
          </a:xfrm>
          <a:prstGeom prst="rect">
            <a:avLst/>
          </a:prstGeom>
          <a:noFill/>
          <a:ln w="0">
            <a:noFill/>
          </a:ln>
        </p:spPr>
        <p:style>
          <a:lnRef idx="0"/>
          <a:fillRef idx="0"/>
          <a:effectRef idx="0"/>
          <a:fontRef idx="minor"/>
        </p:style>
        <p:txBody>
          <a:bodyPr lIns="90000" rIns="90000" tIns="46800" bIns="46800" anchor="t">
            <a:spAutoFit/>
          </a:bodyPr>
          <a:p>
            <a:pPr marL="343080" indent="-343080">
              <a:lnSpc>
                <a:spcPct val="90000"/>
              </a:lnSpc>
              <a:spcBef>
                <a:spcPts val="1001"/>
              </a:spcBef>
              <a:buClr>
                <a:srgbClr val="ffffff"/>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ffff"/>
                </a:solidFill>
                <a:uFillTx/>
                <a:latin typeface="Tahoma"/>
                <a:ea typeface="Tahoma"/>
              </a:rPr>
              <a:t>Бағалау </a:t>
            </a:r>
            <a:r>
              <a:rPr b="1" lang="kk-KZ" sz="2800" strike="noStrike" u="none">
                <a:solidFill>
                  <a:srgbClr val="ffffff"/>
                </a:solidFill>
                <a:uFillTx/>
                <a:latin typeface="Tahoma"/>
                <a:ea typeface="Tahoma"/>
              </a:rPr>
              <a:t>критерийлері:</a:t>
            </a:r>
            <a:endParaRPr b="0" lang="ru-RU" sz="2800" strike="noStrike" u="none">
              <a:solidFill>
                <a:srgbClr val="000000"/>
              </a:solidFill>
              <a:uFillTx/>
              <a:latin typeface="Calibri"/>
            </a:endParaRPr>
          </a:p>
          <a:p>
            <a:pPr marL="343080" indent="-343080">
              <a:lnSpc>
                <a:spcPct val="90000"/>
              </a:lnSpc>
              <a:spcBef>
                <a:spcPts val="1001"/>
              </a:spcBef>
              <a:buClr>
                <a:srgbClr val="ffffff"/>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marL="343080" indent="-343080">
              <a:lnSpc>
                <a:spcPct val="90000"/>
              </a:lnSpc>
              <a:spcBef>
                <a:spcPts val="10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Графиктік мәтін (шартты белгі, сурет, сызба) түрінде берілген ақпартты интерпретациялайды.</a:t>
            </a:r>
            <a:endParaRPr b="0" lang="ru-RU" sz="2000" strike="noStrike" u="none">
              <a:solidFill>
                <a:srgbClr val="000000"/>
              </a:solidFill>
              <a:uFillTx/>
              <a:latin typeface="Calibri"/>
            </a:endParaRPr>
          </a:p>
          <a:p>
            <a:pPr marL="343080" indent="-343080">
              <a:lnSpc>
                <a:spcPct val="106000"/>
              </a:lnSpc>
              <a:spcBef>
                <a:spcPts val="1001"/>
              </a:spcBef>
              <a:spcAft>
                <a:spcPts val="799"/>
              </a:spcAft>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Етістіктің шақ  түрлерін қолдана алады.</a:t>
            </a:r>
            <a:endParaRPr b="0" lang="ru-RU" sz="2000" strike="noStrike" u="none">
              <a:solidFill>
                <a:srgbClr val="000000"/>
              </a:solidFill>
              <a:uFillTx/>
              <a:latin typeface="Calibri"/>
            </a:endParaRPr>
          </a:p>
          <a:p>
            <a:pPr marL="343080" indent="-343080">
              <a:lnSpc>
                <a:spcPct val="90000"/>
              </a:lnSpc>
              <a:spcBef>
                <a:spcPts val="10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marL="343080" indent="-343080">
              <a:lnSpc>
                <a:spcPct val="90000"/>
              </a:lnSpc>
              <a:spcBef>
                <a:spcPts val="1001"/>
              </a:spcBef>
              <a:buClr>
                <a:srgbClr val="ffffff"/>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pic>
        <p:nvPicPr>
          <p:cNvPr id="32" name="Звук 1" descr=""/>
          <p:cNvPicPr/>
          <p:nvPr/>
        </p:nvPicPr>
        <p:blipFill>
          <a:blip r:embed="rId2"/>
          <a:stretch/>
        </p:blipFill>
        <p:spPr>
          <a:xfrm>
            <a:off x="11366640" y="6032520"/>
            <a:ext cx="609480" cy="609480"/>
          </a:xfrm>
          <a:prstGeom prst="rect">
            <a:avLst/>
          </a:prstGeom>
          <a:ln w="0">
            <a:noFill/>
          </a:ln>
        </p:spPr>
      </p:pic>
    </p:spTree>
  </p:cSld>
  <p:timing>
    <p:tnLst>
      <p:par>
        <p:cTn id="13" dur="indefinite" restart="never" nodeType="tmRoot">
          <p:childTnLst>
            <p:seq>
              <p:cTn id="14" dur="indefinite" nodeType="mainSeq">
                <p:childTnLst>
                  <p:par>
                    <p:cTn id="15" fill="hold">
                      <p:stCondLst>
                        <p:cond delay="0"/>
                      </p:stCondLst>
                      <p:childTnLst>
                        <p:par>
                          <p:cTn id="16" fill="hold">
                            <p:stCondLst>
                              <p:cond delay="0"/>
                            </p:stCondLst>
                            <p:childTnLst>
                              <p:par>
                                <p:cTn id="17" nodeType="afterEffect" fill="hold" presetClass="mediacall" presetID="1">
                                  <p:stCondLst>
                                    <p:cond delay="0"/>
                                  </p:stCondLst>
                                  <p:childTnLst>
                                    <p:cmd type="call" cmd="playFrom(0.0)">
                                      <p:cBhvr>
                                        <p:cTn id="18" dur="1" fill="hold"/>
                                        <p:tgtEl>
                                          <p:spTgt spid="32"/>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3" name="Рисунок 48" descr=""/>
          <p:cNvPicPr/>
          <p:nvPr/>
        </p:nvPicPr>
        <p:blipFill>
          <a:blip r:embed="rId1"/>
          <a:stretch/>
        </p:blipFill>
        <p:spPr>
          <a:xfrm>
            <a:off x="652320" y="7978680"/>
            <a:ext cx="200160" cy="203400"/>
          </a:xfrm>
          <a:prstGeom prst="rect">
            <a:avLst/>
          </a:prstGeom>
          <a:ln w="0">
            <a:noFill/>
          </a:ln>
        </p:spPr>
      </p:pic>
      <p:sp>
        <p:nvSpPr>
          <p:cNvPr id="3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7" name="Google Shape;77;p1"/>
          <p:cNvCxnSpPr/>
          <p:nvPr/>
        </p:nvCxnSpPr>
        <p:spPr>
          <a:xfrm>
            <a:off x="212400" y="6621120"/>
            <a:ext cx="11729160" cy="26280"/>
          </a:xfrm>
          <a:prstGeom prst="straightConnector1">
            <a:avLst/>
          </a:prstGeom>
          <a:ln w="57240">
            <a:solidFill>
              <a:srgbClr val="33cccc"/>
            </a:solidFill>
            <a:miter/>
          </a:ln>
        </p:spPr>
      </p:cxnSp>
      <p:cxnSp>
        <p:nvCxnSpPr>
          <p:cNvPr id="38" name="Google Shape;78;p1"/>
          <p:cNvCxnSpPr/>
          <p:nvPr/>
        </p:nvCxnSpPr>
        <p:spPr>
          <a:xfrm>
            <a:off x="757080" y="6364080"/>
            <a:ext cx="10694160" cy="37080"/>
          </a:xfrm>
          <a:prstGeom prst="straightConnector1">
            <a:avLst/>
          </a:prstGeom>
          <a:ln w="38160">
            <a:solidFill>
              <a:srgbClr val="4472c4"/>
            </a:solidFill>
            <a:miter/>
          </a:ln>
        </p:spPr>
      </p:cxnSp>
      <p:sp>
        <p:nvSpPr>
          <p:cNvPr id="39" name="TextBox 8"/>
          <p:cNvSpPr/>
          <p:nvPr/>
        </p:nvSpPr>
        <p:spPr>
          <a:xfrm>
            <a:off x="1133640" y="272880"/>
            <a:ext cx="10316880" cy="170100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1-т</a:t>
            </a:r>
            <a:r>
              <a:rPr b="1" lang="kk-KZ" sz="2400" strike="noStrike" u="none">
                <a:solidFill>
                  <a:srgbClr val="ffffff"/>
                </a:solidFill>
                <a:uFillTx/>
                <a:latin typeface="Tahoma"/>
                <a:ea typeface="Tahoma"/>
              </a:rPr>
              <a:t>апсырма</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Мәтінді оқып, негізгі ақпаратты  кестеге не  диаграммаға түсіріңдер.</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40" name="Прямоугольник 2"/>
          <p:cNvSpPr/>
          <p:nvPr/>
        </p:nvSpPr>
        <p:spPr>
          <a:xfrm>
            <a:off x="1133640" y="1955880"/>
            <a:ext cx="8948520" cy="3111480"/>
          </a:xfrm>
          <a:prstGeom prst="rect">
            <a:avLst/>
          </a:prstGeom>
          <a:noFill/>
          <a:ln w="0">
            <a:noFill/>
          </a:ln>
        </p:spPr>
        <p:style>
          <a:lnRef idx="0"/>
          <a:fillRef idx="0"/>
          <a:effectRef idx="0"/>
          <a:fontRef idx="minor"/>
        </p:style>
        <p:txBody>
          <a:bodyPr lIns="90000" rIns="90000" tIns="46800" bIns="46800" anchor="t">
            <a:spAutoFit/>
          </a:bodyPr>
          <a:p>
            <a:pPr marL="45720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                 </a:t>
            </a:r>
            <a:r>
              <a:rPr b="0" lang="kk-KZ" sz="1800" strike="noStrike" u="none">
                <a:solidFill>
                  <a:srgbClr val="000000"/>
                </a:solidFill>
                <a:uFillTx/>
                <a:latin typeface="Times New Roman"/>
                <a:ea typeface="Arial"/>
              </a:rPr>
              <a:t>Ғаламтордың «торына түскен» тұтқындар</a:t>
            </a:r>
            <a:endParaRPr b="0" lang="ru-RU" sz="1800" strike="noStrike" u="none">
              <a:solidFill>
                <a:srgbClr val="000000"/>
              </a:solidFill>
              <a:uFillTx/>
              <a:latin typeface="Calibri"/>
            </a:endParaRPr>
          </a:p>
          <a:p>
            <a:pPr marL="45720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«Егер сізге  компьютеріңізден ажырату  қиынға соқса, компьютерлік ойындар  сізге демалу мен тамақтануды ұмыттырса хат алмасуды өз бетіңізбен тоқтата алмасаңыз,міндетті  түрдепсизиатр маманның  көмегіне  жүгінгеніңіз жөн». Бұл – американдық  психолог Джеральд Блоктың  жасаған тұжырымдамасы. Ол  компьютерге  тәуелділікті психиатриялық  ауытқудың  бір түріне  жатқызады.</a:t>
            </a:r>
            <a:endParaRPr b="0" lang="ru-RU" sz="1800" strike="noStrike" u="none">
              <a:solidFill>
                <a:srgbClr val="000000"/>
              </a:solidFill>
              <a:uFillTx/>
              <a:latin typeface="Calibri"/>
            </a:endParaRPr>
          </a:p>
          <a:p>
            <a:pPr marL="45720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    </a:t>
            </a:r>
            <a:r>
              <a:rPr b="0" lang="kk-KZ" sz="1800" strike="noStrike" u="none">
                <a:solidFill>
                  <a:srgbClr val="000000"/>
                </a:solidFill>
                <a:uFillTx/>
                <a:latin typeface="Times New Roman"/>
                <a:ea typeface="Arial"/>
              </a:rPr>
              <a:t>Қытайда  жеткіншектердің 13,7 % -ы  ғаламторға тәуелді екен. Бұл </a:t>
            </a:r>
            <a:r>
              <a:rPr b="0" lang="ru-RU" sz="1800" strike="noStrike" u="none">
                <a:solidFill>
                  <a:srgbClr val="000000"/>
                </a:solidFill>
                <a:uFillTx/>
                <a:latin typeface="Times New Roman"/>
                <a:ea typeface="Arial"/>
              </a:rPr>
              <a:t>-- </a:t>
            </a:r>
            <a:r>
              <a:rPr b="0" lang="kk-KZ" sz="1800" strike="noStrike" u="none">
                <a:solidFill>
                  <a:srgbClr val="000000"/>
                </a:solidFill>
                <a:uFillTx/>
                <a:latin typeface="Times New Roman"/>
                <a:ea typeface="Arial"/>
              </a:rPr>
              <a:t>10  миллион бала  ғаламтор тұтқыны деген сөз. Бүкіл әлем бойынша  ғаламторға  тәуелділіктен  емдейтін арнайы клиникалар ашылуда. Қытайда  электрошок қолданып емдейтін клиника  ашылған. Ем қабылдаған  балалар «ғаламтор»  деген сөзді  аузына да алмайтын  болып шығатын көрінеді.</a:t>
            </a:r>
            <a:endParaRPr b="0" lang="ru-RU" sz="1800" strike="noStrike" u="none">
              <a:solidFill>
                <a:srgbClr val="000000"/>
              </a:solidFill>
              <a:uFillTx/>
              <a:latin typeface="Calibri"/>
            </a:endParaRPr>
          </a:p>
        </p:txBody>
      </p:sp>
      <p:pic>
        <p:nvPicPr>
          <p:cNvPr id="41" name="Звук 1" descr=""/>
          <p:cNvPicPr/>
          <p:nvPr/>
        </p:nvPicPr>
        <p:blipFill>
          <a:blip r:embed="rId2"/>
          <a:stretch/>
        </p:blipFill>
        <p:spPr>
          <a:xfrm>
            <a:off x="11366640" y="6032520"/>
            <a:ext cx="609480" cy="609480"/>
          </a:xfrm>
          <a:prstGeom prst="rect">
            <a:avLst/>
          </a:prstGeom>
          <a:ln w="0">
            <a:noFill/>
          </a:ln>
        </p:spPr>
      </p:pic>
    </p:spTree>
  </p:cSld>
  <p:timing>
    <p:tnLst>
      <p:par>
        <p:cTn id="19" dur="indefinite" restart="never" nodeType="tmRoot">
          <p:childTnLst>
            <p:seq>
              <p:cTn id="20" dur="indefinite" nodeType="mainSeq">
                <p:childTnLst>
                  <p:par>
                    <p:cTn id="21" fill="hold">
                      <p:stCondLst>
                        <p:cond delay="0"/>
                      </p:stCondLst>
                      <p:childTnLst>
                        <p:par>
                          <p:cTn id="22" fill="hold">
                            <p:stCondLst>
                              <p:cond delay="0"/>
                            </p:stCondLst>
                            <p:childTnLst>
                              <p:par>
                                <p:cTn id="23" nodeType="afterEffect" fill="hold" presetClass="mediacall" presetID="1">
                                  <p:stCondLst>
                                    <p:cond delay="0"/>
                                  </p:stCondLst>
                                  <p:childTnLst>
                                    <p:cmd type="call" cmd="playFrom(0.0)">
                                      <p:cBhvr>
                                        <p:cTn id="24" dur="1" fill="hold"/>
                                        <p:tgtEl>
                                          <p:spTgt spid="41"/>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2" name="Рисунок 48" descr=""/>
          <p:cNvPicPr/>
          <p:nvPr/>
        </p:nvPicPr>
        <p:blipFill>
          <a:blip r:embed="rId1"/>
          <a:stretch/>
        </p:blipFill>
        <p:spPr>
          <a:xfrm>
            <a:off x="652320" y="7978680"/>
            <a:ext cx="200160" cy="203400"/>
          </a:xfrm>
          <a:prstGeom prst="rect">
            <a:avLst/>
          </a:prstGeom>
          <a:ln w="0">
            <a:noFill/>
          </a:ln>
        </p:spPr>
      </p:pic>
      <p:sp>
        <p:nvSpPr>
          <p:cNvPr id="4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6" name="Google Shape;77;p1"/>
          <p:cNvCxnSpPr/>
          <p:nvPr/>
        </p:nvCxnSpPr>
        <p:spPr>
          <a:xfrm>
            <a:off x="212400" y="6621120"/>
            <a:ext cx="11729160" cy="26280"/>
          </a:xfrm>
          <a:prstGeom prst="straightConnector1">
            <a:avLst/>
          </a:prstGeom>
          <a:ln w="57240">
            <a:solidFill>
              <a:srgbClr val="33cccc"/>
            </a:solidFill>
            <a:miter/>
          </a:ln>
        </p:spPr>
      </p:cxnSp>
      <p:cxnSp>
        <p:nvCxnSpPr>
          <p:cNvPr id="47" name="Google Shape;78;p1"/>
          <p:cNvCxnSpPr/>
          <p:nvPr/>
        </p:nvCxnSpPr>
        <p:spPr>
          <a:xfrm>
            <a:off x="757080" y="6364080"/>
            <a:ext cx="10694160" cy="37080"/>
          </a:xfrm>
          <a:prstGeom prst="straightConnector1">
            <a:avLst/>
          </a:prstGeom>
          <a:ln w="38160">
            <a:solidFill>
              <a:srgbClr val="4472c4"/>
            </a:solidFill>
            <a:miter/>
          </a:ln>
        </p:spPr>
      </p:cxnSp>
      <p:sp>
        <p:nvSpPr>
          <p:cNvPr id="48" name="Прямоугольник 1"/>
          <p:cNvSpPr/>
          <p:nvPr/>
        </p:nvSpPr>
        <p:spPr>
          <a:xfrm>
            <a:off x="1160640" y="1309680"/>
            <a:ext cx="9212040" cy="1739880"/>
          </a:xfrm>
          <a:prstGeom prst="rect">
            <a:avLst/>
          </a:prstGeom>
          <a:noFill/>
          <a:ln w="0">
            <a:noFill/>
          </a:ln>
        </p:spPr>
        <p:style>
          <a:lnRef idx="0"/>
          <a:fillRef idx="0"/>
          <a:effectRef idx="0"/>
          <a:fontRef idx="minor"/>
        </p:style>
        <p:txBody>
          <a:bodyPr lIns="90000" rIns="90000" tIns="46800" bIns="46800" anchor="t">
            <a:spAutoFit/>
          </a:bodyPr>
          <a:p>
            <a:pPr marL="45720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Ал Аустралияда ата – аналар «әлеуметтік  желілер жас жеткіншектерді ақымақ қылады» деп  дабыл қағуда. Әлеуметтік  желілерді  пайдаланатын  балалардың  </a:t>
            </a:r>
            <a:endParaRPr b="0" lang="ru-RU" sz="1800" strike="noStrike" u="none">
              <a:solidFill>
                <a:srgbClr val="000000"/>
              </a:solidFill>
              <a:uFillTx/>
              <a:latin typeface="Calibri"/>
            </a:endParaRPr>
          </a:p>
          <a:p>
            <a:pPr marL="45720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65% - ы  үй шаруасына  немқұрайды қарап, оқуы нашарлап, интеллектісінің  дамуы  төмендейтінін  айтады.Осының салдарынан  ата – аналар балаларының  болашағына алаңдаулы.</a:t>
            </a:r>
            <a:endParaRPr b="0" lang="ru-RU" sz="1800" strike="noStrike" u="none">
              <a:solidFill>
                <a:srgbClr val="000000"/>
              </a:solidFill>
              <a:uFillTx/>
              <a:latin typeface="Calibri"/>
            </a:endParaRPr>
          </a:p>
          <a:p>
            <a:pPr marL="45720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                                </a:t>
            </a:r>
            <a:r>
              <a:rPr b="0" lang="kk-KZ" sz="1800" strike="noStrike" u="none">
                <a:solidFill>
                  <a:srgbClr val="000000"/>
                </a:solidFill>
                <a:uFillTx/>
                <a:latin typeface="Times New Roman"/>
                <a:ea typeface="Arial"/>
              </a:rPr>
              <a:t>(һ</a:t>
            </a:r>
            <a:r>
              <a:rPr b="0" lang="en-US" sz="1800" strike="noStrike" u="none">
                <a:solidFill>
                  <a:srgbClr val="000000"/>
                </a:solidFill>
                <a:uFillTx/>
                <a:latin typeface="Times New Roman"/>
                <a:ea typeface="Arial"/>
              </a:rPr>
              <a:t>ttp</a:t>
            </a:r>
            <a:r>
              <a:rPr b="0" lang="kk-KZ" sz="1800" strike="noStrike" u="none">
                <a:solidFill>
                  <a:srgbClr val="000000"/>
                </a:solidFill>
                <a:uFillTx/>
                <a:latin typeface="Times New Roman"/>
                <a:ea typeface="Arial"/>
              </a:rPr>
              <a:t>:</a:t>
            </a:r>
            <a:r>
              <a:rPr b="0" lang="en-US" sz="1800" strike="noStrike" u="none">
                <a:solidFill>
                  <a:srgbClr val="000000"/>
                </a:solidFill>
                <a:uFillTx/>
                <a:latin typeface="Times New Roman"/>
                <a:ea typeface="Arial"/>
              </a:rPr>
              <a:t>// </a:t>
            </a:r>
            <a:r>
              <a:rPr b="0" lang="en-US" sz="1800" strike="noStrike" u="sng">
                <a:solidFill>
                  <a:srgbClr val="0563c1"/>
                </a:solidFill>
                <a:uFillTx/>
                <a:latin typeface="Times New Roman"/>
                <a:ea typeface="Arial"/>
                <a:hlinkClick r:id="rId2"/>
              </a:rPr>
              <a:t>www.akjolgazet.kz</a:t>
            </a:r>
            <a:r>
              <a:rPr b="0" lang="en-US" sz="1800" strike="noStrike" u="none">
                <a:solidFill>
                  <a:srgbClr val="000000"/>
                </a:solidFill>
                <a:uFillTx/>
                <a:latin typeface="Times New Roman"/>
                <a:ea typeface="Arial"/>
              </a:rPr>
              <a:t> /?p=23552</a:t>
            </a:r>
            <a:r>
              <a:rPr b="0" lang="kk-KZ" sz="1800" strike="noStrike" u="none">
                <a:solidFill>
                  <a:srgbClr val="000000"/>
                </a:solidFill>
                <a:uFillTx/>
                <a:latin typeface="Times New Roman"/>
                <a:ea typeface="Arial"/>
              </a:rPr>
              <a:t>)</a:t>
            </a:r>
            <a:endParaRPr b="0" lang="ru-RU" sz="1800" strike="noStrike" u="none">
              <a:solidFill>
                <a:srgbClr val="000000"/>
              </a:solidFill>
              <a:uFillTx/>
              <a:latin typeface="Calibri"/>
            </a:endParaRPr>
          </a:p>
        </p:txBody>
      </p:sp>
      <p:sp>
        <p:nvSpPr>
          <p:cNvPr id="49" name="Прямоугольник 2"/>
          <p:cNvSpPr/>
          <p:nvPr/>
        </p:nvSpPr>
        <p:spPr>
          <a:xfrm>
            <a:off x="2087640" y="4086360"/>
            <a:ext cx="6095880" cy="916920"/>
          </a:xfrm>
          <a:prstGeom prst="rect">
            <a:avLst/>
          </a:prstGeom>
          <a:noFill/>
          <a:ln w="0">
            <a:noFill/>
          </a:ln>
        </p:spPr>
        <p:style>
          <a:lnRef idx="0"/>
          <a:fillRef idx="0"/>
          <a:effectRef idx="0"/>
          <a:fontRef idx="minor"/>
        </p:style>
        <p:txBody>
          <a:bodyPr lIns="90000" rIns="90000" tIns="46800" bIns="46800" anchor="t">
            <a:spAutoFit/>
          </a:bodyPr>
          <a:p>
            <a:pPr marL="45720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Дескриптор</a:t>
            </a:r>
            <a:endParaRPr b="0" lang="ru-RU" sz="1800" strike="noStrike" u="none">
              <a:solidFill>
                <a:srgbClr val="000000"/>
              </a:solidFill>
              <a:uFillTx/>
              <a:latin typeface="Calibri"/>
            </a:endParaRPr>
          </a:p>
          <a:p>
            <a:pPr marL="45720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 Графиктік сызба жасайды (диаграмма, сызықтық, шеңбер, кесте.</a:t>
            </a:r>
            <a:endParaRPr b="0" lang="ru-RU" sz="1800" strike="noStrike" u="none">
              <a:solidFill>
                <a:srgbClr val="000000"/>
              </a:solidFill>
              <a:uFillTx/>
              <a:latin typeface="Calibri"/>
            </a:endParaRPr>
          </a:p>
        </p:txBody>
      </p:sp>
      <p:pic>
        <p:nvPicPr>
          <p:cNvPr id="50" name="Звук 1" descr=""/>
          <p:cNvPicPr/>
          <p:nvPr/>
        </p:nvPicPr>
        <p:blipFill>
          <a:blip r:embed="rId3"/>
          <a:stretch/>
        </p:blipFill>
        <p:spPr>
          <a:xfrm>
            <a:off x="11366640" y="6032520"/>
            <a:ext cx="609480" cy="609480"/>
          </a:xfrm>
          <a:prstGeom prst="rect">
            <a:avLst/>
          </a:prstGeom>
          <a:ln w="0">
            <a:noFill/>
          </a:ln>
        </p:spPr>
      </p:pic>
    </p:spTree>
  </p:cSld>
  <p:timing>
    <p:tnLst>
      <p:par>
        <p:cTn id="25" dur="indefinite" restart="never" nodeType="tmRoot">
          <p:childTnLst>
            <p:seq>
              <p:cTn id="26" dur="indefinite" nodeType="mainSeq">
                <p:childTnLst>
                  <p:par>
                    <p:cTn id="27" fill="hold">
                      <p:stCondLst>
                        <p:cond delay="0"/>
                      </p:stCondLst>
                      <p:childTnLst>
                        <p:par>
                          <p:cTn id="28" fill="hold">
                            <p:stCondLst>
                              <p:cond delay="0"/>
                            </p:stCondLst>
                            <p:childTnLst>
                              <p:par>
                                <p:cTn id="29" nodeType="afterEffect" fill="hold" presetClass="mediacall" presetID="1">
                                  <p:stCondLst>
                                    <p:cond delay="0"/>
                                  </p:stCondLst>
                                  <p:childTnLst>
                                    <p:cmd type="call" cmd="playFrom(0.0)">
                                      <p:cBhvr>
                                        <p:cTn id="30" dur="1" fill="hold"/>
                                        <p:tgtEl>
                                          <p:spTgt spid="50"/>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1" name="Рисунок 48" descr=""/>
          <p:cNvPicPr/>
          <p:nvPr/>
        </p:nvPicPr>
        <p:blipFill>
          <a:blip r:embed="rId1"/>
          <a:stretch/>
        </p:blipFill>
        <p:spPr>
          <a:xfrm>
            <a:off x="652320" y="7978680"/>
            <a:ext cx="200160" cy="203400"/>
          </a:xfrm>
          <a:prstGeom prst="rect">
            <a:avLst/>
          </a:prstGeom>
          <a:ln w="0">
            <a:noFill/>
          </a:ln>
        </p:spPr>
      </p:pic>
      <p:sp>
        <p:nvSpPr>
          <p:cNvPr id="5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55" name="Google Shape;77;p1"/>
          <p:cNvCxnSpPr/>
          <p:nvPr/>
        </p:nvCxnSpPr>
        <p:spPr>
          <a:xfrm>
            <a:off x="212400" y="6621120"/>
            <a:ext cx="11729160" cy="26280"/>
          </a:xfrm>
          <a:prstGeom prst="straightConnector1">
            <a:avLst/>
          </a:prstGeom>
          <a:ln w="57240">
            <a:solidFill>
              <a:srgbClr val="33cccc"/>
            </a:solidFill>
            <a:miter/>
          </a:ln>
        </p:spPr>
      </p:cxnSp>
      <p:cxnSp>
        <p:nvCxnSpPr>
          <p:cNvPr id="56" name="Google Shape;78;p1"/>
          <p:cNvCxnSpPr/>
          <p:nvPr/>
        </p:nvCxnSpPr>
        <p:spPr>
          <a:xfrm>
            <a:off x="757080" y="6364080"/>
            <a:ext cx="10694160" cy="37080"/>
          </a:xfrm>
          <a:prstGeom prst="straightConnector1">
            <a:avLst/>
          </a:prstGeom>
          <a:ln w="57240">
            <a:solidFill>
              <a:srgbClr val="0070c0"/>
            </a:solidFill>
            <a:miter/>
          </a:ln>
        </p:spPr>
      </p:cxnSp>
      <p:sp>
        <p:nvSpPr>
          <p:cNvPr id="57"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pic>
        <p:nvPicPr>
          <p:cNvPr id="58" name="Диаграмма 10" descr=""/>
          <p:cNvPicPr/>
          <p:nvPr/>
        </p:nvPicPr>
        <p:blipFill>
          <a:blip r:embed="rId2"/>
          <a:stretch/>
        </p:blipFill>
        <p:spPr>
          <a:xfrm>
            <a:off x="1341360" y="1095480"/>
            <a:ext cx="6765840" cy="3908160"/>
          </a:xfrm>
          <a:prstGeom prst="rect">
            <a:avLst/>
          </a:prstGeom>
          <a:ln w="0">
            <a:noFill/>
          </a:ln>
        </p:spPr>
      </p:pic>
      <p:pic>
        <p:nvPicPr>
          <p:cNvPr id="59" name="Звук 1" descr=""/>
          <p:cNvPicPr/>
          <p:nvPr/>
        </p:nvPicPr>
        <p:blipFill>
          <a:blip r:embed="rId3"/>
          <a:stretch/>
        </p:blipFill>
        <p:spPr>
          <a:xfrm>
            <a:off x="11366640" y="6032520"/>
            <a:ext cx="609480" cy="609480"/>
          </a:xfrm>
          <a:prstGeom prst="rect">
            <a:avLst/>
          </a:prstGeom>
          <a:ln w="0">
            <a:noFill/>
          </a:ln>
        </p:spPr>
      </p:pic>
    </p:spTree>
  </p:cSld>
  <p:timing>
    <p:tnLst>
      <p:par>
        <p:cTn id="31" dur="indefinite" restart="never" nodeType="tmRoot">
          <p:childTnLst>
            <p:seq>
              <p:cTn id="32" dur="indefinite" nodeType="mainSeq">
                <p:childTnLst>
                  <p:par>
                    <p:cTn id="33" fill="hold">
                      <p:stCondLst>
                        <p:cond delay="0"/>
                      </p:stCondLst>
                      <p:childTnLst>
                        <p:par>
                          <p:cTn id="34" fill="hold">
                            <p:stCondLst>
                              <p:cond delay="0"/>
                            </p:stCondLst>
                            <p:childTnLst>
                              <p:par>
                                <p:cTn id="35" nodeType="afterEffect" fill="hold" presetClass="mediacall" presetID="1">
                                  <p:stCondLst>
                                    <p:cond delay="0"/>
                                  </p:stCondLst>
                                  <p:childTnLst>
                                    <p:cmd type="call" cmd="playFrom(0.0)">
                                      <p:cBhvr>
                                        <p:cTn id="36" dur="1" fill="hold"/>
                                        <p:tgtEl>
                                          <p:spTgt spid="59"/>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0" name="Рисунок 48" descr=""/>
          <p:cNvPicPr/>
          <p:nvPr/>
        </p:nvPicPr>
        <p:blipFill>
          <a:blip r:embed="rId1"/>
          <a:stretch/>
        </p:blipFill>
        <p:spPr>
          <a:xfrm>
            <a:off x="652320" y="7978680"/>
            <a:ext cx="200160" cy="203400"/>
          </a:xfrm>
          <a:prstGeom prst="rect">
            <a:avLst/>
          </a:prstGeom>
          <a:ln w="0">
            <a:noFill/>
          </a:ln>
        </p:spPr>
      </p:pic>
      <p:sp>
        <p:nvSpPr>
          <p:cNvPr id="61"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6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64" name="Google Shape;77;p1"/>
          <p:cNvCxnSpPr/>
          <p:nvPr/>
        </p:nvCxnSpPr>
        <p:spPr>
          <a:xfrm>
            <a:off x="212400" y="6621120"/>
            <a:ext cx="11729160" cy="26280"/>
          </a:xfrm>
          <a:prstGeom prst="straightConnector1">
            <a:avLst/>
          </a:prstGeom>
          <a:ln w="57240">
            <a:solidFill>
              <a:srgbClr val="33cccc"/>
            </a:solidFill>
            <a:miter/>
          </a:ln>
        </p:spPr>
      </p:cxnSp>
      <p:cxnSp>
        <p:nvCxnSpPr>
          <p:cNvPr id="65" name="Google Shape;78;p1"/>
          <p:cNvCxnSpPr/>
          <p:nvPr/>
        </p:nvCxnSpPr>
        <p:spPr>
          <a:xfrm>
            <a:off x="757080" y="6364080"/>
            <a:ext cx="10694160" cy="37080"/>
          </a:xfrm>
          <a:prstGeom prst="straightConnector1">
            <a:avLst/>
          </a:prstGeom>
          <a:ln w="38160">
            <a:solidFill>
              <a:srgbClr val="4472c4"/>
            </a:solidFill>
            <a:miter/>
          </a:ln>
        </p:spPr>
      </p:cxnSp>
      <p:sp>
        <p:nvSpPr>
          <p:cNvPr id="66"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2-т</a:t>
            </a:r>
            <a:r>
              <a:rPr b="1" lang="kk-KZ" sz="2400" strike="noStrike" u="none">
                <a:solidFill>
                  <a:srgbClr val="ffffff"/>
                </a:solidFill>
                <a:uFillTx/>
                <a:latin typeface="Tahoma"/>
                <a:ea typeface="Tahoma"/>
              </a:rPr>
              <a:t>апсырма</a:t>
            </a:r>
            <a:endParaRPr b="0" lang="ru-RU" sz="2400" strike="noStrike" u="none">
              <a:solidFill>
                <a:srgbClr val="000000"/>
              </a:solidFill>
              <a:uFillTx/>
              <a:latin typeface="Calibri"/>
            </a:endParaRPr>
          </a:p>
        </p:txBody>
      </p:sp>
      <p:graphicFrame>
        <p:nvGraphicFramePr>
          <p:cNvPr id="67" name=""/>
          <p:cNvGraphicFramePr/>
          <p:nvPr/>
        </p:nvGraphicFramePr>
        <p:xfrm>
          <a:off x="488880" y="965160"/>
          <a:ext cx="10352160" cy="4232160"/>
        </p:xfrm>
        <a:graphic>
          <a:graphicData uri="http://schemas.openxmlformats.org/drawingml/2006/table">
            <a:tbl>
              <a:tblPr/>
              <a:tblGrid>
                <a:gridCol w="4260960"/>
                <a:gridCol w="1855800"/>
                <a:gridCol w="4235400"/>
              </a:tblGrid>
              <a:tr h="1831320">
                <a:tc>
                  <a:txBody>
                    <a:bodyPr lIns="68400" rIns="6840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onsolas"/>
                        </a:rPr>
                        <a:t>Осы шақ</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rowSpan="3">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 </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-ар,-ер,-р,болымсыз етістіктен кейін –с жұрнағы.</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-мақ,-мек,,-пақ,- пек,-бақ ,бек жұрнағынан соң-ші,-ші жұрнағы</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-а,-е,-й.</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64304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onsolas"/>
                        </a:rPr>
                        <a:t>Келер шақ</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-ды,-ді-ты,-ті</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-ып,-іп,--п</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-ған,-ген,-қан,-кен</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-атын,етін,йтын,-йтін</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5816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onsolas"/>
                        </a:rPr>
                        <a:t>Өткен шақ</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-ып,-іп,-п және –а,-е,-й. Отыр,тұр,жүр.</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 </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68" name="Прямоугольник 4"/>
          <p:cNvSpPr/>
          <p:nvPr/>
        </p:nvSpPr>
        <p:spPr>
          <a:xfrm>
            <a:off x="1197000" y="5322960"/>
            <a:ext cx="6095880" cy="683640"/>
          </a:xfrm>
          <a:prstGeom prst="rect">
            <a:avLst/>
          </a:prstGeom>
          <a:noFill/>
          <a:ln w="0">
            <a:noFill/>
          </a:ln>
        </p:spPr>
        <p:style>
          <a:lnRef idx="0"/>
          <a:fillRef idx="0"/>
          <a:effectRef idx="0"/>
          <a:fontRef idx="minor"/>
        </p:style>
        <p:txBody>
          <a:bodyPr lIns="90000" rIns="90000" tIns="46800" bIns="46800" anchor="t">
            <a:sp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Дескрипторы:</a:t>
            </a:r>
            <a:endParaRPr b="0" lang="ru-RU" sz="1800" strike="noStrike" u="none">
              <a:solidFill>
                <a:srgbClr val="000000"/>
              </a:solidFill>
              <a:uFillTx/>
              <a:latin typeface="Calibri"/>
            </a:endParaRPr>
          </a:p>
          <a:p>
            <a:pPr>
              <a:lnSpc>
                <a:spcPct val="100000"/>
              </a:lnSpc>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етістіктің шақ түрлерін ажыратады</a:t>
            </a:r>
            <a:endParaRPr b="0" lang="ru-RU" sz="1800" strike="noStrike" u="none">
              <a:solidFill>
                <a:srgbClr val="000000"/>
              </a:solidFill>
              <a:uFillTx/>
              <a:latin typeface="Calibri"/>
            </a:endParaRPr>
          </a:p>
        </p:txBody>
      </p:sp>
      <p:pic>
        <p:nvPicPr>
          <p:cNvPr id="69" name="Звук 1" descr=""/>
          <p:cNvPicPr/>
          <p:nvPr/>
        </p:nvPicPr>
        <p:blipFill>
          <a:blip r:embed="rId2"/>
          <a:stretch/>
        </p:blipFill>
        <p:spPr>
          <a:xfrm>
            <a:off x="11366640" y="6032520"/>
            <a:ext cx="609480" cy="609480"/>
          </a:xfrm>
          <a:prstGeom prst="rect">
            <a:avLst/>
          </a:prstGeom>
          <a:ln w="0">
            <a:noFill/>
          </a:ln>
        </p:spPr>
      </p:pic>
    </p:spTree>
  </p:cSld>
  <p:timing>
    <p:tnLst>
      <p:par>
        <p:cTn id="37" dur="indefinite" restart="never" nodeType="tmRoot">
          <p:childTnLst>
            <p:seq>
              <p:cTn id="38" dur="indefinite" nodeType="mainSeq">
                <p:childTnLst>
                  <p:par>
                    <p:cTn id="39" fill="hold">
                      <p:stCondLst>
                        <p:cond delay="0"/>
                      </p:stCondLst>
                      <p:childTnLst>
                        <p:par>
                          <p:cTn id="40" fill="hold">
                            <p:stCondLst>
                              <p:cond delay="0"/>
                            </p:stCondLst>
                            <p:childTnLst>
                              <p:par>
                                <p:cTn id="41" nodeType="afterEffect" fill="hold" presetClass="mediacall" presetID="1">
                                  <p:stCondLst>
                                    <p:cond delay="0"/>
                                  </p:stCondLst>
                                  <p:childTnLst>
                                    <p:cmd type="call" cmd="playFrom(0.0)">
                                      <p:cBhvr>
                                        <p:cTn id="42" dur="1" fill="hold"/>
                                        <p:tgtEl>
                                          <p:spTgt spid="69"/>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0" name="Рисунок 48" descr=""/>
          <p:cNvPicPr/>
          <p:nvPr/>
        </p:nvPicPr>
        <p:blipFill>
          <a:blip r:embed="rId1"/>
          <a:stretch/>
        </p:blipFill>
        <p:spPr>
          <a:xfrm>
            <a:off x="652320" y="7978680"/>
            <a:ext cx="200160" cy="203400"/>
          </a:xfrm>
          <a:prstGeom prst="rect">
            <a:avLst/>
          </a:prstGeom>
          <a:ln w="0">
            <a:noFill/>
          </a:ln>
        </p:spPr>
      </p:pic>
      <p:sp>
        <p:nvSpPr>
          <p:cNvPr id="71"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7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74" name="Google Shape;77;p1"/>
          <p:cNvCxnSpPr/>
          <p:nvPr/>
        </p:nvCxnSpPr>
        <p:spPr>
          <a:xfrm>
            <a:off x="212400" y="6621120"/>
            <a:ext cx="11729160" cy="26280"/>
          </a:xfrm>
          <a:prstGeom prst="straightConnector1">
            <a:avLst/>
          </a:prstGeom>
          <a:ln w="57240">
            <a:solidFill>
              <a:srgbClr val="33cccc"/>
            </a:solidFill>
            <a:miter/>
          </a:ln>
        </p:spPr>
      </p:cxnSp>
      <p:cxnSp>
        <p:nvCxnSpPr>
          <p:cNvPr id="75" name="Google Shape;78;p1"/>
          <p:cNvCxnSpPr/>
          <p:nvPr/>
        </p:nvCxnSpPr>
        <p:spPr>
          <a:xfrm>
            <a:off x="757080" y="6364080"/>
            <a:ext cx="10694160" cy="37080"/>
          </a:xfrm>
          <a:prstGeom prst="straightConnector1">
            <a:avLst/>
          </a:prstGeom>
          <a:ln w="57240">
            <a:solidFill>
              <a:srgbClr val="0070c0"/>
            </a:solidFill>
            <a:miter/>
          </a:ln>
        </p:spPr>
      </p:cxnSp>
      <p:sp>
        <p:nvSpPr>
          <p:cNvPr id="76"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graphicFrame>
        <p:nvGraphicFramePr>
          <p:cNvPr id="77" name=""/>
          <p:cNvGraphicFramePr/>
          <p:nvPr/>
        </p:nvGraphicFramePr>
        <p:xfrm>
          <a:off x="598320" y="917640"/>
          <a:ext cx="10956960" cy="4802040"/>
        </p:xfrm>
        <a:graphic>
          <a:graphicData uri="http://schemas.openxmlformats.org/drawingml/2006/table">
            <a:tbl>
              <a:tblPr/>
              <a:tblGrid>
                <a:gridCol w="4734000"/>
                <a:gridCol w="1065240"/>
                <a:gridCol w="5157720"/>
              </a:tblGrid>
              <a:tr h="40860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onsolas"/>
                        </a:rPr>
                        <a:t>Осы шақ</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rowSpan="5">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 </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rowSpan="2">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-ар,-ер,-р,болымсыз етістіктен кейін –с жұрнағы.</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-мақ,-мек,,-пақ,- пек,-бақ ,бек жұрнағынан соң-ші,-ші жұрнағы</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-а,-е,-й.</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917360">
                <a:tc rowSpan="2">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onsolas"/>
                        </a:rPr>
                        <a:t>Келер шақ</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282240">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rowSpan="2">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-ды,-ді-ты,-ті</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-ып,-іп,--п</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-ған,-ген,-қан,-кен</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-атын,етін,йтын,-йтін</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993600">
                <a:tc rowSpan="2">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onsolas"/>
                        </a:rPr>
                        <a:t>Өткен шақ</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1200600">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-ып,-іп,-п және –а,-е,-й. Отыр,тұр,жүр.</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 </a:t>
                      </a:r>
                      <a:endParaRPr b="0" lang="ru-RU" sz="18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 </a:t>
                      </a:r>
                      <a:endParaRPr b="0" lang="ru-RU" sz="18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cxnSp>
        <p:nvCxnSpPr>
          <p:cNvPr id="78" name="AutoShape 72"/>
          <p:cNvCxnSpPr/>
          <p:nvPr/>
        </p:nvCxnSpPr>
        <p:spPr>
          <a:xfrm>
            <a:off x="3413160" y="1758960"/>
            <a:ext cx="3062880" cy="3185280"/>
          </a:xfrm>
          <a:prstGeom prst="straightConnector1">
            <a:avLst/>
          </a:prstGeom>
          <a:ln w="9360">
            <a:solidFill>
              <a:srgbClr val="000000"/>
            </a:solidFill>
            <a:miter/>
            <a:tailEnd len="med" type="triangle" w="med"/>
          </a:ln>
        </p:spPr>
      </p:cxnSp>
      <p:cxnSp>
        <p:nvCxnSpPr>
          <p:cNvPr id="79" name="AutoShape 73"/>
          <p:cNvCxnSpPr/>
          <p:nvPr/>
        </p:nvCxnSpPr>
        <p:spPr>
          <a:xfrm flipV="1">
            <a:off x="4489560" y="3766320"/>
            <a:ext cx="2265840" cy="848520"/>
          </a:xfrm>
          <a:prstGeom prst="straightConnector1">
            <a:avLst/>
          </a:prstGeom>
          <a:ln w="9360">
            <a:solidFill>
              <a:srgbClr val="000000"/>
            </a:solidFill>
            <a:miter/>
            <a:tailEnd len="med" type="triangle" w="med"/>
          </a:ln>
        </p:spPr>
      </p:cxnSp>
      <p:cxnSp>
        <p:nvCxnSpPr>
          <p:cNvPr id="80" name="AutoShape 74"/>
          <p:cNvCxnSpPr/>
          <p:nvPr/>
        </p:nvCxnSpPr>
        <p:spPr>
          <a:xfrm flipV="1">
            <a:off x="4944960" y="2580480"/>
            <a:ext cx="1783440" cy="407160"/>
          </a:xfrm>
          <a:prstGeom prst="straightConnector1">
            <a:avLst/>
          </a:prstGeom>
          <a:ln w="9360">
            <a:solidFill>
              <a:srgbClr val="000000"/>
            </a:solidFill>
            <a:miter/>
            <a:tailEnd len="med" type="triangle" w="med"/>
          </a:ln>
        </p:spPr>
      </p:cxnSp>
      <p:pic>
        <p:nvPicPr>
          <p:cNvPr id="81" name="Звук 1" descr=""/>
          <p:cNvPicPr/>
          <p:nvPr/>
        </p:nvPicPr>
        <p:blipFill>
          <a:blip r:embed="rId2"/>
          <a:stretch/>
        </p:blipFill>
        <p:spPr>
          <a:xfrm>
            <a:off x="11366640" y="6032520"/>
            <a:ext cx="609480" cy="609480"/>
          </a:xfrm>
          <a:prstGeom prst="rect">
            <a:avLst/>
          </a:prstGeom>
          <a:ln w="0">
            <a:noFill/>
          </a:ln>
        </p:spPr>
      </p:pic>
    </p:spTree>
  </p:cSld>
  <p:timing>
    <p:tnLst>
      <p:par>
        <p:cTn id="43" dur="indefinite" restart="never" nodeType="tmRoot">
          <p:childTnLst>
            <p:seq>
              <p:cTn id="44" dur="indefinite" nodeType="mainSeq">
                <p:childTnLst>
                  <p:par>
                    <p:cTn id="45" fill="hold">
                      <p:stCondLst>
                        <p:cond delay="0"/>
                      </p:stCondLst>
                      <p:childTnLst>
                        <p:par>
                          <p:cTn id="46" fill="hold">
                            <p:stCondLst>
                              <p:cond delay="0"/>
                            </p:stCondLst>
                            <p:childTnLst>
                              <p:par>
                                <p:cTn id="47" nodeType="afterEffect" fill="hold" presetClass="mediacall" presetID="1">
                                  <p:stCondLst>
                                    <p:cond delay="0"/>
                                  </p:stCondLst>
                                  <p:childTnLst>
                                    <p:cmd type="call" cmd="playFrom(0.0)">
                                      <p:cBhvr>
                                        <p:cTn id="48" dur="1" fill="hold"/>
                                        <p:tgtEl>
                                          <p:spTgt spid="81"/>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2" name="Рисунок 48" descr=""/>
          <p:cNvPicPr/>
          <p:nvPr/>
        </p:nvPicPr>
        <p:blipFill>
          <a:blip r:embed="rId1"/>
          <a:stretch/>
        </p:blipFill>
        <p:spPr>
          <a:xfrm>
            <a:off x="652320" y="7978680"/>
            <a:ext cx="200160" cy="203400"/>
          </a:xfrm>
          <a:prstGeom prst="rect">
            <a:avLst/>
          </a:prstGeom>
          <a:ln w="0">
            <a:noFill/>
          </a:ln>
        </p:spPr>
      </p:pic>
      <p:sp>
        <p:nvSpPr>
          <p:cNvPr id="8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6" name="Google Shape;77;p1"/>
          <p:cNvCxnSpPr/>
          <p:nvPr/>
        </p:nvCxnSpPr>
        <p:spPr>
          <a:xfrm>
            <a:off x="212400" y="6621120"/>
            <a:ext cx="11729160" cy="26280"/>
          </a:xfrm>
          <a:prstGeom prst="straightConnector1">
            <a:avLst/>
          </a:prstGeom>
          <a:ln w="57240">
            <a:solidFill>
              <a:srgbClr val="33cccc"/>
            </a:solidFill>
            <a:miter/>
          </a:ln>
        </p:spPr>
      </p:cxnSp>
      <p:cxnSp>
        <p:nvCxnSpPr>
          <p:cNvPr id="87" name="Google Shape;78;p1"/>
          <p:cNvCxnSpPr/>
          <p:nvPr/>
        </p:nvCxnSpPr>
        <p:spPr>
          <a:xfrm>
            <a:off x="757080" y="6364080"/>
            <a:ext cx="10694160" cy="37080"/>
          </a:xfrm>
          <a:prstGeom prst="straightConnector1">
            <a:avLst/>
          </a:prstGeom>
          <a:ln w="38160">
            <a:solidFill>
              <a:srgbClr val="4472c4"/>
            </a:solidFill>
            <a:miter/>
          </a:ln>
        </p:spPr>
      </p:cxnSp>
      <p:sp>
        <p:nvSpPr>
          <p:cNvPr id="88" name="TextBox 8"/>
          <p:cNvSpPr/>
          <p:nvPr/>
        </p:nvSpPr>
        <p:spPr>
          <a:xfrm>
            <a:off x="1290600" y="496800"/>
            <a:ext cx="9264600" cy="3812760"/>
          </a:xfrm>
          <a:prstGeom prst="rect">
            <a:avLst/>
          </a:prstGeom>
          <a:noFill/>
          <a:ln w="0">
            <a:noFill/>
          </a:ln>
        </p:spPr>
        <p:style>
          <a:lnRef idx="0"/>
          <a:fillRef idx="0"/>
          <a:effectRef idx="0"/>
          <a:fontRef idx="minor"/>
        </p:style>
        <p:txBody>
          <a:bodyPr lIns="90000" rIns="90000" tIns="46800" bIns="46800" anchor="t">
            <a:spAutoFit/>
          </a:bodyPr>
          <a:p>
            <a:pPr>
              <a:lnSpc>
                <a:spcPct val="115000"/>
              </a:lnSpc>
              <a:spcBef>
                <a:spcPts val="1001"/>
              </a:spcBef>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3-т</a:t>
            </a:r>
            <a:r>
              <a:rPr b="1" lang="kk-KZ" sz="2400" strike="noStrike" u="none">
                <a:solidFill>
                  <a:srgbClr val="ffffff"/>
                </a:solidFill>
                <a:uFillTx/>
                <a:latin typeface="Tahoma"/>
                <a:ea typeface="Tahoma"/>
              </a:rPr>
              <a:t>апсырма</a:t>
            </a:r>
            <a:endParaRPr b="0" lang="ru-RU" sz="2400" strike="noStrike" u="none">
              <a:solidFill>
                <a:srgbClr val="000000"/>
              </a:solidFill>
              <a:uFillTx/>
              <a:latin typeface="Calibri"/>
            </a:endParaRPr>
          </a:p>
          <a:p>
            <a:pPr>
              <a:lnSpc>
                <a:spcPct val="115000"/>
              </a:lnSpc>
              <a:spcBef>
                <a:spcPts val="1001"/>
              </a:spcBef>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Шақтың түрлерін ажыратыңдар. Көп нүктенің орнына  қажетті сөзді  қой. </a:t>
            </a:r>
            <a:endParaRPr b="0" lang="ru-RU" sz="2000" strike="noStrike" u="none">
              <a:solidFill>
                <a:srgbClr val="000000"/>
              </a:solidFill>
              <a:uFillTx/>
              <a:latin typeface="Calibri"/>
            </a:endParaRPr>
          </a:p>
          <a:p>
            <a:pPr>
              <a:lnSpc>
                <a:spcPct val="115000"/>
              </a:lnSpc>
              <a:spcBef>
                <a:spcPts val="1001"/>
              </a:spcBef>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(Алға тарта бастады, ермегіне айналды,қатары артты,айтылған)</a:t>
            </a:r>
            <a:endParaRPr b="0" lang="ru-RU" sz="2000" strike="noStrike" u="none">
              <a:solidFill>
                <a:srgbClr val="000000"/>
              </a:solidFill>
              <a:uFillTx/>
              <a:latin typeface="Calibri"/>
            </a:endParaRPr>
          </a:p>
          <a:p>
            <a:pPr>
              <a:lnSpc>
                <a:spcPct val="115000"/>
              </a:lnSpc>
              <a:spcBef>
                <a:spcPts val="1001"/>
              </a:spcBef>
              <a:spcAft>
                <a:spcPts val="1001"/>
              </a:spcAft>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ahoma"/>
                <a:ea typeface="Tahoma"/>
              </a:rPr>
              <a:t>  </a:t>
            </a:r>
            <a:r>
              <a:rPr b="0" lang="kk-KZ" sz="2000" strike="noStrike" u="none">
                <a:solidFill>
                  <a:srgbClr val="000000"/>
                </a:solidFill>
                <a:uFillTx/>
                <a:latin typeface="Times New Roman"/>
                <a:ea typeface="Calibri"/>
              </a:rPr>
              <a:t>Ұялы  телефонның зияны жайында көп ... . Жиі қолданылатын адамды ми ісігіне  ұшыратуы мүмкін  деген сияқты қорқынышты мәліметтерді ғалымдар   ... . Қазіргі таңда ғаламтор жастардың  басты ермегіне ... . Әлеуметтік  желілерде байланыс орнатудың түрі көбейген сайын оған қызыға  түскендердің ...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89" name="Прямоугольник 8"/>
          <p:cNvSpPr/>
          <p:nvPr/>
        </p:nvSpPr>
        <p:spPr>
          <a:xfrm>
            <a:off x="1643040" y="5145120"/>
            <a:ext cx="6095880" cy="683640"/>
          </a:xfrm>
          <a:prstGeom prst="rect">
            <a:avLst/>
          </a:prstGeom>
          <a:noFill/>
          <a:ln w="0">
            <a:noFill/>
          </a:ln>
        </p:spPr>
        <p:style>
          <a:lnRef idx="0"/>
          <a:fillRef idx="0"/>
          <a:effectRef idx="0"/>
          <a:fontRef idx="minor"/>
        </p:style>
        <p:txBody>
          <a:bodyPr lIns="90000" rIns="90000" tIns="46800" bIns="46800" anchor="t">
            <a:sp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Дескрипторы:</a:t>
            </a:r>
            <a:endParaRPr b="0" lang="ru-RU" sz="1800" strike="noStrike" u="none">
              <a:solidFill>
                <a:srgbClr val="000000"/>
              </a:solidFill>
              <a:uFillTx/>
              <a:latin typeface="Calibri"/>
            </a:endParaRPr>
          </a:p>
          <a:p>
            <a:pPr>
              <a:lnSpc>
                <a:spcPct val="100000"/>
              </a:lnSpc>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Көп нүктенің орнына тиісті сөзді қояды</a:t>
            </a:r>
            <a:endParaRPr b="0" lang="ru-RU" sz="1800" strike="noStrike" u="none">
              <a:solidFill>
                <a:srgbClr val="000000"/>
              </a:solidFill>
              <a:uFillTx/>
              <a:latin typeface="Calibri"/>
            </a:endParaRPr>
          </a:p>
        </p:txBody>
      </p:sp>
      <p:pic>
        <p:nvPicPr>
          <p:cNvPr id="90" name="Звук 1" descr=""/>
          <p:cNvPicPr/>
          <p:nvPr/>
        </p:nvPicPr>
        <p:blipFill>
          <a:blip r:embed="rId2"/>
          <a:stretch/>
        </p:blipFill>
        <p:spPr>
          <a:xfrm>
            <a:off x="11366640" y="6032520"/>
            <a:ext cx="609480" cy="609480"/>
          </a:xfrm>
          <a:prstGeom prst="rect">
            <a:avLst/>
          </a:prstGeom>
          <a:ln w="0">
            <a:noFill/>
          </a:ln>
        </p:spPr>
      </p:pic>
    </p:spTree>
  </p:cSld>
  <p:timing>
    <p:tnLst>
      <p:par>
        <p:cTn id="49" dur="indefinite" restart="never" nodeType="tmRoot">
          <p:childTnLst>
            <p:seq>
              <p:cTn id="50" dur="indefinite" nodeType="mainSeq">
                <p:childTnLst>
                  <p:par>
                    <p:cTn id="51" fill="hold">
                      <p:stCondLst>
                        <p:cond delay="0"/>
                      </p:stCondLst>
                      <p:childTnLst>
                        <p:par>
                          <p:cTn id="52" fill="hold">
                            <p:stCondLst>
                              <p:cond delay="0"/>
                            </p:stCondLst>
                            <p:childTnLst>
                              <p:par>
                                <p:cTn id="53" nodeType="afterEffect" fill="hold" presetClass="mediacall" presetID="1">
                                  <p:stCondLst>
                                    <p:cond delay="0"/>
                                  </p:stCondLst>
                                  <p:childTnLst>
                                    <p:cmd type="call" cmd="playFrom(0.0)">
                                      <p:cBhvr>
                                        <p:cTn id="54" dur="1" fill="hold"/>
                                        <p:tgtEl>
                                          <p:spTgt spid="90"/>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5761</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Windows User</cp:lastModifiedBy>
  <cp:lastPrinted>2020-03-24T14:36:16Z</cp:lastPrinted>
  <dcterms:modified xsi:type="dcterms:W3CDTF">2021-01-18T01:24:59Z</dcterms:modified>
  <cp:revision>436</cp:revision>
  <dc:subject/>
  <dc:title>Презентация PowerPoint</dc:title>
</cp:coreProperties>
</file>