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574AD5D-2F04-49B0-A458-D1BDF5D47419}"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B3C2D42-1A40-4466-BE57-750963A73290}"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9007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ahoma"/>
                <a:ea typeface="Tahoma"/>
              </a:rPr>
              <a:t>Сабақтың тақырыбы:  </a:t>
            </a:r>
            <a:r>
              <a:rPr b="0" lang="kk-KZ" sz="2400" strike="noStrike" u="none">
                <a:solidFill>
                  <a:srgbClr val="000000"/>
                </a:solidFill>
                <a:uFillTx/>
                <a:latin typeface="Times New Roman"/>
                <a:ea typeface="Calibri"/>
              </a:rPr>
              <a:t>Әлеуметтік желі </a:t>
            </a:r>
            <a:r>
              <a:rPr b="0" lang="en-US" sz="2400" strike="noStrike" u="none">
                <a:solidFill>
                  <a:srgbClr val="000000"/>
                </a:solidFill>
                <a:uFillTx/>
                <a:latin typeface="Times New Roman"/>
                <a:ea typeface="Calibri"/>
              </a:rPr>
              <a:t>__</a:t>
            </a:r>
            <a:r>
              <a:rPr b="0" lang="kk-KZ" sz="2400" strike="noStrike" u="none">
                <a:solidFill>
                  <a:srgbClr val="000000"/>
                </a:solidFill>
                <a:uFillTx/>
                <a:latin typeface="Times New Roman"/>
                <a:ea typeface="Calibri"/>
              </a:rPr>
              <a:t> ең үлкен  ғаламтор</a:t>
            </a:r>
            <a:endParaRPr b="0" lang="ru-RU" sz="2400" strike="noStrike" u="none">
              <a:solidFill>
                <a:srgbClr val="000000"/>
              </a:solidFill>
              <a:uFillTx/>
              <a:latin typeface="Calibri"/>
            </a:endParaRPr>
          </a:p>
        </p:txBody>
      </p:sp>
      <p:sp>
        <p:nvSpPr>
          <p:cNvPr id="12" name="TextBox 9"/>
          <p:cNvSpPr/>
          <p:nvPr/>
        </p:nvSpPr>
        <p:spPr>
          <a:xfrm>
            <a:off x="8981640" y="196920"/>
            <a:ext cx="19692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(Т2)</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7-СЫНЫП</a:t>
            </a:r>
            <a:endParaRPr b="0" lang="ru-RU" sz="1600" strike="noStrike" u="none">
              <a:solidFill>
                <a:srgbClr val="000000"/>
              </a:solidFill>
              <a:uFillTx/>
              <a:latin typeface="Calibri"/>
            </a:endParaRPr>
          </a:p>
        </p:txBody>
      </p:sp>
      <p:sp>
        <p:nvSpPr>
          <p:cNvPr id="13" name="TextBox 1"/>
          <p:cNvSpPr/>
          <p:nvPr/>
        </p:nvSpPr>
        <p:spPr>
          <a:xfrm>
            <a:off x="1254240" y="320760"/>
            <a:ext cx="7892280" cy="1191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Бөлім тақырыбы: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6-бөлім: Ғаламтор  және әлеуметтік желілер. Морфология.</a:t>
            </a:r>
            <a:r>
              <a:rPr b="1" lang="kk-KZ" sz="2400" strike="noStrike" u="none">
                <a:solidFill>
                  <a:srgbClr val="000000"/>
                </a:solidFill>
                <a:uFillTx/>
                <a:latin typeface="Calibri"/>
                <a:ea typeface="Arial"/>
              </a:rPr>
              <a:t> </a:t>
            </a:r>
            <a:endParaRPr b="0" lang="ru-RU" sz="2400" strike="noStrike" u="none">
              <a:solidFill>
                <a:srgbClr val="000000"/>
              </a:solidFill>
              <a:uFillTx/>
              <a:latin typeface="Calibri"/>
            </a:endParaRPr>
          </a:p>
        </p:txBody>
      </p:sp>
      <p:pic>
        <p:nvPicPr>
          <p:cNvPr id="14" name="Звук 1" descr=""/>
          <p:cNvPicPr/>
          <p:nvPr/>
        </p:nvPicPr>
        <p:blipFill>
          <a:blip r:embed="rId2"/>
          <a:stretch/>
        </p:blipFill>
        <p:spPr>
          <a:xfrm>
            <a:off x="11366640" y="6032520"/>
            <a:ext cx="609480" cy="609480"/>
          </a:xfrm>
          <a:prstGeom prst="rect">
            <a:avLst/>
          </a:prstGeom>
          <a:ln w="0">
            <a:noFill/>
          </a:ln>
        </p:spPr>
      </p:pic>
    </p:spTree>
  </p:cSld>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nodeType="afterEffect" fill="hold" presetClass="mediacall" presetID="1">
                                  <p:stCondLst>
                                    <p:cond delay="0"/>
                                  </p:stCondLst>
                                  <p:childTnLst>
                                    <p:cmd type="call" cmd="playFrom(0.0)">
                                      <p:cBhvr>
                                        <p:cTn id="6" dur="1" fill="hold"/>
                                        <p:tgtEl>
                                          <p:spTgt spid="14"/>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10548720" cy="2981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15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Т/А. 7.1. Мәтін үзінділерін тыңдай отырып, оқиғаның дамуы мен аяқталуын  болжау;</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ӘТН.  7.4.1. Етістіктің  шақ түрлерін  тілдесім барысында  қолдану.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sp>
        <p:nvSpPr>
          <p:cNvPr id="22" name="TextBox 1"/>
          <p:cNvSpPr/>
          <p:nvPr/>
        </p:nvSpPr>
        <p:spPr>
          <a:xfrm>
            <a:off x="1177560" y="3740040"/>
            <a:ext cx="9972000" cy="1737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Тыңдалым материалы арқылы оқиғаның дамуы мен аяқталуын болжайды.</a:t>
            </a:r>
            <a:endParaRPr b="0" lang="ru-RU" sz="24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Тілдесімде етістіктің  шақ түрлерін қолданады.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pic>
        <p:nvPicPr>
          <p:cNvPr id="23" name="Звук 1" descr=""/>
          <p:cNvPicPr/>
          <p:nvPr/>
        </p:nvPicPr>
        <p:blipFill>
          <a:blip r:embed="rId2"/>
          <a:stretch/>
        </p:blipFill>
        <p:spPr>
          <a:xfrm>
            <a:off x="11366640" y="6032520"/>
            <a:ext cx="609480" cy="609480"/>
          </a:xfrm>
          <a:prstGeom prst="rect">
            <a:avLst/>
          </a:prstGeom>
          <a:ln w="0">
            <a:noFill/>
          </a:ln>
        </p:spPr>
      </p:pic>
    </p:spTree>
  </p:cSld>
  <p:timing>
    <p:tnLst>
      <p:par>
        <p:cTn id="7" dur="indefinite" restart="never" nodeType="tmRoot">
          <p:childTnLst>
            <p:seq>
              <p:cTn id="8" dur="indefinite" nodeType="mainSeq">
                <p:childTnLst>
                  <p:par>
                    <p:cTn id="9" fill="hold">
                      <p:stCondLst>
                        <p:cond delay="0"/>
                      </p:stCondLst>
                      <p:childTnLst>
                        <p:par>
                          <p:cTn id="10" fill="hold">
                            <p:stCondLst>
                              <p:cond delay="0"/>
                            </p:stCondLst>
                            <p:childTnLst>
                              <p:par>
                                <p:cTn id="11" nodeType="afterEffect" fill="hold" presetClass="mediacall" presetID="1">
                                  <p:stCondLst>
                                    <p:cond delay="0"/>
                                  </p:stCondLst>
                                  <p:childTnLst>
                                    <p:cmd type="call" cmd="playFrom(0.0)">
                                      <p:cBhvr>
                                        <p:cTn id="12" dur="1" fill="hold"/>
                                        <p:tgtEl>
                                          <p:spTgt spid="23"/>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Рисунок 48" descr=""/>
          <p:cNvPicPr/>
          <p:nvPr/>
        </p:nvPicPr>
        <p:blipFill>
          <a:blip r:embed="rId1"/>
          <a:stretch/>
        </p:blipFill>
        <p:spPr>
          <a:xfrm>
            <a:off x="652320" y="7978680"/>
            <a:ext cx="200160" cy="203400"/>
          </a:xfrm>
          <a:prstGeom prst="rect">
            <a:avLst/>
          </a:prstGeom>
          <a:ln w="0">
            <a:noFill/>
          </a:ln>
        </p:spPr>
      </p:pic>
      <p:sp>
        <p:nvSpPr>
          <p:cNvPr id="2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8" name="Google Shape;77;p1"/>
          <p:cNvCxnSpPr/>
          <p:nvPr/>
        </p:nvCxnSpPr>
        <p:spPr>
          <a:xfrm>
            <a:off x="212400" y="6621120"/>
            <a:ext cx="11729160" cy="26280"/>
          </a:xfrm>
          <a:prstGeom prst="straightConnector1">
            <a:avLst/>
          </a:prstGeom>
          <a:ln w="57240">
            <a:solidFill>
              <a:srgbClr val="33cccc"/>
            </a:solidFill>
            <a:miter/>
          </a:ln>
        </p:spPr>
      </p:cxnSp>
      <p:cxnSp>
        <p:nvCxnSpPr>
          <p:cNvPr id="29" name="Google Shape;78;p1"/>
          <p:cNvCxnSpPr/>
          <p:nvPr/>
        </p:nvCxnSpPr>
        <p:spPr>
          <a:xfrm>
            <a:off x="757080" y="6364080"/>
            <a:ext cx="10694160" cy="37080"/>
          </a:xfrm>
          <a:prstGeom prst="straightConnector1">
            <a:avLst/>
          </a:prstGeom>
          <a:ln w="38160">
            <a:solidFill>
              <a:srgbClr val="4472c4"/>
            </a:solidFill>
            <a:miter/>
          </a:ln>
        </p:spPr>
      </p:cxnSp>
      <p:sp>
        <p:nvSpPr>
          <p:cNvPr id="30"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TextBox 9"/>
          <p:cNvSpPr/>
          <p:nvPr/>
        </p:nvSpPr>
        <p:spPr>
          <a:xfrm>
            <a:off x="1133640" y="258840"/>
            <a:ext cx="7505640" cy="247680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90000"/>
              </a:lnSpc>
              <a:spcBef>
                <a:spcPts val="1001"/>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a:t>
            </a:r>
            <a:endParaRPr b="0" lang="ru-RU" sz="2400" strike="noStrike" u="none">
              <a:solidFill>
                <a:srgbClr val="000000"/>
              </a:solidFill>
              <a:uFillTx/>
              <a:latin typeface="Calibri"/>
            </a:endParaRPr>
          </a:p>
          <a:p>
            <a:pPr marL="343080" indent="-343080">
              <a:lnSpc>
                <a:spcPct val="90000"/>
              </a:lnSpc>
              <a:spcBef>
                <a:spcPts val="1001"/>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marL="343080" indent="-343080">
              <a:lnSpc>
                <a:spcPct val="106000"/>
              </a:lnSpc>
              <a:spcBef>
                <a:spcPts val="1001"/>
              </a:spcBef>
              <a:spcAft>
                <a:spcPts val="799"/>
              </a:spcAft>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оқиғаның дамуы мен аяқталуын болжау</a:t>
            </a:r>
            <a:endParaRPr b="0" lang="ru-RU" sz="2400" strike="noStrike" u="none">
              <a:solidFill>
                <a:srgbClr val="000000"/>
              </a:solidFill>
              <a:uFillTx/>
              <a:latin typeface="Calibri"/>
            </a:endParaRPr>
          </a:p>
          <a:p>
            <a:pPr marL="343080" indent="-343080">
              <a:lnSpc>
                <a:spcPct val="106000"/>
              </a:lnSpc>
              <a:spcBef>
                <a:spcPts val="1001"/>
              </a:spcBef>
              <a:spcAft>
                <a:spcPts val="799"/>
              </a:spcAft>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етістіктің шақ  түрлерін қолдану</a:t>
            </a:r>
            <a:endParaRPr b="0" lang="ru-RU" sz="2400" strike="noStrike" u="none">
              <a:solidFill>
                <a:srgbClr val="000000"/>
              </a:solidFill>
              <a:uFillTx/>
              <a:latin typeface="Calibri"/>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pic>
        <p:nvPicPr>
          <p:cNvPr id="32" name="Звук 1" descr=""/>
          <p:cNvPicPr/>
          <p:nvPr/>
        </p:nvPicPr>
        <p:blipFill>
          <a:blip r:embed="rId2"/>
          <a:stretch/>
        </p:blipFill>
        <p:spPr>
          <a:xfrm>
            <a:off x="11366640" y="6032520"/>
            <a:ext cx="609480" cy="609480"/>
          </a:xfrm>
          <a:prstGeom prst="rect">
            <a:avLst/>
          </a:prstGeom>
          <a:ln w="0">
            <a:noFill/>
          </a:ln>
        </p:spPr>
      </p:pic>
    </p:spTree>
  </p:cSld>
  <p:timing>
    <p:tnLst>
      <p:par>
        <p:cTn id="13" dur="indefinite" restart="never" nodeType="tmRoot">
          <p:childTnLst>
            <p:seq>
              <p:cTn id="14" dur="indefinite" nodeType="mainSeq">
                <p:childTnLst>
                  <p:par>
                    <p:cTn id="15" fill="hold">
                      <p:stCondLst>
                        <p:cond delay="0"/>
                      </p:stCondLst>
                      <p:childTnLst>
                        <p:par>
                          <p:cTn id="16" fill="hold">
                            <p:stCondLst>
                              <p:cond delay="0"/>
                            </p:stCondLst>
                            <p:childTnLst>
                              <p:par>
                                <p:cTn id="17" nodeType="afterEffect" fill="hold" presetClass="mediacall" presetID="1">
                                  <p:stCondLst>
                                    <p:cond delay="0"/>
                                  </p:stCondLst>
                                  <p:childTnLst>
                                    <p:cmd type="call" cmd="playFrom(0.0)">
                                      <p:cBhvr>
                                        <p:cTn id="18" dur="1" fill="hold"/>
                                        <p:tgtEl>
                                          <p:spTgt spid="3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757080" y="6364080"/>
            <a:ext cx="10694160" cy="37080"/>
          </a:xfrm>
          <a:prstGeom prst="straightConnector1">
            <a:avLst/>
          </a:prstGeom>
          <a:ln w="38160">
            <a:solidFill>
              <a:srgbClr val="4472c4"/>
            </a:solidFill>
            <a:miter/>
          </a:ln>
        </p:spPr>
      </p:cxnSp>
      <p:sp>
        <p:nvSpPr>
          <p:cNvPr id="39" name="TextBox 9"/>
          <p:cNvSpPr/>
          <p:nvPr/>
        </p:nvSpPr>
        <p:spPr>
          <a:xfrm>
            <a:off x="425520" y="608040"/>
            <a:ext cx="10464840" cy="1548000"/>
          </a:xfrm>
          <a:prstGeom prst="rect">
            <a:avLst/>
          </a:prstGeom>
          <a:noFill/>
          <a:ln w="0">
            <a:noFill/>
          </a:ln>
        </p:spPr>
        <p:style>
          <a:lnRef idx="0"/>
          <a:fillRef idx="0"/>
          <a:effectRef idx="0"/>
          <a:fontRef idx="minor"/>
        </p:style>
        <p:txBody>
          <a:bodyPr lIns="90000" rIns="90000" tIns="46800" bIns="46800" anchor="t">
            <a:spAutoFit/>
          </a:bodyPr>
          <a:p>
            <a:pPr algn="just">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Қызығушылығын ояту</a:t>
            </a:r>
            <a:endParaRPr b="0" lang="ru-RU" sz="2400" strike="noStrike" u="none">
              <a:solidFill>
                <a:srgbClr val="000000"/>
              </a:solidFill>
              <a:uFillTx/>
              <a:latin typeface="Calibri"/>
            </a:endParaRPr>
          </a:p>
          <a:p>
            <a:pPr algn="just">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Төмендегі  сұрақтар арқылы адамдардың әлеуметтік желі,</a:t>
            </a:r>
            <a:r>
              <a:rPr b="0" lang="en-US" sz="2400" strike="noStrike" u="none">
                <a:solidFill>
                  <a:srgbClr val="000000"/>
                </a:solidFill>
                <a:uFillTx/>
                <a:latin typeface="Times New Roman"/>
                <a:ea typeface="Calibri"/>
              </a:rPr>
              <a:t> </a:t>
            </a:r>
            <a:r>
              <a:rPr b="0" lang="kk-KZ" sz="2400" strike="noStrike" u="none">
                <a:solidFill>
                  <a:srgbClr val="000000"/>
                </a:solidFill>
                <a:uFillTx/>
                <a:latin typeface="Times New Roman"/>
                <a:ea typeface="Calibri"/>
              </a:rPr>
              <a:t>ғаламтор туралы пікірлерін болжаңыз.</a:t>
            </a:r>
            <a:endParaRPr b="0" lang="ru-RU" sz="2400" strike="noStrike" u="none">
              <a:solidFill>
                <a:srgbClr val="000000"/>
              </a:solidFill>
              <a:uFillTx/>
              <a:latin typeface="Calibri"/>
            </a:endParaRPr>
          </a:p>
          <a:p>
            <a:pPr algn="just">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40" name="Прямоугольник 8"/>
          <p:cNvSpPr/>
          <p:nvPr/>
        </p:nvSpPr>
        <p:spPr>
          <a:xfrm>
            <a:off x="1028880" y="2419200"/>
            <a:ext cx="8810280" cy="10087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1.Жұрт әлеуметтік желілерде не үшін отырады</a:t>
            </a:r>
            <a:r>
              <a:rPr b="0" lang="ru-RU" sz="2000" strike="noStrike" u="none">
                <a:solidFill>
                  <a:srgbClr val="000000"/>
                </a:solidFill>
                <a:uFillTx/>
                <a:latin typeface="Times New Roman"/>
                <a:ea typeface="Arial"/>
              </a:rPr>
              <a:t>?</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2. Әлеуметтік  желі туралы бірнеше  адамнан  пікір алыссақ, кім не дер еді, мысалы кішкентай балалар,жасөспірім, жастар,ата-аналар,әжелер.</a:t>
            </a:r>
            <a:endParaRPr b="0" lang="ru-RU" sz="2000" strike="noStrike" u="none">
              <a:solidFill>
                <a:srgbClr val="000000"/>
              </a:solidFill>
              <a:uFillTx/>
              <a:latin typeface="Calibri"/>
            </a:endParaRPr>
          </a:p>
        </p:txBody>
      </p:sp>
      <p:sp>
        <p:nvSpPr>
          <p:cNvPr id="41" name="Прямоугольник 9"/>
          <p:cNvSpPr/>
          <p:nvPr/>
        </p:nvSpPr>
        <p:spPr>
          <a:xfrm>
            <a:off x="1123920" y="4170240"/>
            <a:ext cx="609588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Дескрипторы:</a:t>
            </a:r>
            <a:endParaRPr b="0" lang="ru-RU" sz="1800" strike="noStrike" u="none">
              <a:solidFill>
                <a:srgbClr val="000000"/>
              </a:solidFill>
              <a:uFillTx/>
              <a:latin typeface="Calibri"/>
            </a:endParaRPr>
          </a:p>
          <a:p>
            <a:pPr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өз болжамын  айтады;</a:t>
            </a:r>
            <a:endParaRPr b="0" lang="ru-RU" sz="1800" strike="noStrike" u="none">
              <a:solidFill>
                <a:srgbClr val="000000"/>
              </a:solidFill>
              <a:uFillTx/>
              <a:latin typeface="Calibri"/>
            </a:endParaRPr>
          </a:p>
        </p:txBody>
      </p:sp>
      <p:pic>
        <p:nvPicPr>
          <p:cNvPr id="42" name="Звук 1" descr=""/>
          <p:cNvPicPr/>
          <p:nvPr/>
        </p:nvPicPr>
        <p:blipFill>
          <a:blip r:embed="rId2"/>
          <a:stretch/>
        </p:blipFill>
        <p:spPr>
          <a:xfrm>
            <a:off x="11366640" y="6032520"/>
            <a:ext cx="609480" cy="609480"/>
          </a:xfrm>
          <a:prstGeom prst="rect">
            <a:avLst/>
          </a:prstGeom>
          <a:ln w="0">
            <a:noFill/>
          </a:ln>
        </p:spPr>
      </p:pic>
    </p:spTree>
  </p:cSld>
  <p:timing>
    <p:tnLst>
      <p:par>
        <p:cTn id="19" dur="indefinite" restart="never" nodeType="tmRoot">
          <p:childTnLst>
            <p:seq>
              <p:cTn id="20" dur="indefinite" nodeType="mainSeq">
                <p:childTnLst>
                  <p:par>
                    <p:cTn id="21" fill="hold">
                      <p:stCondLst>
                        <p:cond delay="0"/>
                      </p:stCondLst>
                      <p:childTnLst>
                        <p:par>
                          <p:cTn id="22" fill="hold">
                            <p:stCondLst>
                              <p:cond delay="0"/>
                            </p:stCondLst>
                            <p:childTnLst>
                              <p:par>
                                <p:cTn id="23" nodeType="afterEffect" fill="hold" presetClass="mediacall" presetID="1">
                                  <p:stCondLst>
                                    <p:cond delay="0"/>
                                  </p:stCondLst>
                                  <p:childTnLst>
                                    <p:cmd type="call" cmd="playFrom(0.0)">
                                      <p:cBhvr>
                                        <p:cTn id="24" dur="1" fill="hold"/>
                                        <p:tgtEl>
                                          <p:spTgt spid="4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3" name="Рисунок 48" descr=""/>
          <p:cNvPicPr/>
          <p:nvPr/>
        </p:nvPicPr>
        <p:blipFill>
          <a:blip r:embed="rId1"/>
          <a:stretch/>
        </p:blipFill>
        <p:spPr>
          <a:xfrm>
            <a:off x="652320" y="7978680"/>
            <a:ext cx="200160" cy="203400"/>
          </a:xfrm>
          <a:prstGeom prst="rect">
            <a:avLst/>
          </a:prstGeom>
          <a:ln w="0">
            <a:noFill/>
          </a:ln>
        </p:spPr>
      </p:pic>
      <p:sp>
        <p:nvSpPr>
          <p:cNvPr id="44"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7" name="Google Shape;77;p1"/>
          <p:cNvCxnSpPr/>
          <p:nvPr/>
        </p:nvCxnSpPr>
        <p:spPr>
          <a:xfrm>
            <a:off x="212400" y="6621120"/>
            <a:ext cx="11729160" cy="26280"/>
          </a:xfrm>
          <a:prstGeom prst="straightConnector1">
            <a:avLst/>
          </a:prstGeom>
          <a:ln w="57240">
            <a:solidFill>
              <a:srgbClr val="33cccc"/>
            </a:solidFill>
            <a:miter/>
          </a:ln>
        </p:spPr>
      </p:cxnSp>
      <p:cxnSp>
        <p:nvCxnSpPr>
          <p:cNvPr id="48" name="Google Shape;78;p1"/>
          <p:cNvCxnSpPr/>
          <p:nvPr/>
        </p:nvCxnSpPr>
        <p:spPr>
          <a:xfrm>
            <a:off x="757080" y="6364080"/>
            <a:ext cx="10694160" cy="37080"/>
          </a:xfrm>
          <a:prstGeom prst="straightConnector1">
            <a:avLst/>
          </a:prstGeom>
          <a:ln w="38160">
            <a:solidFill>
              <a:srgbClr val="4472c4"/>
            </a:solidFill>
            <a:miter/>
          </a:ln>
        </p:spPr>
      </p:cxnSp>
      <p:sp>
        <p:nvSpPr>
          <p:cNvPr id="49" name="Прямоугольник 1"/>
          <p:cNvSpPr/>
          <p:nvPr/>
        </p:nvSpPr>
        <p:spPr>
          <a:xfrm>
            <a:off x="3048120" y="2828880"/>
            <a:ext cx="6095880" cy="3682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Arial"/>
              </a:rPr>
              <a:t>.</a:t>
            </a:r>
            <a:endParaRPr b="0" lang="ru-RU" sz="1800" strike="noStrike" u="none">
              <a:solidFill>
                <a:srgbClr val="000000"/>
              </a:solidFill>
              <a:uFillTx/>
              <a:latin typeface="Calibri"/>
            </a:endParaRPr>
          </a:p>
        </p:txBody>
      </p:sp>
      <p:sp>
        <p:nvSpPr>
          <p:cNvPr id="50" name="Прямоугольник 3"/>
          <p:cNvSpPr/>
          <p:nvPr/>
        </p:nvSpPr>
        <p:spPr>
          <a:xfrm>
            <a:off x="1050840" y="977760"/>
            <a:ext cx="9479160" cy="52164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1.Әлеуметтік желілер —</a:t>
            </a:r>
            <a:r>
              <a:rPr b="0" lang="kk-KZ" sz="2000" strike="noStrike" u="none">
                <a:solidFill>
                  <a:srgbClr val="000000"/>
                </a:solidFill>
                <a:uFillTx/>
                <a:latin typeface="Times New Roman"/>
                <a:ea typeface="Times New Roman"/>
              </a:rPr>
              <a:t> ермектері бірдей адамдардың интернетте бірігетін қоғамдастық сайттары. </a:t>
            </a:r>
            <a:endParaRPr b="0" lang="ru-RU" sz="20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Whatsapp,Instagramm,Viber,Другвокруг,Cacao Talk,Line, Imo сынды көптеген елдерде қолданылатын танымал желілер бар. Instagram – көбіне суреттерін бөліскісі келетіндерге арналған желі. Vkontakte қолданушылары 16-30 жас аралығында. Пайдасы достармен араласып, хат алмасып фото көреді. Түрлі видео, кино көріп, іздеген әнді табуға болады. Facebook-жаңалық алуға, дос табуға, уақыт өткізуге, ең бастысы көптеген пайдалы нәрселер алуға ыңғайлы әлеуметтік желі.</a:t>
            </a:r>
            <a:endParaRPr b="0" lang="ru-RU" sz="20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2.Әлеуметтік желі жастардың басты ермегіне айналды және аурудың бір түріне айналып бара жатқан секілді. Соның салдарынан күндіз меңіреу, селқос жанның күйіне түседі. Ұйқысы немесе ұялы телефонға ұзақ телмірудің денсаулыққа зиян екенін біледі. Бірақ оны қолданудан бас тартатындары қанбай, күн тәртібі бұзылады. Әрине, көпшілігі компьютер өте сирек. Керісінше, интернетке тәуелділік артып барады.</a:t>
            </a:r>
            <a:endParaRPr b="0" lang="ru-RU" sz="2000" strike="noStrike" u="none">
              <a:solidFill>
                <a:srgbClr val="000000"/>
              </a:solidFill>
              <a:uFillTx/>
              <a:latin typeface="Calibri"/>
            </a:endParaRPr>
          </a:p>
        </p:txBody>
      </p:sp>
      <p:sp>
        <p:nvSpPr>
          <p:cNvPr id="51"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pic>
        <p:nvPicPr>
          <p:cNvPr id="52" name="Звук 1" descr=""/>
          <p:cNvPicPr/>
          <p:nvPr/>
        </p:nvPicPr>
        <p:blipFill>
          <a:blip r:embed="rId2"/>
          <a:stretch/>
        </p:blipFill>
        <p:spPr>
          <a:xfrm>
            <a:off x="11366640" y="6032520"/>
            <a:ext cx="609480" cy="609480"/>
          </a:xfrm>
          <a:prstGeom prst="rect">
            <a:avLst/>
          </a:prstGeom>
          <a:ln w="0">
            <a:noFill/>
          </a:ln>
        </p:spPr>
      </p:pic>
    </p:spTree>
  </p:cSld>
  <p:timing>
    <p:tnLst>
      <p:par>
        <p:cTn id="25" dur="indefinite" restart="never" nodeType="tmRoot">
          <p:childTnLst>
            <p:seq>
              <p:cTn id="26" dur="indefinite" nodeType="mainSeq">
                <p:childTnLst>
                  <p:par>
                    <p:cTn id="27" fill="hold">
                      <p:stCondLst>
                        <p:cond delay="0"/>
                      </p:stCondLst>
                      <p:childTnLst>
                        <p:par>
                          <p:cTn id="28" fill="hold">
                            <p:stCondLst>
                              <p:cond delay="0"/>
                            </p:stCondLst>
                            <p:childTnLst>
                              <p:par>
                                <p:cTn id="29" nodeType="afterEffect" fill="hold" presetClass="mediacall" presetID="1">
                                  <p:stCondLst>
                                    <p:cond delay="0"/>
                                  </p:stCondLst>
                                  <p:childTnLst>
                                    <p:cmd type="call" cmd="playFrom(0.0)">
                                      <p:cBhvr>
                                        <p:cTn id="30" dur="1" fill="hold"/>
                                        <p:tgtEl>
                                          <p:spTgt spid="5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Рисунок 48" descr=""/>
          <p:cNvPicPr/>
          <p:nvPr/>
        </p:nvPicPr>
        <p:blipFill>
          <a:blip r:embed="rId1"/>
          <a:stretch/>
        </p:blipFill>
        <p:spPr>
          <a:xfrm>
            <a:off x="652320" y="7978680"/>
            <a:ext cx="200160" cy="203400"/>
          </a:xfrm>
          <a:prstGeom prst="rect">
            <a:avLst/>
          </a:prstGeom>
          <a:ln w="0">
            <a:noFill/>
          </a:ln>
        </p:spPr>
      </p:pic>
      <p:sp>
        <p:nvSpPr>
          <p:cNvPr id="5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7" name="Google Shape;77;p1"/>
          <p:cNvCxnSpPr/>
          <p:nvPr/>
        </p:nvCxnSpPr>
        <p:spPr>
          <a:xfrm>
            <a:off x="212400" y="6621120"/>
            <a:ext cx="11729160" cy="26280"/>
          </a:xfrm>
          <a:prstGeom prst="straightConnector1">
            <a:avLst/>
          </a:prstGeom>
          <a:ln w="57240">
            <a:solidFill>
              <a:srgbClr val="33cccc"/>
            </a:solidFill>
            <a:miter/>
          </a:ln>
        </p:spPr>
      </p:cxnSp>
      <p:cxnSp>
        <p:nvCxnSpPr>
          <p:cNvPr id="58" name="Google Shape;78;p1"/>
          <p:cNvCxnSpPr/>
          <p:nvPr/>
        </p:nvCxnSpPr>
        <p:spPr>
          <a:xfrm>
            <a:off x="757080" y="6364080"/>
            <a:ext cx="10694160" cy="37080"/>
          </a:xfrm>
          <a:prstGeom prst="straightConnector1">
            <a:avLst/>
          </a:prstGeom>
          <a:ln w="38160">
            <a:solidFill>
              <a:srgbClr val="4472c4"/>
            </a:solidFill>
            <a:miter/>
          </a:ln>
        </p:spPr>
      </p:cxnSp>
      <p:sp>
        <p:nvSpPr>
          <p:cNvPr id="59" name="TextBox 8"/>
          <p:cNvSpPr/>
          <p:nvPr/>
        </p:nvSpPr>
        <p:spPr>
          <a:xfrm>
            <a:off x="852480" y="272880"/>
            <a:ext cx="95122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   Мәтінді жалғастыр.</a:t>
            </a:r>
            <a:r>
              <a:rPr b="1" lang="en-US" sz="2400" strike="noStrike" u="none">
                <a:solidFill>
                  <a:srgbClr val="ffffff"/>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К</a:t>
            </a:r>
            <a:endParaRPr b="0" lang="ru-RU" sz="2400" strike="noStrike" u="none">
              <a:solidFill>
                <a:srgbClr val="000000"/>
              </a:solidFill>
              <a:uFillTx/>
              <a:latin typeface="Calibri"/>
            </a:endParaRPr>
          </a:p>
        </p:txBody>
      </p:sp>
      <p:sp>
        <p:nvSpPr>
          <p:cNvPr id="60" name="Прямоугольник 1"/>
          <p:cNvSpPr/>
          <p:nvPr/>
        </p:nvSpPr>
        <p:spPr>
          <a:xfrm>
            <a:off x="1746360" y="1444680"/>
            <a:ext cx="7875360" cy="2837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Arial"/>
              </a:rPr>
              <a:t>Әлемді алаңдатқан  әлеуметтік  желілер.</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Arial"/>
              </a:rPr>
              <a:t> </a:t>
            </a:r>
            <a:r>
              <a:rPr b="0" lang="kk-KZ" sz="1800" strike="noStrike" u="none">
                <a:solidFill>
                  <a:srgbClr val="000000"/>
                </a:solidFill>
                <a:uFillTx/>
                <a:latin typeface="Times New Roman"/>
                <a:ea typeface="Arial"/>
              </a:rPr>
              <a:t>Күн санап  өміріміз экранға  тәуелді  болып барады. Ақпарат, ғылым,үкімет,нарық та ғаламторға телміріп отыр.Ал енді  адамдар арасындағы  қарым –қатынасты да ғаламтор  шешеді. Қазірдің өзінде әлем халқының  57 пайызы  бетпе –бет тілдесуден  гөрі  әлеуметтік желілерде  «әңгімелеседі» Әлеуметтік  желі – адамдардың,  бір-бірімен  ғаламтор  арқылы өзара  байланысын  қамтамасыз  ететін ғаламтор  ресурсы.</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Arial"/>
              </a:rPr>
              <a:t>  </a:t>
            </a:r>
            <a:r>
              <a:rPr b="0" lang="kk-KZ" sz="1800" strike="noStrike" u="none">
                <a:solidFill>
                  <a:srgbClr val="000000"/>
                </a:solidFill>
                <a:uFillTx/>
                <a:latin typeface="Times New Roman"/>
                <a:ea typeface="Arial"/>
              </a:rPr>
              <a:t>Әлемде қазіргі  күнде  ұзын саны 50 мыңдай  әлеуметтік  желі  түрі  бар екен.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Arial"/>
              </a:rPr>
              <a:t>Қазақстандағы  ең танымал  әлеуметтік желілер қатарына  ВКонтакте,Инстаграм, Мой мир,Фейсбук, Одноклассники,Твиттер жатады.</a:t>
            </a:r>
            <a:endParaRPr b="0" lang="ru-RU" sz="1800" strike="noStrike" u="none">
              <a:solidFill>
                <a:srgbClr val="000000"/>
              </a:solidFill>
              <a:uFillTx/>
              <a:latin typeface="Calibri"/>
            </a:endParaRPr>
          </a:p>
        </p:txBody>
      </p:sp>
      <p:sp>
        <p:nvSpPr>
          <p:cNvPr id="61" name="Прямоугольник 2"/>
          <p:cNvSpPr/>
          <p:nvPr/>
        </p:nvSpPr>
        <p:spPr>
          <a:xfrm>
            <a:off x="631800" y="5398920"/>
            <a:ext cx="609588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Дескрипторы:</a:t>
            </a:r>
            <a:endParaRPr b="0" lang="ru-RU" sz="1800" strike="noStrike" u="none">
              <a:solidFill>
                <a:srgbClr val="000000"/>
              </a:solidFill>
              <a:uFillTx/>
              <a:latin typeface="Calibri"/>
            </a:endParaRPr>
          </a:p>
          <a:p>
            <a:pPr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lang="kk-KZ" sz="1800" strike="noStrike" u="none">
                <a:solidFill>
                  <a:srgbClr val="000000"/>
                </a:solidFill>
                <a:uFillTx/>
                <a:latin typeface="Times New Roman"/>
                <a:ea typeface="Times New Roman"/>
              </a:rPr>
              <a:t>өз  ойын жалғастырады;</a:t>
            </a:r>
            <a:endParaRPr b="0" lang="ru-RU" sz="1800" strike="noStrike" u="none">
              <a:solidFill>
                <a:srgbClr val="000000"/>
              </a:solidFill>
              <a:uFillTx/>
              <a:latin typeface="Calibri"/>
            </a:endParaRPr>
          </a:p>
        </p:txBody>
      </p:sp>
      <p:pic>
        <p:nvPicPr>
          <p:cNvPr id="62" name="Звук 1" descr=""/>
          <p:cNvPicPr/>
          <p:nvPr/>
        </p:nvPicPr>
        <p:blipFill>
          <a:blip r:embed="rId2"/>
          <a:stretch/>
        </p:blipFill>
        <p:spPr>
          <a:xfrm>
            <a:off x="11366640" y="6032520"/>
            <a:ext cx="609480" cy="609480"/>
          </a:xfrm>
          <a:prstGeom prst="rect">
            <a:avLst/>
          </a:prstGeom>
          <a:ln w="0">
            <a:noFill/>
          </a:ln>
        </p:spPr>
      </p:pic>
    </p:spTree>
  </p:cSld>
  <p:timing>
    <p:tnLst>
      <p:par>
        <p:cTn id="31" dur="indefinite" restart="never" nodeType="tmRoot">
          <p:childTnLst>
            <p:seq>
              <p:cTn id="32" dur="indefinite" nodeType="mainSeq">
                <p:childTnLst>
                  <p:par>
                    <p:cTn id="33" fill="hold">
                      <p:stCondLst>
                        <p:cond delay="0"/>
                      </p:stCondLst>
                      <p:childTnLst>
                        <p:par>
                          <p:cTn id="34" fill="hold">
                            <p:stCondLst>
                              <p:cond delay="0"/>
                            </p:stCondLst>
                            <p:childTnLst>
                              <p:par>
                                <p:cTn id="35" nodeType="afterEffect" fill="hold" presetClass="mediacall" presetID="1">
                                  <p:stCondLst>
                                    <p:cond delay="0"/>
                                  </p:stCondLst>
                                  <p:childTnLst>
                                    <p:cmd type="call" cmd="playFrom(0.0)">
                                      <p:cBhvr>
                                        <p:cTn id="36" dur="1" fill="hold"/>
                                        <p:tgtEl>
                                          <p:spTgt spid="62"/>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3" name="Рисунок 48" descr=""/>
          <p:cNvPicPr/>
          <p:nvPr/>
        </p:nvPicPr>
        <p:blipFill>
          <a:blip r:embed="rId1"/>
          <a:stretch/>
        </p:blipFill>
        <p:spPr>
          <a:xfrm>
            <a:off x="652320" y="7978680"/>
            <a:ext cx="200160" cy="203400"/>
          </a:xfrm>
          <a:prstGeom prst="rect">
            <a:avLst/>
          </a:prstGeom>
          <a:ln w="0">
            <a:noFill/>
          </a:ln>
        </p:spPr>
      </p:pic>
      <p:sp>
        <p:nvSpPr>
          <p:cNvPr id="6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7" name="Google Shape;77;p1"/>
          <p:cNvCxnSpPr/>
          <p:nvPr/>
        </p:nvCxnSpPr>
        <p:spPr>
          <a:xfrm>
            <a:off x="212400" y="6621120"/>
            <a:ext cx="11729160" cy="26280"/>
          </a:xfrm>
          <a:prstGeom prst="straightConnector1">
            <a:avLst/>
          </a:prstGeom>
          <a:ln w="57240">
            <a:solidFill>
              <a:srgbClr val="33cccc"/>
            </a:solidFill>
            <a:miter/>
          </a:ln>
        </p:spPr>
      </p:cxnSp>
      <p:cxnSp>
        <p:nvCxnSpPr>
          <p:cNvPr id="68" name="Google Shape;78;p1"/>
          <p:cNvCxnSpPr/>
          <p:nvPr/>
        </p:nvCxnSpPr>
        <p:spPr>
          <a:xfrm>
            <a:off x="757080" y="6364080"/>
            <a:ext cx="10694160" cy="37080"/>
          </a:xfrm>
          <a:prstGeom prst="straightConnector1">
            <a:avLst/>
          </a:prstGeom>
          <a:ln w="57240">
            <a:solidFill>
              <a:srgbClr val="0070c0"/>
            </a:solidFill>
            <a:miter/>
          </a:ln>
        </p:spPr>
      </p:cxnSp>
      <p:sp>
        <p:nvSpPr>
          <p:cNvPr id="69"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70" name="Прямоугольник 1"/>
          <p:cNvSpPr/>
          <p:nvPr/>
        </p:nvSpPr>
        <p:spPr>
          <a:xfrm>
            <a:off x="1324080" y="1582560"/>
            <a:ext cx="9402480" cy="2838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Arial"/>
              </a:rPr>
              <a:t>    </a:t>
            </a:r>
            <a:r>
              <a:rPr b="0" lang="kk-KZ" sz="2000" strike="noStrike" u="none">
                <a:solidFill>
                  <a:srgbClr val="000000"/>
                </a:solidFill>
                <a:uFillTx/>
                <a:latin typeface="Times New Roman"/>
                <a:ea typeface="Arial"/>
              </a:rPr>
              <a:t>Қазіргі  таңда  әлеуметтік  желі арқылы  танысатындар  жеткілікті.Бір жағынан , бұл  - екі адамның  танысуы үшін өте қолайлы әдіс.  Мысалы,бір қалады немесе  бір ауданда тұратын адам ең көп дегенде қанша адаммен  араласа  алуы  мүмкін? Бәрімен  сөйлесе беруге  уақыт та жетпейді.Ал, әлеуметтік  желі арқылы миллиондаған адамдардың   ішінен  өзіңізге  «жүзі жылы»  көрінгеніне «достық» ұсынысын жасап, сөйлесуге  мүмкіндік  бар. Әлеуметтік  желілер ең ыңғайлысын таңдауға  белгілі бір дәрежеде  көмектеседі. Бірақ виртуалды. Өмір шынайы өмірге ешқашан  жетпейді.Виртуалды жақындық, виртуалды әңгіме сіз қолданатын жалғыз әдіс болмауы тиіс.Оның да басталу және аяқталу кезін білген жөн.</a:t>
            </a:r>
            <a:endParaRPr b="0" lang="ru-RU" sz="2000" strike="noStrike" u="none">
              <a:solidFill>
                <a:srgbClr val="000000"/>
              </a:solidFill>
              <a:uFillTx/>
              <a:latin typeface="Calibri"/>
            </a:endParaRPr>
          </a:p>
        </p:txBody>
      </p:sp>
      <p:pic>
        <p:nvPicPr>
          <p:cNvPr id="71" name="Звук 1" descr=""/>
          <p:cNvPicPr/>
          <p:nvPr/>
        </p:nvPicPr>
        <p:blipFill>
          <a:blip r:embed="rId2"/>
          <a:stretch/>
        </p:blipFill>
        <p:spPr>
          <a:xfrm>
            <a:off x="11366640" y="6032520"/>
            <a:ext cx="609480" cy="609480"/>
          </a:xfrm>
          <a:prstGeom prst="rect">
            <a:avLst/>
          </a:prstGeom>
          <a:ln w="0">
            <a:noFill/>
          </a:ln>
        </p:spPr>
      </p:pic>
    </p:spTree>
  </p:cSld>
  <p:timing>
    <p:tnLst>
      <p:par>
        <p:cTn id="37" dur="indefinite" restart="never" nodeType="tmRoot">
          <p:childTnLst>
            <p:seq>
              <p:cTn id="38" dur="indefinite" nodeType="mainSeq">
                <p:childTnLst>
                  <p:par>
                    <p:cTn id="39" fill="hold">
                      <p:stCondLst>
                        <p:cond delay="0"/>
                      </p:stCondLst>
                      <p:childTnLst>
                        <p:par>
                          <p:cTn id="40" fill="hold">
                            <p:stCondLst>
                              <p:cond delay="0"/>
                            </p:stCondLst>
                            <p:childTnLst>
                              <p:par>
                                <p:cTn id="41" nodeType="afterEffect" fill="hold" presetClass="mediacall" presetID="1">
                                  <p:stCondLst>
                                    <p:cond delay="0"/>
                                  </p:stCondLst>
                                  <p:childTnLst>
                                    <p:cmd type="call" cmd="playFrom(0.0)">
                                      <p:cBhvr>
                                        <p:cTn id="42" dur="1" fill="hold"/>
                                        <p:tgtEl>
                                          <p:spTgt spid="71"/>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2" name="Рисунок 48" descr=""/>
          <p:cNvPicPr/>
          <p:nvPr/>
        </p:nvPicPr>
        <p:blipFill>
          <a:blip r:embed="rId1"/>
          <a:stretch/>
        </p:blipFill>
        <p:spPr>
          <a:xfrm>
            <a:off x="652320" y="7978680"/>
            <a:ext cx="200160" cy="203400"/>
          </a:xfrm>
          <a:prstGeom prst="rect">
            <a:avLst/>
          </a:prstGeom>
          <a:ln w="0">
            <a:noFill/>
          </a:ln>
        </p:spPr>
      </p:pic>
      <p:sp>
        <p:nvSpPr>
          <p:cNvPr id="7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6" name="Google Shape;77;p1"/>
          <p:cNvCxnSpPr/>
          <p:nvPr/>
        </p:nvCxnSpPr>
        <p:spPr>
          <a:xfrm>
            <a:off x="212400" y="6621120"/>
            <a:ext cx="11729160" cy="26280"/>
          </a:xfrm>
          <a:prstGeom prst="straightConnector1">
            <a:avLst/>
          </a:prstGeom>
          <a:ln w="57240">
            <a:solidFill>
              <a:srgbClr val="33cccc"/>
            </a:solidFill>
            <a:miter/>
          </a:ln>
        </p:spPr>
      </p:cxnSp>
      <p:cxnSp>
        <p:nvCxnSpPr>
          <p:cNvPr id="77" name="Google Shape;78;p1"/>
          <p:cNvCxnSpPr/>
          <p:nvPr/>
        </p:nvCxnSpPr>
        <p:spPr>
          <a:xfrm>
            <a:off x="757080" y="6364080"/>
            <a:ext cx="10694160" cy="37080"/>
          </a:xfrm>
          <a:prstGeom prst="straightConnector1">
            <a:avLst/>
          </a:prstGeom>
          <a:ln w="38160">
            <a:solidFill>
              <a:srgbClr val="4472c4"/>
            </a:solidFill>
            <a:miter/>
          </a:ln>
        </p:spPr>
      </p:cxnSp>
      <p:sp>
        <p:nvSpPr>
          <p:cNvPr id="7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2-т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graphicFrame>
        <p:nvGraphicFramePr>
          <p:cNvPr id="79" name=""/>
          <p:cNvGraphicFramePr/>
          <p:nvPr/>
        </p:nvGraphicFramePr>
        <p:xfrm>
          <a:off x="1427040" y="1309680"/>
          <a:ext cx="8358480" cy="3267000"/>
        </p:xfrm>
        <a:graphic>
          <a:graphicData uri="http://schemas.openxmlformats.org/drawingml/2006/table">
            <a:tbl>
              <a:tblPr/>
              <a:tblGrid>
                <a:gridCol w="2786040"/>
                <a:gridCol w="2225880"/>
                <a:gridCol w="3346560"/>
              </a:tblGrid>
              <a:tr h="351000">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Осы шақ</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Өткен шақ</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Келер шақ</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916000">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Ғаламтор желісінің пайдасы көп болып </a:t>
                      </a:r>
                      <a:r>
                        <a:rPr b="1"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Қазіргі таңда  ғаламтор әлемдік қауымдастықтың  негізгі  ақпараттық құралына </a:t>
                      </a:r>
                      <a:r>
                        <a:rPr b="1"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Ғаламтор  бүкіл әлемді  жаулап </a:t>
                      </a:r>
                      <a:r>
                        <a:rPr b="1"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Балалар  ғаламтордың құрбанына </a:t>
                      </a:r>
                      <a:r>
                        <a:rPr b="1"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Тек компьютермен  шектелген бала  ерете ме,кеш пе,әйтеуір,</a:t>
                      </a:r>
                      <a:endParaRPr b="0" lang="ru-RU" sz="20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қатарластарымен  тілдесе алмайтын ... .</a:t>
                      </a:r>
                      <a:endParaRPr b="0" lang="ru-RU" sz="20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80" name="Прямоугольник 10"/>
          <p:cNvSpPr/>
          <p:nvPr/>
        </p:nvSpPr>
        <p:spPr>
          <a:xfrm>
            <a:off x="1128600" y="5248440"/>
            <a:ext cx="6096240" cy="6426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Arial"/>
              </a:rPr>
              <a:t>Дескрипторы:</a:t>
            </a:r>
            <a:endParaRPr b="0" lang="ru-RU" sz="1800" strike="noStrike" u="none">
              <a:solidFill>
                <a:srgbClr val="000000"/>
              </a:solidFill>
              <a:uFillTx/>
              <a:latin typeface="Calibri"/>
            </a:endParaRPr>
          </a:p>
          <a:p>
            <a:pPr algn="just">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Керекті сөзді қояды </a:t>
            </a:r>
            <a:endParaRPr b="0" lang="ru-RU" sz="1800" strike="noStrike" u="none">
              <a:solidFill>
                <a:srgbClr val="000000"/>
              </a:solidFill>
              <a:uFillTx/>
              <a:latin typeface="Calibri"/>
            </a:endParaRPr>
          </a:p>
        </p:txBody>
      </p:sp>
      <p:pic>
        <p:nvPicPr>
          <p:cNvPr id="81" name="Звук 2" descr=""/>
          <p:cNvPicPr/>
          <p:nvPr/>
        </p:nvPicPr>
        <p:blipFill>
          <a:blip r:embed="rId2"/>
          <a:stretch/>
        </p:blipFill>
        <p:spPr>
          <a:xfrm>
            <a:off x="11366640" y="6032520"/>
            <a:ext cx="609480" cy="609480"/>
          </a:xfrm>
          <a:prstGeom prst="rect">
            <a:avLst/>
          </a:prstGeom>
          <a:ln w="0">
            <a:noFill/>
          </a:ln>
        </p:spPr>
      </p:pic>
    </p:spTree>
  </p:cSld>
  <p:timing>
    <p:tnLst>
      <p:par>
        <p:cTn id="43" dur="indefinite" restart="never" nodeType="tmRoot">
          <p:childTnLst>
            <p:seq>
              <p:cTn id="44" dur="indefinite" nodeType="mainSeq">
                <p:childTnLst>
                  <p:par>
                    <p:cTn id="45" fill="hold">
                      <p:stCondLst>
                        <p:cond delay="0"/>
                      </p:stCondLst>
                      <p:childTnLst>
                        <p:par>
                          <p:cTn id="46" fill="hold">
                            <p:stCondLst>
                              <p:cond delay="0"/>
                            </p:stCondLst>
                            <p:childTnLst>
                              <p:par>
                                <p:cTn id="47" nodeType="afterEffect" fill="hold" presetClass="mediacall" presetID="1">
                                  <p:stCondLst>
                                    <p:cond delay="0"/>
                                  </p:stCondLst>
                                  <p:childTnLst>
                                    <p:cmd type="call" cmd="playFrom(0.0)">
                                      <p:cBhvr>
                                        <p:cTn id="48" dur="1" fill="hold"/>
                                        <p:tgtEl>
                                          <p:spTgt spid="81"/>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Рисунок 48" descr=""/>
          <p:cNvPicPr/>
          <p:nvPr/>
        </p:nvPicPr>
        <p:blipFill>
          <a:blip r:embed="rId1"/>
          <a:stretch/>
        </p:blipFill>
        <p:spPr>
          <a:xfrm>
            <a:off x="652320" y="7978680"/>
            <a:ext cx="200160" cy="203400"/>
          </a:xfrm>
          <a:prstGeom prst="rect">
            <a:avLst/>
          </a:prstGeom>
          <a:ln w="0">
            <a:noFill/>
          </a:ln>
        </p:spPr>
      </p:pic>
      <p:sp>
        <p:nvSpPr>
          <p:cNvPr id="8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6" name="Google Shape;77;p1"/>
          <p:cNvCxnSpPr/>
          <p:nvPr/>
        </p:nvCxnSpPr>
        <p:spPr>
          <a:xfrm>
            <a:off x="212400" y="6621120"/>
            <a:ext cx="11729160" cy="26280"/>
          </a:xfrm>
          <a:prstGeom prst="straightConnector1">
            <a:avLst/>
          </a:prstGeom>
          <a:ln w="57240">
            <a:solidFill>
              <a:srgbClr val="33cccc"/>
            </a:solidFill>
            <a:miter/>
          </a:ln>
        </p:spPr>
      </p:cxnSp>
      <p:cxnSp>
        <p:nvCxnSpPr>
          <p:cNvPr id="87"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88" name=""/>
          <p:cNvGraphicFramePr/>
          <p:nvPr/>
        </p:nvGraphicFramePr>
        <p:xfrm>
          <a:off x="1427040" y="1309680"/>
          <a:ext cx="8358480" cy="4334040"/>
        </p:xfrm>
        <a:graphic>
          <a:graphicData uri="http://schemas.openxmlformats.org/drawingml/2006/table">
            <a:tbl>
              <a:tblPr/>
              <a:tblGrid>
                <a:gridCol w="2786040"/>
                <a:gridCol w="2225880"/>
                <a:gridCol w="3346560"/>
              </a:tblGrid>
              <a:tr h="420840">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Осы шақ</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Өткен шақ</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Келер шақ</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913200">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Ғаламтор желісінің пайдасы көп болып </a:t>
                      </a:r>
                      <a:r>
                        <a:rPr b="1" lang="kk-KZ" sz="2400" strike="noStrike" u="none">
                          <a:solidFill>
                            <a:srgbClr val="000000"/>
                          </a:solidFill>
                          <a:uFillTx/>
                          <a:latin typeface="Times New Roman"/>
                          <a:ea typeface="Calibri"/>
                        </a:rPr>
                        <a:t>отыр.</a:t>
                      </a:r>
                      <a:endParaRPr b="0" lang="ru-RU" sz="24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Қазіргі таңда  ғаламтор әлемдік қауымдастықтың  негізгі  ақпараттық құралына </a:t>
                      </a:r>
                      <a:r>
                        <a:rPr b="1" lang="kk-KZ" sz="2400" strike="noStrike" u="none">
                          <a:solidFill>
                            <a:srgbClr val="000000"/>
                          </a:solidFill>
                          <a:uFillTx/>
                          <a:latin typeface="Times New Roman"/>
                          <a:ea typeface="Calibri"/>
                        </a:rPr>
                        <a:t>айналып отыр.</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Ғаламтор  бүкіл әлемді  жаулап </a:t>
                      </a:r>
                      <a:r>
                        <a:rPr b="1" lang="kk-KZ" sz="2400" strike="noStrike" u="none">
                          <a:solidFill>
                            <a:srgbClr val="000000"/>
                          </a:solidFill>
                          <a:uFillTx/>
                          <a:latin typeface="Times New Roman"/>
                          <a:ea typeface="Calibri"/>
                        </a:rPr>
                        <a:t>алды.</a:t>
                      </a:r>
                      <a:endParaRPr b="0" lang="ru-RU" sz="24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Балалар  ғаламтордың құрбанына </a:t>
                      </a:r>
                      <a:r>
                        <a:rPr b="1" lang="kk-KZ" sz="2400" strike="noStrike" u="none">
                          <a:solidFill>
                            <a:srgbClr val="000000"/>
                          </a:solidFill>
                          <a:uFillTx/>
                          <a:latin typeface="Times New Roman"/>
                          <a:ea typeface="Calibri"/>
                        </a:rPr>
                        <a:t>айналды.</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Тек компьютермен  шектелген бала  ерете ме,кеш пе,әйтеуір,</a:t>
                      </a:r>
                      <a:endParaRPr b="0" lang="ru-RU" sz="24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қатарластарымен  тілдесе алмайтын  </a:t>
                      </a:r>
                      <a:r>
                        <a:rPr b="1" lang="kk-KZ" sz="2400" strike="noStrike" u="none">
                          <a:solidFill>
                            <a:srgbClr val="000000"/>
                          </a:solidFill>
                          <a:uFillTx/>
                          <a:latin typeface="Times New Roman"/>
                          <a:ea typeface="Calibri"/>
                        </a:rPr>
                        <a:t>халге жетеді.</a:t>
                      </a:r>
                      <a:endParaRPr b="0" lang="ru-RU" sz="2400" strike="noStrike" u="none">
                        <a:solidFill>
                          <a:srgbClr val="000000"/>
                        </a:solidFill>
                        <a:uFillTx/>
                        <a:latin typeface="Calibri"/>
                      </a:endParaRPr>
                    </a:p>
                    <a:p>
                      <a:pPr algn="just">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89"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pic>
        <p:nvPicPr>
          <p:cNvPr id="90" name="Звук 2" descr=""/>
          <p:cNvPicPr/>
          <p:nvPr/>
        </p:nvPicPr>
        <p:blipFill>
          <a:blip r:embed="rId2"/>
          <a:stretch/>
        </p:blipFill>
        <p:spPr>
          <a:xfrm>
            <a:off x="11366640" y="6032520"/>
            <a:ext cx="609480" cy="609480"/>
          </a:xfrm>
          <a:prstGeom prst="rect">
            <a:avLst/>
          </a:prstGeom>
          <a:ln w="0">
            <a:noFill/>
          </a:ln>
        </p:spPr>
      </p:pic>
    </p:spTree>
  </p:cSld>
  <p:timing>
    <p:tnLst>
      <p:par>
        <p:cTn id="49" dur="indefinite" restart="never" nodeType="tmRoot">
          <p:childTnLst>
            <p:seq>
              <p:cTn id="50" dur="indefinite" nodeType="mainSeq">
                <p:childTnLst>
                  <p:par>
                    <p:cTn id="51" fill="hold">
                      <p:stCondLst>
                        <p:cond delay="0"/>
                      </p:stCondLst>
                      <p:childTnLst>
                        <p:par>
                          <p:cTn id="52" fill="hold">
                            <p:stCondLst>
                              <p:cond delay="0"/>
                            </p:stCondLst>
                            <p:childTnLst>
                              <p:par>
                                <p:cTn id="53" nodeType="afterEffect" fill="hold" presetClass="mediacall" presetID="1">
                                  <p:stCondLst>
                                    <p:cond delay="0"/>
                                  </p:stCondLst>
                                  <p:childTnLst>
                                    <p:cmd type="call" cmd="playFrom(0.0)">
                                      <p:cBhvr>
                                        <p:cTn id="54" dur="1" fill="hold"/>
                                        <p:tgtEl>
                                          <p:spTgt spid="90"/>
                                        </p:tgtEl>
                                      </p:cBhvr>
                                    </p:cmd>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5819</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Windows User</cp:lastModifiedBy>
  <cp:lastPrinted>2020-03-24T14:36:16Z</cp:lastPrinted>
  <dcterms:modified xsi:type="dcterms:W3CDTF">2021-01-18T03:08:59Z</dcterms:modified>
  <cp:revision>433</cp:revision>
  <dc:subject/>
  <dc:title>Презентация PowerPoint</dc:title>
</cp:coreProperties>
</file>