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9" r:id="rId1"/>
  </p:sldMasterIdLst>
  <p:notesMasterIdLst>
    <p:notesMasterId r:id="rId14"/>
  </p:notesMasterIdLst>
  <p:sldIdLst>
    <p:sldId id="277" r:id="rId2"/>
    <p:sldId id="299" r:id="rId3"/>
    <p:sldId id="289" r:id="rId4"/>
    <p:sldId id="290" r:id="rId5"/>
    <p:sldId id="294" r:id="rId6"/>
    <p:sldId id="291" r:id="rId7"/>
    <p:sldId id="292" r:id="rId8"/>
    <p:sldId id="293" r:id="rId9"/>
    <p:sldId id="295" r:id="rId10"/>
    <p:sldId id="296" r:id="rId11"/>
    <p:sldId id="297" r:id="rId12"/>
    <p:sldId id="29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гали" initials="Е" lastIdx="1" clrIdx="0">
    <p:extLst>
      <p:ext uri="{19B8F6BF-5375-455C-9EA6-DF929625EA0E}">
        <p15:presenceInfo xmlns:p15="http://schemas.microsoft.com/office/powerpoint/2012/main" userId="8064b541c1c5505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30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591D3-EC18-4F6A-BC5F-B9B2C5CE1E90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52D1F-7C0D-41D2-8A3D-7C6597EA1D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515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4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45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5095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465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006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232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549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9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75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1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34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06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97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25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9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9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B9148-7925-4C6C-8A49-D8ACE7E383F7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FD5CF9-1C46-4745-B55D-CB87244B1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0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  <p:sldLayoutId id="2147484421" r:id="rId12"/>
    <p:sldLayoutId id="2147484422" r:id="rId13"/>
    <p:sldLayoutId id="2147484423" r:id="rId14"/>
    <p:sldLayoutId id="2147484424" r:id="rId15"/>
    <p:sldLayoutId id="21474844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609600"/>
            <a:ext cx="10426095" cy="56997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 smtClean="0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sz="2800" dirty="0" smtClean="0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сынақ</a:t>
            </a:r>
            <a:r>
              <a:rPr lang="ru-RU" sz="2800" dirty="0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30C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әлемі</a:t>
            </a:r>
            <a:endParaRPr lang="ru-RU" sz="2800" dirty="0" smtClean="0">
              <a:solidFill>
                <a:srgbClr val="030C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>
              <a:solidFill>
                <a:srgbClr val="030C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 ұқсас публицистикалық және көркем әдебиет стиліндегі мәтіндердің тақырыбы, құрылымы, мақсатты аудиториясы, стильдік ерекшелігін салыстыра талдау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7.4.5.1 Сөйлем соңында және сөйлем ішінде қойылатын тыныс белгілерін дұрыс қолдану</a:t>
            </a:r>
          </a:p>
          <a:p>
            <a:pPr marL="0" indent="0">
              <a:buNone/>
            </a:pPr>
            <a:endParaRPr lang="ru-RU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898" y="4166953"/>
            <a:ext cx="3810330" cy="228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20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49086"/>
            <a:ext cx="10452220" cy="519227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соңына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кездескен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белгілерді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қояды</a:t>
            </a:r>
            <a:endParaRPr lang="ru-RU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41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653143"/>
            <a:ext cx="10399969" cy="5388219"/>
          </a:xfrm>
        </p:spPr>
        <p:txBody>
          <a:bodyPr>
            <a:normAutofit lnSpcReduction="10000"/>
          </a:bodyPr>
          <a:lstStyle/>
          <a:p>
            <a:endParaRPr lang="ru-RU" sz="2400" dirty="0"/>
          </a:p>
          <a:p>
            <a:pPr marL="0" indent="0" algn="ctr">
              <a:buNone/>
            </a:pP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аңыздарында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денелерінің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нанымдылығымен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ауыстырмайтын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шеккенде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иығыңда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жолаушыға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сілтеген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Аңыз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Ақбозат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Көкбозат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арқандаулы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Жетіқарақшы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аңдып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соңдарынан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жамыла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335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57647"/>
            <a:ext cx="10883295" cy="5283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kk-KZ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kk-KZ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</a:t>
            </a:r>
            <a:r>
              <a:rPr lang="kk-KZ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</a:t>
            </a:r>
            <a:r>
              <a:rPr lang="kk-KZ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көздерінен ғарыш туралы қызықты мәлімет жинақтау </a:t>
            </a:r>
            <a:endParaRPr lang="ru-RU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0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05395"/>
            <a:ext cx="10256277" cy="533596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</a:t>
            </a: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білу,жауап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екіұшты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күйде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қалу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әрқилы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Осыған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орай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endParaRPr lang="ru-RU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63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497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 ішінде қолданылатын тыныс белгілер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97726"/>
            <a:ext cx="10739603" cy="54602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даралап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ерекшелеп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Ойдың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кімге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бағытталғандығын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автордың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жайтты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санамалап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дәлелдеп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түсідіре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</a:t>
            </a:r>
            <a:r>
              <a:rPr lang="ru-RU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көздейді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үтір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(,),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сызықша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(-),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нүктелі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үтір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(;),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(:),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жақша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),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тырнақша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(“”) </a:t>
            </a:r>
            <a:r>
              <a:rPr lang="ru-RU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678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906" y="583474"/>
            <a:ext cx="10844106" cy="9448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тақырыбы,құрылымы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аудиториясы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989957"/>
              </p:ext>
            </p:extLst>
          </p:nvPr>
        </p:nvGraphicFramePr>
        <p:xfrm>
          <a:off x="1698171" y="1802674"/>
          <a:ext cx="8908869" cy="4238688"/>
        </p:xfrm>
        <a:graphic>
          <a:graphicData uri="http://schemas.openxmlformats.org/drawingml/2006/table">
            <a:tbl>
              <a:tblPr firstRow="1" firstCol="1" bandRow="1"/>
              <a:tblGrid>
                <a:gridCol w="2969623">
                  <a:extLst>
                    <a:ext uri="{9D8B030D-6E8A-4147-A177-3AD203B41FA5}">
                      <a16:colId xmlns:a16="http://schemas.microsoft.com/office/drawing/2014/main" val="133776073"/>
                    </a:ext>
                  </a:extLst>
                </a:gridCol>
                <a:gridCol w="2969623">
                  <a:extLst>
                    <a:ext uri="{9D8B030D-6E8A-4147-A177-3AD203B41FA5}">
                      <a16:colId xmlns:a16="http://schemas.microsoft.com/office/drawing/2014/main" val="110996269"/>
                    </a:ext>
                  </a:extLst>
                </a:gridCol>
                <a:gridCol w="2969623">
                  <a:extLst>
                    <a:ext uri="{9D8B030D-6E8A-4147-A177-3AD203B41FA5}">
                      <a16:colId xmlns:a16="http://schemas.microsoft.com/office/drawing/2014/main" val="2688734942"/>
                    </a:ext>
                  </a:extLst>
                </a:gridCol>
              </a:tblGrid>
              <a:tr h="454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1-мәтін</a:t>
                      </a:r>
                      <a:endParaRPr lang="ru-RU" sz="24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2-мәтін</a:t>
                      </a:r>
                      <a:endParaRPr lang="ru-RU" sz="24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627070"/>
                  </a:ext>
                </a:extLst>
              </a:tr>
              <a:tr h="795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Тақыр ыбы</a:t>
                      </a:r>
                      <a:endParaRPr lang="ru-RU" sz="24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378687"/>
                  </a:ext>
                </a:extLst>
              </a:tr>
              <a:tr h="795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Құрылымы</a:t>
                      </a:r>
                      <a:endParaRPr lang="ru-RU" sz="24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553551"/>
                  </a:ext>
                </a:extLst>
              </a:tr>
              <a:tr h="1253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Мақсатты аудиториясы</a:t>
                      </a:r>
                      <a:endParaRPr lang="ru-RU" sz="24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521452"/>
                  </a:ext>
                </a:extLst>
              </a:tr>
              <a:tr h="939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Стильдік ерекшелігі </a:t>
                      </a:r>
                      <a:endParaRPr lang="ru-RU" sz="24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11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64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8275"/>
            <a:ext cx="10204026" cy="5153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Мәтіндердің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аудиториясын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5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83771"/>
            <a:ext cx="11066175" cy="5747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1-мәтін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Зерттеудегі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қилы-қилы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қызықтар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Осыдан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55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Байқоңыр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айлағынан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күллі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Юрий Гагарин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зеңгір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самғаған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қарқынды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жүргізіліп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орбитасында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мыңдаған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серігі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стансасы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телескоптары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істеуде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әлемнің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айлағынан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1991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Ю.Гагариннің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бақандай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ғарышкері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Әубәкіров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зеңгір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самғаған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ғарышкерін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ұшырған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серігі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атсалысып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саналуы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мемлекеттердің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қаларлық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Ю.Гагарин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ұшқан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64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"/>
            <a:ext cx="10778793" cy="6041362"/>
          </a:xfrm>
        </p:spPr>
        <p:txBody>
          <a:bodyPr>
            <a:noAutofit/>
          </a:bodyPr>
          <a:lstStyle/>
          <a:p>
            <a:endParaRPr lang="ru-RU" sz="24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2-мәтін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endParaRPr lang="ru-RU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Ай мен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теңдесі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сұлумын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бірімен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ұрысып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жанжалдасып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тігіп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Айсұлуға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тиісіп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сұлумын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емессің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сұлумын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таласады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аяғында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талас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шатаққа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Ыза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әбден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ашуланған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Айсұлудың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тырнап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тырнағының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Айсұлудың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өшпестей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жұрттан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ұялып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тек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түнде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бейбастықпен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ұятқа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қараңғылығында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бұғып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Күнсұлу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біріне-бірі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көрінбей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бірінен-бірі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жасырынып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аулақтап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91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837" y="269966"/>
            <a:ext cx="8596668" cy="513806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0000CC"/>
                </a:solidFill>
              </a:rPr>
              <a:t>Дұрыс жауабы: </a:t>
            </a:r>
            <a:endParaRPr lang="ru-RU" dirty="0">
              <a:solidFill>
                <a:srgbClr val="0000CC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522459"/>
              </p:ext>
            </p:extLst>
          </p:nvPr>
        </p:nvGraphicFramePr>
        <p:xfrm>
          <a:off x="640082" y="901337"/>
          <a:ext cx="10489472" cy="6016421"/>
        </p:xfrm>
        <a:graphic>
          <a:graphicData uri="http://schemas.openxmlformats.org/drawingml/2006/table">
            <a:tbl>
              <a:tblPr firstRow="1" firstCol="1" bandRow="1"/>
              <a:tblGrid>
                <a:gridCol w="1989635">
                  <a:extLst>
                    <a:ext uri="{9D8B030D-6E8A-4147-A177-3AD203B41FA5}">
                      <a16:colId xmlns:a16="http://schemas.microsoft.com/office/drawing/2014/main" val="3549361377"/>
                    </a:ext>
                  </a:extLst>
                </a:gridCol>
                <a:gridCol w="4869133">
                  <a:extLst>
                    <a:ext uri="{9D8B030D-6E8A-4147-A177-3AD203B41FA5}">
                      <a16:colId xmlns:a16="http://schemas.microsoft.com/office/drawing/2014/main" val="3656126020"/>
                    </a:ext>
                  </a:extLst>
                </a:gridCol>
                <a:gridCol w="3630704">
                  <a:extLst>
                    <a:ext uri="{9D8B030D-6E8A-4147-A177-3AD203B41FA5}">
                      <a16:colId xmlns:a16="http://schemas.microsoft.com/office/drawing/2014/main" val="3538032065"/>
                    </a:ext>
                  </a:extLst>
                </a:gridCol>
              </a:tblGrid>
              <a:tr h="302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1-мәтін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2-мәтін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234993"/>
                  </a:ext>
                </a:extLst>
              </a:tr>
              <a:tr h="2244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Тақырыбы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Бірінші мәтіннің тақырыбы оқырман қауымын бірден елең еткізеді. Тақырыптың өзінен-ақ ғарыш туралы қызықты ақпарт айтылатынын аңғаруға болады. Сәтті таңдалған тақырып деуге келеді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Елең еткізетін тақырып деуге келмейді. Қарапайым және жиі қолданылатын тақырыптардың бірі екені аңғарылады. Мәтінге арқау болған кейіпкерлер жайында болатыны бірден белгілі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75920"/>
                  </a:ext>
                </a:extLst>
              </a:tr>
              <a:tr h="1261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Құрылымы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Бірінші мәтін үзінді екені бірден байқалады, себебі мәтінде қорытынды бөлім кездеспейді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Ертегіге негізделген жинақы әңгіме. Кіріспе, негізгі, қорытынды бөлімдерден тұрады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247505"/>
                  </a:ext>
                </a:extLst>
              </a:tr>
              <a:tr h="1597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Мақсатты аудиториясы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Оқырман қауымға қызықты деректер мен ақпараттар ұсынуға бағытталған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Адамның қиялынан, фантазиясынан туған шығарма. Оқырманның әдебиет әлеміне деген қызығушылығын арттыруға негізделген. 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9219"/>
                  </a:ext>
                </a:extLst>
              </a:tr>
              <a:tr h="58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Стильдік ерекшелігі 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Публицистикалық стиль</a:t>
                      </a:r>
                      <a:endParaRPr lang="ru-RU" sz="18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Көркем әдеби стиль</a:t>
                      </a:r>
                      <a:endParaRPr lang="ru-RU" sz="18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26" marR="2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861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006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6835"/>
            <a:ext cx="10112586" cy="5244528"/>
          </a:xfrm>
        </p:spPr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ажыратып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белгілерін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аңыздарында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денелерінің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нанымдылығымен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Аспанда</a:t>
            </a: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ауыстырмайтын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шеккенде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Темірқазықты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иығыңда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жолаушыға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сілтеген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Аңыз</a:t>
            </a:r>
            <a:r>
              <a:rPr lang="ru-RU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Ақбозат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Көкбозат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Темірқазыққа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байланған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арқандаулы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жылқылар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Жетіқарақшы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аңдып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соңдарынан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қалмай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қуып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тастайды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ұрылар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түн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жамыла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кіріседі</a:t>
            </a:r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24401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457</TotalTime>
  <Words>501</Words>
  <Application>Microsoft Office PowerPoint</Application>
  <PresentationFormat>Широкоэкранный</PresentationFormat>
  <Paragraphs>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Аспект</vt:lpstr>
      <vt:lpstr> </vt:lpstr>
      <vt:lpstr>Презентация PowerPoint</vt:lpstr>
      <vt:lpstr>Сөйлем ішінде қолданылатын тыныс белгілер</vt:lpstr>
      <vt:lpstr>Тапсырма: Берілген екі мәтіннің тақырыбы,құрылымы, мақсатты аудиториясы, стильдік ерекшелігін салыстыра талдау  </vt:lpstr>
      <vt:lpstr>Презентация PowerPoint</vt:lpstr>
      <vt:lpstr>Презентация PowerPoint</vt:lpstr>
      <vt:lpstr>Презентация PowerPoint</vt:lpstr>
      <vt:lpstr>Дұрыс жауабы: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Ергали</dc:creator>
  <cp:lastModifiedBy>Ергали</cp:lastModifiedBy>
  <cp:revision>53</cp:revision>
  <dcterms:created xsi:type="dcterms:W3CDTF">2017-11-13T14:07:23Z</dcterms:created>
  <dcterms:modified xsi:type="dcterms:W3CDTF">2021-04-04T12:36:57Z</dcterms:modified>
</cp:coreProperties>
</file>