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slideMasters/_rels/slideMaster1.xml.rels" ContentType="application/vnd.openxmlformats-package.relationships+xml"/>
  <Override PartName="/ppt/slideMasters/slideMaster1.xml" ContentType="application/vnd.openxmlformats-officedocument.presentationml.slideMaster+xml"/>
  <Override PartName="/ppt/_rels/presentation.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media/image5.png" ContentType="image/png"/>
  <Override PartName="/ppt/media/image6.png" ContentType="image/png"/>
  <Override PartName="/ppt/media/image7.png" ContentType="image/png"/>
  <Override PartName="/ppt/media/image8.png" ContentType="image/png"/>
  <Override PartName="/ppt/media/image10.png" ContentType="image/png"/>
  <Override PartName="/ppt/media/image9.png" ContentType="image/png"/>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_rels/slide14.xml.rels" ContentType="application/vnd.openxmlformats-package.relationships+xml"/>
  <Override PartName="/ppt/slides/_rels/slide13.xml.rels" ContentType="application/vnd.openxmlformats-package.relationships+xml"/>
  <Override PartName="/ppt/slides/_rels/slide9.xml.rels" ContentType="application/vnd.openxmlformats-package.relationships+xml"/>
  <Override PartName="/ppt/slides/_rels/slide12.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s/slide14.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12193588"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3879FBBB-D874-4A3D-AD62-68DD3AF9C25E}" type="slidenum">
              <a:t>&lt;#&gt;</a:t>
            </a:fld>
          </a:p>
        </p:txBody>
      </p:sp>
      <p:sp>
        <p:nvSpPr>
          <p:cNvPr id="4" name="PlaceHolder 3"/>
          <p:cNvSpPr>
            <a:spLocks noGrp="1"/>
          </p:cNvSpPr>
          <p:nvPr>
            <p:ph type="dt" idx="1"/>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5600" cy="1325520"/>
          </a:xfrm>
          <a:prstGeom prst="rect">
            <a:avLst/>
          </a:prstGeom>
          <a:noFill/>
          <a:ln w="0">
            <a:noFill/>
          </a:ln>
        </p:spPr>
        <p:txBody>
          <a:bodyPr lIns="90000" rIns="90000" tIns="46800" bIns="46800" anchor="ctr">
            <a:noAutofit/>
          </a:bodyPr>
          <a:p>
            <a:pPr indent="0">
              <a:lnSpc>
                <a:spcPct val="9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400" strike="noStrike" u="none">
                <a:solidFill>
                  <a:srgbClr val="000000"/>
                </a:solidFill>
                <a:uFillTx/>
                <a:latin typeface="Calibri Light"/>
              </a:rPr>
              <a:t>Click to edit the title text format</a:t>
            </a:r>
            <a:endParaRPr b="0" lang="ru-RU" sz="4400" strike="noStrike" u="none">
              <a:solidFill>
                <a:srgbClr val="000000"/>
              </a:solidFill>
              <a:uFillTx/>
              <a:latin typeface="Calibri Light"/>
            </a:endParaRPr>
          </a:p>
        </p:txBody>
      </p:sp>
      <p:sp>
        <p:nvSpPr>
          <p:cNvPr id="1" name="PlaceHolder 2"/>
          <p:cNvSpPr>
            <a:spLocks noGrp="1"/>
          </p:cNvSpPr>
          <p:nvPr>
            <p:ph type="body"/>
          </p:nvPr>
        </p:nvSpPr>
        <p:spPr>
          <a:xfrm>
            <a:off x="838080" y="1825200"/>
            <a:ext cx="10515600" cy="4351320"/>
          </a:xfrm>
          <a:prstGeom prst="rect">
            <a:avLst/>
          </a:prstGeom>
          <a:noFill/>
          <a:ln w="0">
            <a:noFill/>
          </a:ln>
        </p:spPr>
        <p:txBody>
          <a:bodyPr lIns="90000" rIns="90000" tIns="46800" bIns="46800" anchor="t">
            <a:normAutofit/>
          </a:bodyPr>
          <a:p>
            <a:pPr marL="2286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Click to edit the outline text format</a:t>
            </a:r>
            <a:endParaRPr b="0" lang="ru-RU" sz="2800" strike="noStrike" u="none">
              <a:solidFill>
                <a:srgbClr val="000000"/>
              </a:solidFill>
              <a:uFillTx/>
              <a:latin typeface="Calibri"/>
            </a:endParaRPr>
          </a:p>
          <a:p>
            <a:pPr lvl="1" marL="6858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Second Outline Level</a:t>
            </a:r>
            <a:endParaRPr b="0" lang="ru-RU" sz="2800" strike="noStrike" u="none">
              <a:solidFill>
                <a:srgbClr val="000000"/>
              </a:solidFill>
              <a:uFillTx/>
              <a:latin typeface="Calibri"/>
            </a:endParaRPr>
          </a:p>
          <a:p>
            <a:pPr lvl="2" marL="11430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Third Outline Level</a:t>
            </a:r>
            <a:endParaRPr b="0" lang="ru-RU" sz="2800" strike="noStrike" u="none">
              <a:solidFill>
                <a:srgbClr val="000000"/>
              </a:solidFill>
              <a:uFillTx/>
              <a:latin typeface="Calibri"/>
            </a:endParaRPr>
          </a:p>
          <a:p>
            <a:pPr lvl="3" marL="16002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Fourth Outline Level</a:t>
            </a:r>
            <a:endParaRPr b="0" lang="ru-RU" sz="2800" strike="noStrike" u="none">
              <a:solidFill>
                <a:srgbClr val="000000"/>
              </a:solidFill>
              <a:uFillTx/>
              <a:latin typeface="Calibri"/>
            </a:endParaRPr>
          </a:p>
          <a:p>
            <a:pPr lvl="4"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Fifth Outline Level</a:t>
            </a:r>
            <a:endParaRPr b="0" lang="ru-RU" sz="2800" strike="noStrike" u="none">
              <a:solidFill>
                <a:srgbClr val="000000"/>
              </a:solidFill>
              <a:uFillTx/>
              <a:latin typeface="Calibri"/>
            </a:endParaRPr>
          </a:p>
          <a:p>
            <a:pPr lvl="5"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Sixth Outline Level</a:t>
            </a:r>
            <a:endParaRPr b="0" lang="ru-RU" sz="2800" strike="noStrike" u="none">
              <a:solidFill>
                <a:srgbClr val="000000"/>
              </a:solidFill>
              <a:uFillTx/>
              <a:latin typeface="Calibri"/>
            </a:endParaRPr>
          </a:p>
          <a:p>
            <a:pPr lvl="6" marL="2057400" indent="-228600">
              <a:lnSpc>
                <a:spcPct val="90000"/>
              </a:lnSpc>
              <a:spcBef>
                <a:spcPts val="1001"/>
              </a:spcBef>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2800" strike="noStrike" u="none">
                <a:solidFill>
                  <a:srgbClr val="000000"/>
                </a:solidFill>
                <a:uFillTx/>
                <a:latin typeface="Calibri"/>
              </a:rPr>
              <a:t>Seventh Outline Level</a:t>
            </a:r>
            <a:endParaRPr b="0" lang="ru-RU" sz="2800" strike="noStrike" u="none">
              <a:solidFill>
                <a:srgbClr val="000000"/>
              </a:solidFill>
              <a:uFillTx/>
              <a:latin typeface="Calibri"/>
            </a:endParaRPr>
          </a:p>
        </p:txBody>
      </p:sp>
      <p:sp>
        <p:nvSpPr>
          <p:cNvPr id="2" name="PlaceHolder 3"/>
          <p:cNvSpPr>
            <a:spLocks noGrp="1"/>
          </p:cNvSpPr>
          <p:nvPr>
            <p:ph type="dt" idx="1"/>
          </p:nvPr>
        </p:nvSpPr>
        <p:spPr>
          <a:xfrm>
            <a:off x="838080" y="6356520"/>
            <a:ext cx="2743200" cy="365040"/>
          </a:xfrm>
          <a:prstGeom prst="rect">
            <a:avLst/>
          </a:prstGeom>
          <a:noFill/>
          <a:ln w="0">
            <a:noFill/>
          </a:ln>
        </p:spPr>
        <p:txBody>
          <a:bodyPr lIns="90000" rIns="90000" tIns="46800" bIns="46800" anchor="ctr">
            <a:noAutofit/>
          </a:bodyPr>
          <a:lstStyle>
            <a:lvl1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1200" strike="noStrike" u="none">
                <a:solidFill>
                  <a:srgbClr val="898989"/>
                </a:solidFill>
                <a:uFillTx/>
                <a:latin typeface="Calibri"/>
              </a:rPr>
              <a:t>&lt;date/time&gt;</a:t>
            </a:r>
            <a:endParaRPr b="0" lang="ru-RU" sz="1200" strike="noStrike" u="none">
              <a:solidFill>
                <a:srgbClr val="000000"/>
              </a:solidFill>
              <a:uFillTx/>
              <a:latin typeface="Calibri"/>
            </a:endParaRPr>
          </a:p>
        </p:txBody>
      </p:sp>
      <p:sp>
        <p:nvSpPr>
          <p:cNvPr id="3" name="PlaceHolder 4"/>
          <p:cNvSpPr>
            <a:spLocks noGrp="1"/>
          </p:cNvSpPr>
          <p:nvPr>
            <p:ph type="ftr" idx="2"/>
          </p:nvPr>
        </p:nvSpPr>
        <p:spPr>
          <a:xfrm>
            <a:off x="4038480" y="6356520"/>
            <a:ext cx="4114800" cy="365040"/>
          </a:xfrm>
          <a:prstGeom prst="rect">
            <a:avLst/>
          </a:prstGeom>
          <a:noFill/>
          <a:ln w="0">
            <a:noFill/>
          </a:ln>
        </p:spPr>
        <p:txBody>
          <a:bodyPr lIns="90000" rIns="90000" tIns="46800" bIns="46800" anchor="ctr">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 name="PlaceHolder 5"/>
          <p:cNvSpPr>
            <a:spLocks noGrp="1"/>
          </p:cNvSpPr>
          <p:nvPr>
            <p:ph type="sldNum" idx="3"/>
          </p:nvPr>
        </p:nvSpPr>
        <p:spPr>
          <a:xfrm>
            <a:off x="8610480" y="6356520"/>
            <a:ext cx="2743200" cy="365040"/>
          </a:xfrm>
          <a:prstGeom prst="rect">
            <a:avLst/>
          </a:prstGeom>
          <a:noFill/>
          <a:ln w="0">
            <a:noFill/>
          </a:ln>
        </p:spPr>
        <p:txBody>
          <a:bodyPr lIns="90000" rIns="90000" tIns="46800" bIns="46800" anchor="ctr">
            <a:noAutofit/>
          </a:bodyPr>
          <a:lstStyle>
            <a:lvl1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898989"/>
                </a:solidFill>
                <a:uFillTx/>
                <a:latin typeface="Calibri"/>
              </a:defRPr>
            </a:lvl1pPr>
          </a:lstStyle>
          <a:p>
            <a:pPr indent="0" algn="r">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E1735F8-628E-42DB-AF75-820F800C7BE4}" type="slidenum">
              <a:rPr b="0" lang="ru-RU" sz="1200" strike="noStrike" u="none">
                <a:solidFill>
                  <a:srgbClr val="898989"/>
                </a:solidFill>
                <a:uFillTx/>
                <a:latin typeface="Calibri"/>
              </a:rPr>
              <a:t>&lt;number&gt;</a:t>
            </a:fld>
            <a:endParaRPr b="0" lang="ru-RU" sz="1200" strike="noStrike" u="none">
              <a:solidFill>
                <a:srgbClr val="000000"/>
              </a:solidFill>
              <a:uFillTx/>
              <a:latin typeface="Calibri"/>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10.png"/><Relationship Id="rId3"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 name="Рисунок 48" descr=""/>
          <p:cNvPicPr/>
          <p:nvPr/>
        </p:nvPicPr>
        <p:blipFill>
          <a:blip r:embed="rId1"/>
          <a:stretch/>
        </p:blipFill>
        <p:spPr>
          <a:xfrm>
            <a:off x="652320" y="7978680"/>
            <a:ext cx="200160" cy="203400"/>
          </a:xfrm>
          <a:prstGeom prst="rect">
            <a:avLst/>
          </a:prstGeom>
          <a:ln w="0">
            <a:noFill/>
          </a:ln>
        </p:spPr>
      </p:pic>
      <p:sp>
        <p:nvSpPr>
          <p:cNvPr id="6"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 name="Google Shape;77;p1"/>
          <p:cNvCxnSpPr/>
          <p:nvPr/>
        </p:nvCxnSpPr>
        <p:spPr>
          <a:xfrm>
            <a:off x="212400" y="6621120"/>
            <a:ext cx="11729160" cy="26280"/>
          </a:xfrm>
          <a:prstGeom prst="straightConnector1">
            <a:avLst/>
          </a:prstGeom>
          <a:ln w="57240">
            <a:solidFill>
              <a:srgbClr val="33cccc"/>
            </a:solidFill>
            <a:miter/>
          </a:ln>
        </p:spPr>
      </p:cxnSp>
      <p:cxnSp>
        <p:nvCxnSpPr>
          <p:cNvPr id="10" name="Google Shape;78;p1"/>
          <p:cNvCxnSpPr/>
          <p:nvPr/>
        </p:nvCxnSpPr>
        <p:spPr>
          <a:xfrm>
            <a:off x="757080" y="6364080"/>
            <a:ext cx="10694160" cy="37080"/>
          </a:xfrm>
          <a:prstGeom prst="straightConnector1">
            <a:avLst/>
          </a:prstGeom>
          <a:ln w="57240">
            <a:solidFill>
              <a:srgbClr val="4472c4"/>
            </a:solidFill>
            <a:miter/>
          </a:ln>
        </p:spPr>
      </p:cxnSp>
      <p:sp>
        <p:nvSpPr>
          <p:cNvPr id="11" name="TextBox 25"/>
          <p:cNvSpPr/>
          <p:nvPr/>
        </p:nvSpPr>
        <p:spPr>
          <a:xfrm>
            <a:off x="212760" y="355680"/>
            <a:ext cx="11237760" cy="4971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ffffff"/>
                </a:solidFill>
                <a:uFillTx/>
                <a:latin typeface="Times New Roman"/>
                <a:ea typeface="Times New Roman"/>
              </a:rPr>
              <a:t> </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2e75b6"/>
                </a:solidFill>
                <a:uFillTx/>
                <a:latin typeface="Times New Roman"/>
                <a:ea typeface="Times New Roman"/>
              </a:rPr>
              <a:t>        </a:t>
            </a:r>
            <a:r>
              <a:rPr b="1" lang="ru-RU" sz="3200" strike="noStrike" u="none">
                <a:solidFill>
                  <a:srgbClr val="2e75b6"/>
                </a:solidFill>
                <a:uFillTx/>
                <a:latin typeface="Times New Roman"/>
                <a:ea typeface="Times New Roman"/>
              </a:rPr>
              <a:t>Бөлім тақырыбы</a:t>
            </a:r>
            <a:r>
              <a:rPr b="1" lang="kk-KZ" sz="3200" strike="noStrike" u="none">
                <a:solidFill>
                  <a:srgbClr val="2e75b6"/>
                </a:solidFill>
                <a:uFillTx/>
                <a:latin typeface="Times New Roman"/>
                <a:ea typeface="Times New Roman"/>
              </a:rPr>
              <a:t>: </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2e75b6"/>
                </a:solidFill>
                <a:uFillTx/>
                <a:latin typeface="Times New Roman"/>
                <a:ea typeface="Times New Roman"/>
              </a:rPr>
              <a:t>             </a:t>
            </a:r>
            <a:r>
              <a:rPr b="0" lang="kk-KZ" sz="3200" strike="noStrike" u="none">
                <a:solidFill>
                  <a:srgbClr val="2e77e2"/>
                </a:solidFill>
                <a:uFillTx/>
                <a:latin typeface="Times New Roman"/>
                <a:ea typeface="Times New Roman"/>
              </a:rPr>
              <a:t>Көне күндерден жеткен жәдігерлер</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200" strike="noStrike" u="none">
                <a:solidFill>
                  <a:srgbClr val="2e75b6"/>
                </a:solidFill>
                <a:uFillTx/>
                <a:latin typeface="Times New Roman"/>
                <a:ea typeface="Times New Roman"/>
              </a:rPr>
              <a:t>       </a:t>
            </a:r>
            <a:r>
              <a:rPr b="1" lang="ru-RU" sz="3200" strike="noStrike" u="none">
                <a:solidFill>
                  <a:srgbClr val="2e75b6"/>
                </a:solidFill>
                <a:uFillTx/>
                <a:latin typeface="Times New Roman"/>
                <a:ea typeface="Times New Roman"/>
              </a:rPr>
              <a:t>Сабақтың тақырыбы</a:t>
            </a:r>
            <a:r>
              <a:rPr b="1" lang="kk-KZ" sz="3200" strike="noStrike" u="none">
                <a:solidFill>
                  <a:srgbClr val="2e75b6"/>
                </a:solidFill>
                <a:uFillTx/>
                <a:latin typeface="Times New Roman"/>
                <a:ea typeface="Times New Roman"/>
              </a:rPr>
              <a:t>:</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2e75b6"/>
                </a:solidFill>
                <a:uFillTx/>
                <a:latin typeface="Times New Roman"/>
                <a:ea typeface="Times New Roman"/>
              </a:rPr>
              <a:t>             </a:t>
            </a:r>
            <a:r>
              <a:rPr b="0" lang="kk-KZ" sz="3200" strike="noStrike" u="none">
                <a:solidFill>
                  <a:srgbClr val="2e77e2"/>
                </a:solidFill>
                <a:uFillTx/>
                <a:latin typeface="Times New Roman"/>
                <a:ea typeface="Times New Roman"/>
              </a:rPr>
              <a:t>Орхон-Енисей ескерткіштері. «Күлтегін» жыры. Ел                  </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3200" strike="noStrike" u="none">
                <a:solidFill>
                  <a:srgbClr val="2e77e2"/>
                </a:solidFill>
                <a:uFillTx/>
                <a:latin typeface="Times New Roman"/>
                <a:ea typeface="Times New Roman"/>
              </a:rPr>
              <a:t>             </a:t>
            </a:r>
            <a:r>
              <a:rPr b="0" lang="kk-KZ" sz="3200" strike="noStrike" u="none">
                <a:solidFill>
                  <a:srgbClr val="2e77e2"/>
                </a:solidFill>
                <a:uFillTx/>
                <a:latin typeface="Times New Roman"/>
                <a:ea typeface="Times New Roman"/>
              </a:rPr>
              <a:t>тәуелсіздігі үшін күрескен батырлар</a:t>
            </a:r>
            <a:endParaRPr b="0" lang="ru-RU" sz="32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Calibri"/>
            </a:endParaRPr>
          </a:p>
        </p:txBody>
      </p:sp>
      <p:sp>
        <p:nvSpPr>
          <p:cNvPr id="12" name="TextBox 9"/>
          <p:cNvSpPr/>
          <p:nvPr/>
        </p:nvSpPr>
        <p:spPr>
          <a:xfrm>
            <a:off x="9333000" y="-4680"/>
            <a:ext cx="264636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ҚАЗАҚ ӘДЕБИЕТІ(Т1)</a:t>
            </a:r>
            <a:endParaRPr b="0" lang="ru-RU" sz="1800" strike="noStrike" u="none">
              <a:solidFill>
                <a:srgbClr val="000000"/>
              </a:solidFill>
              <a:uFillTx/>
              <a:latin typeface="Calibri"/>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imes New Roman"/>
                <a:ea typeface="Times New Roman"/>
              </a:rPr>
              <a:t>7-СЫНЫП</a:t>
            </a:r>
            <a:endParaRPr b="0" lang="ru-RU" sz="1800" strike="noStrike" u="none">
              <a:solidFill>
                <a:srgbClr val="000000"/>
              </a:solidFill>
              <a:uFillTx/>
              <a:latin typeface="Calibri"/>
            </a:endParaRPr>
          </a:p>
        </p:txBody>
      </p:sp>
    </p:spTree>
  </p:cSld>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0"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endParaRPr b="0" lang="ru-RU" sz="1800" strike="noStrike" u="none">
              <a:solidFill>
                <a:srgbClr val="000000"/>
              </a:solidFill>
              <a:uFillTx/>
              <a:latin typeface="Calibri"/>
            </a:endParaRPr>
          </a:p>
        </p:txBody>
      </p:sp>
      <p:sp>
        <p:nvSpPr>
          <p:cNvPr id="91" name="TextBox 4"/>
          <p:cNvSpPr/>
          <p:nvPr/>
        </p:nvSpPr>
        <p:spPr>
          <a:xfrm>
            <a:off x="1011240" y="133200"/>
            <a:ext cx="80121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Кейіпкер бейнесін сомдаудың түрлері</a:t>
            </a:r>
            <a:endParaRPr b="0" lang="ru-RU" sz="2400" strike="noStrike" u="none">
              <a:solidFill>
                <a:srgbClr val="000000"/>
              </a:solidFill>
              <a:uFillTx/>
              <a:latin typeface="Calibri"/>
            </a:endParaRPr>
          </a:p>
        </p:txBody>
      </p:sp>
      <p:pic>
        <p:nvPicPr>
          <p:cNvPr id="92" name="Схема 6" descr=""/>
          <p:cNvPicPr/>
          <p:nvPr/>
        </p:nvPicPr>
        <p:blipFill>
          <a:blip r:embed="rId1"/>
          <a:stretch/>
        </p:blipFill>
        <p:spPr>
          <a:xfrm>
            <a:off x="2389320" y="1494000"/>
            <a:ext cx="7572240" cy="4095720"/>
          </a:xfrm>
          <a:prstGeom prst="rect">
            <a:avLst/>
          </a:prstGeom>
          <a:ln w="0">
            <a:noFill/>
          </a:ln>
        </p:spPr>
      </p:pic>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93" name="Рисунок 48" descr=""/>
          <p:cNvPicPr/>
          <p:nvPr/>
        </p:nvPicPr>
        <p:blipFill>
          <a:blip r:embed="rId1"/>
          <a:stretch/>
        </p:blipFill>
        <p:spPr>
          <a:xfrm>
            <a:off x="652320" y="7978680"/>
            <a:ext cx="200160" cy="203400"/>
          </a:xfrm>
          <a:prstGeom prst="rect">
            <a:avLst/>
          </a:prstGeom>
          <a:ln w="0">
            <a:noFill/>
          </a:ln>
        </p:spPr>
      </p:pic>
      <p:sp>
        <p:nvSpPr>
          <p:cNvPr id="9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9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96" name="Google Shape;77;p1"/>
          <p:cNvCxnSpPr/>
          <p:nvPr/>
        </p:nvCxnSpPr>
        <p:spPr>
          <a:xfrm>
            <a:off x="212400" y="6621120"/>
            <a:ext cx="11729160" cy="26280"/>
          </a:xfrm>
          <a:prstGeom prst="straightConnector1">
            <a:avLst/>
          </a:prstGeom>
          <a:ln w="57240">
            <a:solidFill>
              <a:srgbClr val="33cccc"/>
            </a:solidFill>
            <a:miter/>
          </a:ln>
        </p:spPr>
      </p:cxnSp>
      <p:cxnSp>
        <p:nvCxnSpPr>
          <p:cNvPr id="97" name="Google Shape;78;p1"/>
          <p:cNvCxnSpPr/>
          <p:nvPr/>
        </p:nvCxnSpPr>
        <p:spPr>
          <a:xfrm>
            <a:off x="757080" y="6364080"/>
            <a:ext cx="10694160" cy="37080"/>
          </a:xfrm>
          <a:prstGeom prst="straightConnector1">
            <a:avLst/>
          </a:prstGeom>
          <a:ln w="38160">
            <a:solidFill>
              <a:srgbClr val="4472c4"/>
            </a:solidFill>
            <a:miter/>
          </a:ln>
        </p:spPr>
      </p:cxnSp>
      <p:sp>
        <p:nvSpPr>
          <p:cNvPr id="98" name="TextBox 8"/>
          <p:cNvSpPr/>
          <p:nvPr/>
        </p:nvSpPr>
        <p:spPr>
          <a:xfrm>
            <a:off x="353880" y="77760"/>
            <a:ext cx="11595240" cy="82548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3-Тапсырма. </a:t>
            </a:r>
            <a:r>
              <a:rPr b="0" lang="kk-KZ" sz="2400" strike="noStrike" u="none">
                <a:solidFill>
                  <a:srgbClr val="ffffff"/>
                </a:solidFill>
                <a:uFillTx/>
                <a:latin typeface="Times New Roman"/>
                <a:ea typeface="Times New Roman"/>
              </a:rPr>
              <a:t>Кестедегі анықтаманы негізге ала отырып, шығарма кейіпкерлері типтерін жасалу тәсілдері тұрғысынан анықтаңдар.</a:t>
            </a:r>
            <a:endParaRPr b="0" lang="ru-RU" sz="2400" strike="noStrike" u="none">
              <a:solidFill>
                <a:srgbClr val="000000"/>
              </a:solidFill>
              <a:uFillTx/>
              <a:latin typeface="Calibri"/>
            </a:endParaRPr>
          </a:p>
        </p:txBody>
      </p:sp>
      <p:sp>
        <p:nvSpPr>
          <p:cNvPr id="99" name="Часть круга 13"/>
          <p:cNvSpPr/>
          <p:nvPr/>
        </p:nvSpPr>
        <p:spPr>
          <a:xfrm>
            <a:off x="3584520" y="1192320"/>
            <a:ext cx="1641600" cy="1441440"/>
          </a:xfrm>
          <a:custGeom>
            <a:avLst/>
            <a:gdLst/>
            <a:ahLst/>
            <a:rect l="l" t="t" r="r" b="b"/>
            <a:pathLst>
              <a:path w="1641475" h="1441450">
                <a:moveTo>
                  <a:pt x="0" y="1441450"/>
                </a:moveTo>
                <a:cubicBezTo>
                  <a:pt x="0" y="645359"/>
                  <a:pt x="734913" y="0"/>
                  <a:pt x="1641475" y="0"/>
                </a:cubicBezTo>
                <a:lnTo>
                  <a:pt x="1641475" y="1441450"/>
                </a:lnTo>
                <a:lnTo>
                  <a:pt x="0" y="1441450"/>
                </a:lnTo>
                <a:close/>
              </a:path>
            </a:pathLst>
          </a:custGeom>
          <a:solidFill>
            <a:srgbClr val="2e77e2"/>
          </a:solidFill>
          <a:ln w="12600">
            <a:solidFill>
              <a:srgbClr val="fffff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pic>
        <p:nvPicPr>
          <p:cNvPr id="100" name="Группа 16" descr=""/>
          <p:cNvPicPr/>
          <p:nvPr/>
        </p:nvPicPr>
        <p:blipFill>
          <a:blip r:embed="rId2"/>
          <a:stretch/>
        </p:blipFill>
        <p:spPr>
          <a:xfrm>
            <a:off x="5254560" y="1195560"/>
            <a:ext cx="1712880" cy="1431720"/>
          </a:xfrm>
          <a:prstGeom prst="rect">
            <a:avLst/>
          </a:prstGeom>
          <a:ln w="0">
            <a:noFill/>
          </a:ln>
        </p:spPr>
      </p:pic>
      <p:pic>
        <p:nvPicPr>
          <p:cNvPr id="101" name="Группа 20" descr=""/>
          <p:cNvPicPr/>
          <p:nvPr/>
        </p:nvPicPr>
        <p:blipFill>
          <a:blip r:embed="rId3"/>
          <a:stretch/>
        </p:blipFill>
        <p:spPr>
          <a:xfrm>
            <a:off x="3597120" y="2736720"/>
            <a:ext cx="1694160" cy="1627200"/>
          </a:xfrm>
          <a:prstGeom prst="rect">
            <a:avLst/>
          </a:prstGeom>
          <a:ln w="0">
            <a:noFill/>
          </a:ln>
        </p:spPr>
      </p:pic>
      <p:pic>
        <p:nvPicPr>
          <p:cNvPr id="102" name="Группа 23" descr=""/>
          <p:cNvPicPr/>
          <p:nvPr/>
        </p:nvPicPr>
        <p:blipFill>
          <a:blip r:embed="rId4"/>
          <a:stretch/>
        </p:blipFill>
        <p:spPr>
          <a:xfrm>
            <a:off x="5273640" y="2712960"/>
            <a:ext cx="1693800" cy="1603440"/>
          </a:xfrm>
          <a:prstGeom prst="rect">
            <a:avLst/>
          </a:prstGeom>
          <a:ln w="0">
            <a:noFill/>
          </a:ln>
        </p:spPr>
      </p:pic>
      <p:grpSp>
        <p:nvGrpSpPr>
          <p:cNvPr id="103" name="Группа 29"/>
          <p:cNvGrpSpPr/>
          <p:nvPr/>
        </p:nvGrpSpPr>
        <p:grpSpPr>
          <a:xfrm>
            <a:off x="2468520" y="1397160"/>
            <a:ext cx="1116000" cy="682560"/>
            <a:chOff x="2468520" y="1397160"/>
            <a:chExt cx="1116000" cy="682560"/>
          </a:xfrm>
        </p:grpSpPr>
        <p:sp>
          <p:nvSpPr>
            <p:cNvPr id="104" name="Прямоугольник: скругленные углы 30"/>
            <p:cNvSpPr/>
            <p:nvPr/>
          </p:nvSpPr>
          <p:spPr>
            <a:xfrm>
              <a:off x="2468520" y="1397160"/>
              <a:ext cx="1116000" cy="68256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05" name="Прямоугольник: скругленные углы 4"/>
            <p:cNvSpPr/>
            <p:nvPr/>
          </p:nvSpPr>
          <p:spPr>
            <a:xfrm>
              <a:off x="2482560" y="1582920"/>
              <a:ext cx="752400" cy="482760"/>
            </a:xfrm>
            <a:prstGeom prst="rect">
              <a:avLst/>
            </a:prstGeom>
            <a:noFill/>
            <a:ln w="0">
              <a:noFill/>
            </a:ln>
          </p:spPr>
          <p:style>
            <a:lnRef idx="0"/>
            <a:fillRef idx="0"/>
            <a:effectRef idx="0"/>
            <a:fontRef idx="minor"/>
          </p:style>
          <p:txBody>
            <a:bodyPr lIns="90000" rIns="90000" tIns="91440" bIns="91440" anchor="t">
              <a:noAutofit/>
            </a:bodyPr>
            <a:p>
              <a:pPr lvl="1" marL="171360" indent="-171360">
                <a:lnSpc>
                  <a:spcPct val="90000"/>
                </a:lnSpc>
                <a:spcAft>
                  <a:spcPts val="349"/>
                </a:spcAft>
                <a:buClr>
                  <a:srgbClr val="000000"/>
                </a:buClr>
                <a:buFont typeface="Calibri"/>
                <a:buChar char="•"/>
                <a:tabLst>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0" lang="ru-RU" sz="1900" strike="noStrike" u="none">
                  <a:solidFill>
                    <a:srgbClr val="000000"/>
                  </a:solidFill>
                  <a:uFillTx/>
                  <a:latin typeface="Calibri"/>
                  <a:ea typeface="Arial"/>
                </a:rPr>
                <a:t>-</a:t>
              </a:r>
              <a:endParaRPr b="0" lang="ru-RU" sz="1900" strike="noStrike" u="none">
                <a:solidFill>
                  <a:srgbClr val="000000"/>
                </a:solidFill>
                <a:uFillTx/>
                <a:latin typeface="Calibri"/>
              </a:endParaRPr>
            </a:p>
          </p:txBody>
        </p:sp>
      </p:grpSp>
      <p:grpSp>
        <p:nvGrpSpPr>
          <p:cNvPr id="106" name="Группа 32"/>
          <p:cNvGrpSpPr/>
          <p:nvPr/>
        </p:nvGrpSpPr>
        <p:grpSpPr>
          <a:xfrm>
            <a:off x="2519280" y="3173400"/>
            <a:ext cx="1116000" cy="949320"/>
            <a:chOff x="2519280" y="3173400"/>
            <a:chExt cx="1116000" cy="949320"/>
          </a:xfrm>
        </p:grpSpPr>
        <p:sp>
          <p:nvSpPr>
            <p:cNvPr id="107" name="Прямоугольник: скругленные углы 33"/>
            <p:cNvSpPr/>
            <p:nvPr/>
          </p:nvSpPr>
          <p:spPr>
            <a:xfrm>
              <a:off x="2519280" y="3173400"/>
              <a:ext cx="1116000" cy="68256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08" name="Прямоугольник: скругленные углы 4"/>
            <p:cNvSpPr/>
            <p:nvPr/>
          </p:nvSpPr>
          <p:spPr>
            <a:xfrm>
              <a:off x="2608200" y="3338280"/>
              <a:ext cx="801720" cy="784440"/>
            </a:xfrm>
            <a:prstGeom prst="rect">
              <a:avLst/>
            </a:prstGeom>
            <a:noFill/>
            <a:ln w="0">
              <a:noFill/>
            </a:ln>
          </p:spPr>
          <p:style>
            <a:lnRef idx="0"/>
            <a:fillRef idx="0"/>
            <a:effectRef idx="0"/>
            <a:fontRef idx="minor"/>
          </p:style>
          <p:txBody>
            <a:bodyPr lIns="90000" rIns="90000" tIns="91440" bIns="91440" anchor="t">
              <a:noAutofit/>
            </a:bodyPr>
            <a:p>
              <a:pPr>
                <a:lnSpc>
                  <a:spcPct val="90000"/>
                </a:lnSpc>
                <a:spcAft>
                  <a:spcPts val="349"/>
                </a:spcAft>
                <a:buClr>
                  <a:srgbClr val="000000"/>
                </a:buClr>
                <a:buFont typeface="Calibri"/>
                <a:buChar char="•"/>
                <a:tabLst>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0" lang="ru-RU" sz="1900" strike="noStrike" u="none">
                  <a:solidFill>
                    <a:srgbClr val="000000"/>
                  </a:solidFill>
                  <a:uFillTx/>
                  <a:latin typeface="Calibri"/>
                </a:rPr>
                <a:t>-</a:t>
              </a:r>
              <a:endParaRPr b="0" lang="ru-RU" sz="1900" strike="noStrike" u="none">
                <a:solidFill>
                  <a:srgbClr val="000000"/>
                </a:solidFill>
                <a:uFillTx/>
                <a:latin typeface="Calibri"/>
              </a:endParaRPr>
            </a:p>
          </p:txBody>
        </p:sp>
      </p:grpSp>
      <p:grpSp>
        <p:nvGrpSpPr>
          <p:cNvPr id="109" name="Группа 35"/>
          <p:cNvGrpSpPr/>
          <p:nvPr/>
        </p:nvGrpSpPr>
        <p:grpSpPr>
          <a:xfrm>
            <a:off x="6948360" y="3138480"/>
            <a:ext cx="1116000" cy="682560"/>
            <a:chOff x="6948360" y="3138480"/>
            <a:chExt cx="1116000" cy="682560"/>
          </a:xfrm>
        </p:grpSpPr>
        <p:sp>
          <p:nvSpPr>
            <p:cNvPr id="110" name="Прямоугольник: скругленные углы 36"/>
            <p:cNvSpPr/>
            <p:nvPr/>
          </p:nvSpPr>
          <p:spPr>
            <a:xfrm>
              <a:off x="6948360" y="3138480"/>
              <a:ext cx="1116000" cy="68256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11" name="Прямоугольник: скругленные углы 4"/>
            <p:cNvSpPr/>
            <p:nvPr/>
          </p:nvSpPr>
          <p:spPr>
            <a:xfrm>
              <a:off x="6962400" y="3324240"/>
              <a:ext cx="752400" cy="482760"/>
            </a:xfrm>
            <a:prstGeom prst="rect">
              <a:avLst/>
            </a:prstGeom>
            <a:noFill/>
            <a:ln w="0">
              <a:noFill/>
            </a:ln>
          </p:spPr>
          <p:style>
            <a:lnRef idx="0"/>
            <a:fillRef idx="0"/>
            <a:effectRef idx="0"/>
            <a:fontRef idx="minor"/>
          </p:style>
          <p:txBody>
            <a:bodyPr lIns="90000" rIns="90000" tIns="91440" bIns="91440" anchor="t">
              <a:noAutofit/>
            </a:bodyPr>
            <a:p>
              <a:pPr lvl="1" marL="171360" indent="-171360">
                <a:lnSpc>
                  <a:spcPct val="90000"/>
                </a:lnSpc>
                <a:spcAft>
                  <a:spcPts val="349"/>
                </a:spcAft>
                <a:buClr>
                  <a:srgbClr val="000000"/>
                </a:buClr>
                <a:buFont typeface="Calibri"/>
                <a:buChar char="•"/>
                <a:tabLst>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1" lang="ru-RU" sz="1900" strike="noStrike" u="none">
                  <a:solidFill>
                    <a:srgbClr val="000000"/>
                  </a:solidFill>
                  <a:uFillTx/>
                  <a:latin typeface="Calibri"/>
                  <a:ea typeface="Arial"/>
                </a:rPr>
                <a:t>-</a:t>
              </a:r>
              <a:endParaRPr b="0" lang="ru-RU" sz="1900" strike="noStrike" u="none">
                <a:solidFill>
                  <a:srgbClr val="000000"/>
                </a:solidFill>
                <a:uFillTx/>
                <a:latin typeface="Calibri"/>
              </a:endParaRPr>
            </a:p>
          </p:txBody>
        </p:sp>
      </p:grpSp>
      <p:grpSp>
        <p:nvGrpSpPr>
          <p:cNvPr id="112" name="Группа 38"/>
          <p:cNvGrpSpPr/>
          <p:nvPr/>
        </p:nvGrpSpPr>
        <p:grpSpPr>
          <a:xfrm>
            <a:off x="6913440" y="1398600"/>
            <a:ext cx="1117800" cy="682560"/>
            <a:chOff x="6913440" y="1398600"/>
            <a:chExt cx="1117800" cy="682560"/>
          </a:xfrm>
        </p:grpSpPr>
        <p:sp>
          <p:nvSpPr>
            <p:cNvPr id="113" name="Прямоугольник: скругленные углы 39"/>
            <p:cNvSpPr/>
            <p:nvPr/>
          </p:nvSpPr>
          <p:spPr>
            <a:xfrm>
              <a:off x="6913440" y="1398600"/>
              <a:ext cx="1117800" cy="68256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14" name="Прямоугольник: скругленные углы 4"/>
            <p:cNvSpPr/>
            <p:nvPr/>
          </p:nvSpPr>
          <p:spPr>
            <a:xfrm>
              <a:off x="6927480" y="1584360"/>
              <a:ext cx="752760" cy="482760"/>
            </a:xfrm>
            <a:prstGeom prst="rect">
              <a:avLst/>
            </a:prstGeom>
            <a:noFill/>
            <a:ln w="0">
              <a:noFill/>
            </a:ln>
          </p:spPr>
          <p:style>
            <a:lnRef idx="0"/>
            <a:fillRef idx="0"/>
            <a:effectRef idx="0"/>
            <a:fontRef idx="minor"/>
          </p:style>
          <p:txBody>
            <a:bodyPr lIns="90000" rIns="90000" tIns="91440" bIns="91440" anchor="t">
              <a:noAutofit/>
            </a:bodyPr>
            <a:p>
              <a:pPr lvl="1" marL="171360" indent="-171360">
                <a:lnSpc>
                  <a:spcPct val="90000"/>
                </a:lnSpc>
                <a:spcAft>
                  <a:spcPts val="349"/>
                </a:spcAft>
                <a:buClr>
                  <a:srgbClr val="000000"/>
                </a:buClr>
                <a:buFont typeface="Calibri"/>
                <a:buChar char="•"/>
                <a:tabLst>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0" lang="ru-RU" sz="1900" strike="noStrike" u="none">
                  <a:solidFill>
                    <a:srgbClr val="000000"/>
                  </a:solidFill>
                  <a:uFillTx/>
                  <a:latin typeface="Calibri"/>
                  <a:ea typeface="Arial"/>
                </a:rPr>
                <a:t>-</a:t>
              </a:r>
              <a:endParaRPr b="0" lang="ru-RU" sz="1900" strike="noStrike" u="none">
                <a:solidFill>
                  <a:srgbClr val="000000"/>
                </a:solidFill>
                <a:uFillTx/>
                <a:latin typeface="Calibri"/>
              </a:endParaRPr>
            </a:p>
          </p:txBody>
        </p:sp>
      </p:grpSp>
      <p:sp>
        <p:nvSpPr>
          <p:cNvPr id="115" name="TextBox 4"/>
          <p:cNvSpPr/>
          <p:nvPr/>
        </p:nvSpPr>
        <p:spPr>
          <a:xfrm>
            <a:off x="3976560" y="1940040"/>
            <a:ext cx="102096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Arial"/>
              </a:rPr>
              <a:t> </a:t>
            </a:r>
            <a:r>
              <a:rPr b="0" lang="kk-KZ" sz="2400" strike="noStrike" u="none">
                <a:solidFill>
                  <a:srgbClr val="ffffff"/>
                </a:solidFill>
                <a:uFillTx/>
                <a:latin typeface="Times New Roman"/>
                <a:ea typeface="Times New Roman"/>
              </a:rPr>
              <a:t>Білге</a:t>
            </a:r>
            <a:endParaRPr b="0" lang="ru-RU" sz="2400" strike="noStrike" u="none">
              <a:solidFill>
                <a:srgbClr val="000000"/>
              </a:solidFill>
              <a:uFillTx/>
              <a:latin typeface="Calibri"/>
            </a:endParaRPr>
          </a:p>
        </p:txBody>
      </p:sp>
      <p:sp>
        <p:nvSpPr>
          <p:cNvPr id="116" name="TextBox 5"/>
          <p:cNvSpPr/>
          <p:nvPr/>
        </p:nvSpPr>
        <p:spPr>
          <a:xfrm>
            <a:off x="557280" y="5343480"/>
            <a:ext cx="9158400" cy="9169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e77e2"/>
                </a:solidFill>
                <a:uFillTx/>
                <a:latin typeface="Times New Roman"/>
                <a:ea typeface="Times New Roman"/>
              </a:rPr>
              <a:t>     </a:t>
            </a:r>
            <a:r>
              <a:rPr b="0" lang="kk-KZ" sz="1800" strike="noStrike" u="none">
                <a:solidFill>
                  <a:srgbClr val="2e77e2"/>
                </a:solidFill>
                <a:uFillTx/>
                <a:latin typeface="Times New Roman"/>
                <a:ea typeface="Times New Roman"/>
              </a:rPr>
              <a:t>Дескриптор:</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e77e2"/>
                </a:solidFill>
                <a:uFillTx/>
                <a:latin typeface="Times New Roman"/>
                <a:ea typeface="Times New Roman"/>
              </a:rPr>
              <a:t>     </a:t>
            </a:r>
            <a:r>
              <a:rPr b="0" lang="kk-KZ" sz="1800" strike="noStrike" u="none">
                <a:solidFill>
                  <a:srgbClr val="2e77e2"/>
                </a:solidFill>
                <a:uFillTx/>
                <a:latin typeface="Times New Roman"/>
                <a:ea typeface="Times New Roman"/>
              </a:rPr>
              <a:t>Шығармадағы кейіпкерлер типтерін жасалу тәсілдері тұрғысынан анықтайды.</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2e77e2"/>
                </a:solidFill>
                <a:uFillTx/>
                <a:latin typeface="Times New Roman"/>
                <a:ea typeface="Times New Roman"/>
              </a:rPr>
              <a:t> </a:t>
            </a:r>
            <a:endParaRPr b="0" lang="ru-RU" sz="1800" strike="noStrike" u="none">
              <a:solidFill>
                <a:srgbClr val="000000"/>
              </a:solidFill>
              <a:uFillTx/>
              <a:latin typeface="Calibri"/>
            </a:endParaRPr>
          </a:p>
        </p:txBody>
      </p:sp>
    </p:spTree>
  </p:cSld>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17" name="Рисунок 48" descr=""/>
          <p:cNvPicPr/>
          <p:nvPr/>
        </p:nvPicPr>
        <p:blipFill>
          <a:blip r:embed="rId1"/>
          <a:stretch/>
        </p:blipFill>
        <p:spPr>
          <a:xfrm>
            <a:off x="652320" y="7978680"/>
            <a:ext cx="200160" cy="203400"/>
          </a:xfrm>
          <a:prstGeom prst="rect">
            <a:avLst/>
          </a:prstGeom>
          <a:ln w="0">
            <a:noFill/>
          </a:ln>
        </p:spPr>
      </p:pic>
      <p:sp>
        <p:nvSpPr>
          <p:cNvPr id="118"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19"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20"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21" name="Google Shape;77;p1"/>
          <p:cNvCxnSpPr/>
          <p:nvPr/>
        </p:nvCxnSpPr>
        <p:spPr>
          <a:xfrm>
            <a:off x="212400" y="6621120"/>
            <a:ext cx="11729160" cy="26280"/>
          </a:xfrm>
          <a:prstGeom prst="straightConnector1">
            <a:avLst/>
          </a:prstGeom>
          <a:ln w="57240">
            <a:solidFill>
              <a:srgbClr val="33cccc"/>
            </a:solidFill>
            <a:miter/>
          </a:ln>
        </p:spPr>
      </p:cxnSp>
      <p:cxnSp>
        <p:nvCxnSpPr>
          <p:cNvPr id="122" name="Google Shape;78;p1"/>
          <p:cNvCxnSpPr/>
          <p:nvPr/>
        </p:nvCxnSpPr>
        <p:spPr>
          <a:xfrm>
            <a:off x="757080" y="6364080"/>
            <a:ext cx="10694160" cy="37080"/>
          </a:xfrm>
          <a:prstGeom prst="straightConnector1">
            <a:avLst/>
          </a:prstGeom>
          <a:ln w="38160">
            <a:solidFill>
              <a:srgbClr val="4472c4"/>
            </a:solidFill>
            <a:miter/>
          </a:ln>
        </p:spPr>
      </p:cxnSp>
      <p:sp>
        <p:nvSpPr>
          <p:cNvPr id="123" name="TextBox 8"/>
          <p:cNvSpPr/>
          <p:nvPr/>
        </p:nvSpPr>
        <p:spPr>
          <a:xfrm>
            <a:off x="735120" y="77760"/>
            <a:ext cx="1121400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Өзіңді тексер. Ықтимал жауап</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124" name="Прямоугольник 1"/>
          <p:cNvSpPr/>
          <p:nvPr/>
        </p:nvSpPr>
        <p:spPr>
          <a:xfrm>
            <a:off x="1414440" y="4844880"/>
            <a:ext cx="9855360" cy="430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25" name="Часть круга 13"/>
          <p:cNvSpPr/>
          <p:nvPr/>
        </p:nvSpPr>
        <p:spPr>
          <a:xfrm>
            <a:off x="4446720" y="1309680"/>
            <a:ext cx="1641240" cy="1440000"/>
          </a:xfrm>
          <a:custGeom>
            <a:avLst/>
            <a:gdLst/>
            <a:ahLst/>
            <a:rect l="l" t="t" r="r" b="b"/>
            <a:pathLst>
              <a:path w="1641475" h="1439862">
                <a:moveTo>
                  <a:pt x="0" y="1439862"/>
                </a:moveTo>
                <a:cubicBezTo>
                  <a:pt x="0" y="644648"/>
                  <a:pt x="734913" y="0"/>
                  <a:pt x="1641475" y="0"/>
                </a:cubicBezTo>
                <a:lnTo>
                  <a:pt x="1641475" y="1439862"/>
                </a:lnTo>
                <a:lnTo>
                  <a:pt x="0" y="1439862"/>
                </a:lnTo>
                <a:close/>
              </a:path>
            </a:pathLst>
          </a:custGeom>
          <a:solidFill>
            <a:srgbClr val="2e77e2"/>
          </a:solidFill>
          <a:ln w="12600">
            <a:solidFill>
              <a:srgbClr val="ffffff"/>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pic>
        <p:nvPicPr>
          <p:cNvPr id="126" name="Группа 16" descr=""/>
          <p:cNvPicPr/>
          <p:nvPr/>
        </p:nvPicPr>
        <p:blipFill>
          <a:blip r:embed="rId2"/>
          <a:stretch/>
        </p:blipFill>
        <p:spPr>
          <a:xfrm>
            <a:off x="6119640" y="1298520"/>
            <a:ext cx="1695600" cy="1463760"/>
          </a:xfrm>
          <a:prstGeom prst="rect">
            <a:avLst/>
          </a:prstGeom>
          <a:ln w="0">
            <a:noFill/>
          </a:ln>
        </p:spPr>
      </p:pic>
      <p:pic>
        <p:nvPicPr>
          <p:cNvPr id="127" name="Группа 20" descr=""/>
          <p:cNvPicPr/>
          <p:nvPr/>
        </p:nvPicPr>
        <p:blipFill>
          <a:blip r:embed="rId3"/>
          <a:stretch/>
        </p:blipFill>
        <p:spPr>
          <a:xfrm>
            <a:off x="4413240" y="2840040"/>
            <a:ext cx="1658880" cy="1628640"/>
          </a:xfrm>
          <a:prstGeom prst="rect">
            <a:avLst/>
          </a:prstGeom>
          <a:ln w="0">
            <a:noFill/>
          </a:ln>
        </p:spPr>
      </p:pic>
      <p:pic>
        <p:nvPicPr>
          <p:cNvPr id="128" name="Группа 23" descr=""/>
          <p:cNvPicPr/>
          <p:nvPr/>
        </p:nvPicPr>
        <p:blipFill>
          <a:blip r:embed="rId4"/>
          <a:stretch/>
        </p:blipFill>
        <p:spPr>
          <a:xfrm>
            <a:off x="6151680" y="2852640"/>
            <a:ext cx="1639800" cy="1609920"/>
          </a:xfrm>
          <a:prstGeom prst="rect">
            <a:avLst/>
          </a:prstGeom>
          <a:ln w="0">
            <a:noFill/>
          </a:ln>
        </p:spPr>
      </p:pic>
      <p:grpSp>
        <p:nvGrpSpPr>
          <p:cNvPr id="129" name="Группа 29"/>
          <p:cNvGrpSpPr/>
          <p:nvPr/>
        </p:nvGrpSpPr>
        <p:grpSpPr>
          <a:xfrm>
            <a:off x="2666880" y="1308240"/>
            <a:ext cx="1927440" cy="1077840"/>
            <a:chOff x="2666880" y="1308240"/>
            <a:chExt cx="1927440" cy="1077840"/>
          </a:xfrm>
        </p:grpSpPr>
        <p:sp>
          <p:nvSpPr>
            <p:cNvPr id="130" name="Прямоугольник: скругленные углы 30"/>
            <p:cNvSpPr/>
            <p:nvPr/>
          </p:nvSpPr>
          <p:spPr>
            <a:xfrm>
              <a:off x="2666880" y="1308240"/>
              <a:ext cx="1927440" cy="97632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31" name="Прямоугольник: скругленные углы 4"/>
            <p:cNvSpPr/>
            <p:nvPr/>
          </p:nvSpPr>
          <p:spPr>
            <a:xfrm>
              <a:off x="2857320" y="1409760"/>
              <a:ext cx="1298880" cy="976320"/>
            </a:xfrm>
            <a:prstGeom prst="rect">
              <a:avLst/>
            </a:prstGeom>
            <a:noFill/>
            <a:ln w="0">
              <a:noFill/>
            </a:ln>
          </p:spPr>
          <p:style>
            <a:lnRef idx="0"/>
            <a:fillRef idx="0"/>
            <a:effectRef idx="0"/>
            <a:fontRef idx="minor"/>
          </p:style>
          <p:txBody>
            <a:bodyPr lIns="90000" rIns="90000" tIns="91440" bIns="91440" anchor="t">
              <a:noAutofit/>
            </a:bodyPr>
            <a:p>
              <a:pPr lvl="1" algn="ctr">
                <a:lnSpc>
                  <a:spcPct val="90000"/>
                </a:lnSpc>
                <a:spcAft>
                  <a:spcPts val="349"/>
                </a:spcAft>
                <a:tabLst>
                  <a:tab algn="l" pos="0"/>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1" lang="ru-RU" sz="2000" strike="noStrike" u="none">
                  <a:solidFill>
                    <a:srgbClr val="2e77e2"/>
                  </a:solidFill>
                  <a:uFillTx/>
                  <a:latin typeface="Times New Roman"/>
                  <a:ea typeface="Times New Roman"/>
                </a:rPr>
                <a:t>Р</a:t>
              </a:r>
              <a:r>
                <a:rPr b="1" lang="ru-RU" sz="1900" strike="noStrike" u="none">
                  <a:solidFill>
                    <a:srgbClr val="2e77e2"/>
                  </a:solidFill>
                  <a:uFillTx/>
                  <a:latin typeface="Times New Roman"/>
                  <a:ea typeface="Times New Roman"/>
                </a:rPr>
                <a:t>еалистік бейне </a:t>
              </a:r>
              <a:endParaRPr b="0" lang="ru-RU" sz="1900" strike="noStrike" u="none">
                <a:solidFill>
                  <a:srgbClr val="000000"/>
                </a:solidFill>
                <a:uFillTx/>
                <a:latin typeface="Calibri"/>
              </a:endParaRPr>
            </a:p>
          </p:txBody>
        </p:sp>
      </p:grpSp>
      <p:grpSp>
        <p:nvGrpSpPr>
          <p:cNvPr id="132" name="Группа 32"/>
          <p:cNvGrpSpPr/>
          <p:nvPr/>
        </p:nvGrpSpPr>
        <p:grpSpPr>
          <a:xfrm>
            <a:off x="2467080" y="3711600"/>
            <a:ext cx="2227320" cy="1251000"/>
            <a:chOff x="2467080" y="3711600"/>
            <a:chExt cx="2227320" cy="1251000"/>
          </a:xfrm>
        </p:grpSpPr>
        <p:sp>
          <p:nvSpPr>
            <p:cNvPr id="133" name="Прямоугольник: скругленные углы 33"/>
            <p:cNvSpPr/>
            <p:nvPr/>
          </p:nvSpPr>
          <p:spPr>
            <a:xfrm>
              <a:off x="2467080" y="3711600"/>
              <a:ext cx="2227320" cy="90036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34" name="Прямоугольник: скругленные углы 4"/>
            <p:cNvSpPr/>
            <p:nvPr/>
          </p:nvSpPr>
          <p:spPr>
            <a:xfrm>
              <a:off x="2467080" y="3809880"/>
              <a:ext cx="2075040" cy="1152720"/>
            </a:xfrm>
            <a:prstGeom prst="rect">
              <a:avLst/>
            </a:prstGeom>
            <a:noFill/>
            <a:ln w="0">
              <a:noFill/>
            </a:ln>
          </p:spPr>
          <p:style>
            <a:lnRef idx="0"/>
            <a:fillRef idx="0"/>
            <a:effectRef idx="0"/>
            <a:fontRef idx="minor"/>
          </p:style>
          <p:txBody>
            <a:bodyPr lIns="90000" rIns="90000" tIns="91440" bIns="91440" anchor="t">
              <a:noAutofit/>
            </a:bodyPr>
            <a:p>
              <a:pPr>
                <a:lnSpc>
                  <a:spcPct val="90000"/>
                </a:lnSpc>
                <a:spcAft>
                  <a:spcPts val="374"/>
                </a:spcAft>
                <a:tabLst>
                  <a:tab algn="l" pos="0"/>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1" lang="ru-RU" sz="2000" strike="noStrike" u="none">
                  <a:solidFill>
                    <a:srgbClr val="2e77e2"/>
                  </a:solidFill>
                  <a:uFillTx/>
                  <a:latin typeface="Times New Roman"/>
                  <a:ea typeface="Times New Roman"/>
                </a:rPr>
                <a:t>Қаһармандық бейне</a:t>
              </a:r>
              <a:endParaRPr b="0" lang="ru-RU" sz="2000" strike="noStrike" u="none">
                <a:solidFill>
                  <a:srgbClr val="000000"/>
                </a:solidFill>
                <a:uFillTx/>
                <a:latin typeface="Calibri"/>
              </a:endParaRPr>
            </a:p>
          </p:txBody>
        </p:sp>
      </p:grpSp>
      <p:grpSp>
        <p:nvGrpSpPr>
          <p:cNvPr id="135" name="Группа 35"/>
          <p:cNvGrpSpPr/>
          <p:nvPr/>
        </p:nvGrpSpPr>
        <p:grpSpPr>
          <a:xfrm>
            <a:off x="7580160" y="3686040"/>
            <a:ext cx="2138400" cy="938520"/>
            <a:chOff x="7580160" y="3686040"/>
            <a:chExt cx="2138400" cy="938520"/>
          </a:xfrm>
        </p:grpSpPr>
        <p:sp>
          <p:nvSpPr>
            <p:cNvPr id="136" name="Прямоугольник: скругленные углы 36"/>
            <p:cNvSpPr/>
            <p:nvPr/>
          </p:nvSpPr>
          <p:spPr>
            <a:xfrm>
              <a:off x="7580160" y="3686040"/>
              <a:ext cx="2138400" cy="93852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37" name="Прямоугольник: скругленные углы 4"/>
            <p:cNvSpPr/>
            <p:nvPr/>
          </p:nvSpPr>
          <p:spPr>
            <a:xfrm>
              <a:off x="7606800" y="3941640"/>
              <a:ext cx="1820880" cy="663840"/>
            </a:xfrm>
            <a:prstGeom prst="rect">
              <a:avLst/>
            </a:prstGeom>
            <a:noFill/>
            <a:ln w="0">
              <a:noFill/>
            </a:ln>
          </p:spPr>
          <p:style>
            <a:lnRef idx="0"/>
            <a:fillRef idx="0"/>
            <a:effectRef idx="0"/>
            <a:fontRef idx="minor"/>
          </p:style>
          <p:txBody>
            <a:bodyPr lIns="90000" rIns="90000" tIns="91440" bIns="91440" anchor="t">
              <a:noAutofit/>
            </a:bodyPr>
            <a:p>
              <a:pPr lvl="1">
                <a:lnSpc>
                  <a:spcPct val="90000"/>
                </a:lnSpc>
                <a:spcAft>
                  <a:spcPts val="374"/>
                </a:spcAft>
                <a:tabLst>
                  <a:tab algn="l" pos="0"/>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1" lang="ru-RU" sz="2000" strike="noStrike" u="none">
                  <a:solidFill>
                    <a:srgbClr val="2e77e2"/>
                  </a:solidFill>
                  <a:uFillTx/>
                  <a:latin typeface="Times New Roman"/>
                  <a:ea typeface="Times New Roman"/>
                </a:rPr>
                <a:t>Қаһармандық бейне </a:t>
              </a:r>
              <a:endParaRPr b="0" lang="ru-RU" sz="2000" strike="noStrike" u="none">
                <a:solidFill>
                  <a:srgbClr val="000000"/>
                </a:solidFill>
                <a:uFillTx/>
                <a:latin typeface="Calibri"/>
              </a:endParaRPr>
            </a:p>
          </p:txBody>
        </p:sp>
      </p:grpSp>
      <p:grpSp>
        <p:nvGrpSpPr>
          <p:cNvPr id="138" name="Группа 38"/>
          <p:cNvGrpSpPr/>
          <p:nvPr/>
        </p:nvGrpSpPr>
        <p:grpSpPr>
          <a:xfrm>
            <a:off x="7504200" y="1308240"/>
            <a:ext cx="2913120" cy="868320"/>
            <a:chOff x="7504200" y="1308240"/>
            <a:chExt cx="2913120" cy="868320"/>
          </a:xfrm>
        </p:grpSpPr>
        <p:sp>
          <p:nvSpPr>
            <p:cNvPr id="139" name="Прямоугольник: скругленные углы 39"/>
            <p:cNvSpPr/>
            <p:nvPr/>
          </p:nvSpPr>
          <p:spPr>
            <a:xfrm>
              <a:off x="7504200" y="1308240"/>
              <a:ext cx="2913120" cy="868320"/>
            </a:xfrm>
            <a:prstGeom prst="roundRect">
              <a:avLst>
                <a:gd name="adj" fmla="val 10000"/>
              </a:avLst>
            </a:prstGeom>
            <a:solidFill>
              <a:srgbClr val="ffffff">
                <a:alpha val="90000"/>
              </a:srgbClr>
            </a:solidFill>
            <a:ln w="12600">
              <a:solidFill>
                <a:srgbClr val="5b9bd5"/>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Calibri"/>
              </a:endParaRPr>
            </a:p>
          </p:txBody>
        </p:sp>
        <p:sp>
          <p:nvSpPr>
            <p:cNvPr id="140" name="Прямоугольник: скругленные углы 4"/>
            <p:cNvSpPr/>
            <p:nvPr/>
          </p:nvSpPr>
          <p:spPr>
            <a:xfrm>
              <a:off x="7866000" y="1309680"/>
              <a:ext cx="1962360" cy="614520"/>
            </a:xfrm>
            <a:prstGeom prst="rect">
              <a:avLst/>
            </a:prstGeom>
            <a:noFill/>
            <a:ln w="0">
              <a:noFill/>
            </a:ln>
          </p:spPr>
          <p:style>
            <a:lnRef idx="0"/>
            <a:fillRef idx="0"/>
            <a:effectRef idx="0"/>
            <a:fontRef idx="minor"/>
          </p:style>
          <p:txBody>
            <a:bodyPr lIns="90000" rIns="90000" tIns="91440" bIns="91440" anchor="t">
              <a:noAutofit/>
            </a:bodyPr>
            <a:p>
              <a:pPr lvl="1">
                <a:lnSpc>
                  <a:spcPct val="90000"/>
                </a:lnSpc>
                <a:spcAft>
                  <a:spcPts val="374"/>
                </a:spcAft>
                <a:tabLst>
                  <a:tab algn="l" pos="0"/>
                  <a:tab algn="l" pos="844560"/>
                  <a:tab algn="l" pos="1689120"/>
                  <a:tab algn="l" pos="2533680"/>
                  <a:tab algn="l" pos="3378240"/>
                  <a:tab algn="l" pos="4222800"/>
                  <a:tab algn="l" pos="5067360"/>
                  <a:tab algn="l" pos="5911920"/>
                  <a:tab algn="l" pos="6756480"/>
                  <a:tab algn="l" pos="7601040"/>
                  <a:tab algn="l" pos="8445600"/>
                  <a:tab algn="l" pos="9290160"/>
                  <a:tab algn="l" pos="10134720"/>
                </a:tabLst>
              </a:pPr>
              <a:r>
                <a:rPr b="1" lang="ru-RU" sz="2000" strike="noStrike" u="none">
                  <a:solidFill>
                    <a:srgbClr val="2e77e2"/>
                  </a:solidFill>
                  <a:uFillTx/>
                  <a:latin typeface="Times New Roman"/>
                  <a:ea typeface="Times New Roman"/>
                </a:rPr>
                <a:t>Қаһармандық, трагедиялық бейне </a:t>
              </a:r>
              <a:endParaRPr b="0" lang="ru-RU" sz="2000" strike="noStrike" u="none">
                <a:solidFill>
                  <a:srgbClr val="000000"/>
                </a:solidFill>
                <a:uFillTx/>
                <a:latin typeface="Calibri"/>
              </a:endParaRPr>
            </a:p>
          </p:txBody>
        </p:sp>
      </p:grpSp>
      <p:sp>
        <p:nvSpPr>
          <p:cNvPr id="141" name="TextBox 4"/>
          <p:cNvSpPr/>
          <p:nvPr/>
        </p:nvSpPr>
        <p:spPr>
          <a:xfrm>
            <a:off x="5110200" y="2049480"/>
            <a:ext cx="74304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Calibri"/>
                <a:ea typeface="Arial"/>
              </a:rPr>
              <a:t> </a:t>
            </a:r>
            <a:r>
              <a:rPr b="0" lang="kk-KZ" sz="1800" strike="noStrike" u="none">
                <a:solidFill>
                  <a:srgbClr val="ffffff"/>
                </a:solidFill>
                <a:uFillTx/>
                <a:latin typeface="Times New Roman"/>
                <a:ea typeface="Times New Roman"/>
              </a:rPr>
              <a:t>Білге</a:t>
            </a:r>
            <a:endParaRPr b="0" lang="ru-RU" sz="1800" strike="noStrike" u="none">
              <a:solidFill>
                <a:srgbClr val="000000"/>
              </a:solidFill>
              <a:uFillTx/>
              <a:latin typeface="Calibri"/>
            </a:endParaRPr>
          </a:p>
        </p:txBody>
      </p:sp>
    </p:spTree>
  </p:cSld>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42" name="Рисунок 48" descr=""/>
          <p:cNvPicPr/>
          <p:nvPr/>
        </p:nvPicPr>
        <p:blipFill>
          <a:blip r:embed="rId1"/>
          <a:stretch/>
        </p:blipFill>
        <p:spPr>
          <a:xfrm>
            <a:off x="652320" y="7978680"/>
            <a:ext cx="200160" cy="203400"/>
          </a:xfrm>
          <a:prstGeom prst="rect">
            <a:avLst/>
          </a:prstGeom>
          <a:ln w="0">
            <a:noFill/>
          </a:ln>
        </p:spPr>
      </p:pic>
      <p:sp>
        <p:nvSpPr>
          <p:cNvPr id="143"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44"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45"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46" name="Google Shape;77;p1"/>
          <p:cNvCxnSpPr/>
          <p:nvPr/>
        </p:nvCxnSpPr>
        <p:spPr>
          <a:xfrm>
            <a:off x="212400" y="6621120"/>
            <a:ext cx="11729160" cy="26280"/>
          </a:xfrm>
          <a:prstGeom prst="straightConnector1">
            <a:avLst/>
          </a:prstGeom>
          <a:ln w="57240">
            <a:solidFill>
              <a:srgbClr val="33cccc"/>
            </a:solidFill>
            <a:miter/>
          </a:ln>
        </p:spPr>
      </p:cxnSp>
      <p:cxnSp>
        <p:nvCxnSpPr>
          <p:cNvPr id="147" name="Google Shape;78;p1"/>
          <p:cNvCxnSpPr/>
          <p:nvPr/>
        </p:nvCxnSpPr>
        <p:spPr>
          <a:xfrm>
            <a:off x="757080" y="6364080"/>
            <a:ext cx="10694160" cy="37080"/>
          </a:xfrm>
          <a:prstGeom prst="straightConnector1">
            <a:avLst/>
          </a:prstGeom>
          <a:ln w="38160">
            <a:solidFill>
              <a:srgbClr val="4472c4"/>
            </a:solidFill>
            <a:miter/>
          </a:ln>
        </p:spPr>
      </p:cxnSp>
      <p:sp>
        <p:nvSpPr>
          <p:cNvPr id="148" name="TextBox 8"/>
          <p:cNvSpPr/>
          <p:nvPr/>
        </p:nvSpPr>
        <p:spPr>
          <a:xfrm>
            <a:off x="790560" y="166680"/>
            <a:ext cx="10220400" cy="8254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Кері байланыс.  </a:t>
            </a:r>
            <a:r>
              <a:rPr b="0" lang="kk-KZ" sz="2400" strike="noStrike" u="none">
                <a:solidFill>
                  <a:srgbClr val="ffffff"/>
                </a:solidFill>
                <a:uFillTx/>
                <a:latin typeface="Times New Roman"/>
                <a:ea typeface="Times New Roman"/>
              </a:rPr>
              <a:t>«Үш саты». Сабақта алған дағдыларын саралай отырып,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3 сатының бірін таңдайды..(1-2-3)</a:t>
            </a:r>
            <a:endParaRPr b="0" lang="ru-RU" sz="2400" strike="noStrike" u="none">
              <a:solidFill>
                <a:srgbClr val="000000"/>
              </a:solidFill>
              <a:uFillTx/>
              <a:latin typeface="Calibri"/>
            </a:endParaRPr>
          </a:p>
        </p:txBody>
      </p:sp>
      <p:sp>
        <p:nvSpPr>
          <p:cNvPr id="149" name="Прямоугольник 1"/>
          <p:cNvSpPr/>
          <p:nvPr/>
        </p:nvSpPr>
        <p:spPr>
          <a:xfrm>
            <a:off x="1133640" y="2550960"/>
            <a:ext cx="9853560" cy="4320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150" name="Прямоугольник 2"/>
          <p:cNvSpPr/>
          <p:nvPr/>
        </p:nvSpPr>
        <p:spPr>
          <a:xfrm>
            <a:off x="652320" y="2550960"/>
            <a:ext cx="10334880" cy="4302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151" name="Схема 11" descr=""/>
          <p:cNvPicPr/>
          <p:nvPr/>
        </p:nvPicPr>
        <p:blipFill>
          <a:blip r:embed="rId2"/>
          <a:stretch/>
        </p:blipFill>
        <p:spPr>
          <a:xfrm>
            <a:off x="646200" y="1122480"/>
            <a:ext cx="10850400" cy="5040360"/>
          </a:xfrm>
          <a:prstGeom prst="rect">
            <a:avLst/>
          </a:prstGeom>
          <a:ln w="0">
            <a:noFill/>
          </a:ln>
        </p:spPr>
      </p:pic>
    </p:spTree>
  </p:cSld>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2" name="Рисунок 48" descr=""/>
          <p:cNvPicPr/>
          <p:nvPr/>
        </p:nvPicPr>
        <p:blipFill>
          <a:blip r:embed="rId1"/>
          <a:stretch/>
        </p:blipFill>
        <p:spPr>
          <a:xfrm>
            <a:off x="644400" y="7975440"/>
            <a:ext cx="208080" cy="211320"/>
          </a:xfrm>
          <a:prstGeom prst="rect">
            <a:avLst/>
          </a:prstGeom>
          <a:ln w="0">
            <a:noFill/>
          </a:ln>
        </p:spPr>
      </p:pic>
      <p:sp>
        <p:nvSpPr>
          <p:cNvPr id="153" name="object 2"/>
          <p:cNvSpPr/>
          <p:nvPr/>
        </p:nvSpPr>
        <p:spPr>
          <a:xfrm>
            <a:off x="0" y="-27000"/>
            <a:ext cx="12192120" cy="9381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                 </a:t>
            </a:r>
            <a:r>
              <a:rPr b="1" lang="kk-KZ" sz="2400" strike="noStrike" u="none">
                <a:solidFill>
                  <a:srgbClr val="ffffff"/>
                </a:solidFill>
                <a:uFillTx/>
                <a:latin typeface="Times New Roman"/>
                <a:ea typeface="Times New Roman"/>
              </a:rPr>
              <a:t>Қосымша тапсырма</a:t>
            </a:r>
            <a:endParaRPr b="0" lang="ru-RU" sz="2400" strike="noStrike" u="none">
              <a:solidFill>
                <a:srgbClr val="000000"/>
              </a:solidFill>
              <a:uFillTx/>
              <a:latin typeface="Calibri"/>
            </a:endParaRPr>
          </a:p>
        </p:txBody>
      </p:sp>
      <p:sp>
        <p:nvSpPr>
          <p:cNvPr id="154" name="Прямоугольник 73"/>
          <p:cNvSpPr/>
          <p:nvPr/>
        </p:nvSpPr>
        <p:spPr>
          <a:xfrm>
            <a:off x="4313160" y="1324080"/>
            <a:ext cx="1609920" cy="131364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ffffff"/>
                </a:solidFill>
                <a:uFillTx/>
                <a:latin typeface="Times New Roman"/>
                <a:ea typeface="Times New Roman"/>
              </a:rPr>
              <a:t>37 </a:t>
            </a:r>
            <a:endParaRPr b="0" lang="ru-RU" sz="20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ffffff"/>
                </a:solidFill>
                <a:uFillTx/>
                <a:latin typeface="Times New Roman"/>
                <a:ea typeface="Times New Roman"/>
              </a:rPr>
              <a:t>Частных детских</a:t>
            </a:r>
            <a:endParaRPr b="0" lang="ru-RU" sz="20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ffffff"/>
                </a:solidFill>
                <a:uFillTx/>
                <a:latin typeface="Times New Roman"/>
                <a:ea typeface="Times New Roman"/>
              </a:rPr>
              <a:t>сада</a:t>
            </a:r>
            <a:endParaRPr b="0" lang="ru-RU" sz="2000" strike="noStrike" u="none">
              <a:solidFill>
                <a:srgbClr val="000000"/>
              </a:solidFill>
              <a:uFillTx/>
              <a:latin typeface="Calibri"/>
            </a:endParaRPr>
          </a:p>
        </p:txBody>
      </p:sp>
      <p:sp>
        <p:nvSpPr>
          <p:cNvPr id="155" name="Прямоугольник 74"/>
          <p:cNvSpPr/>
          <p:nvPr/>
        </p:nvSpPr>
        <p:spPr>
          <a:xfrm>
            <a:off x="5905440" y="1295280"/>
            <a:ext cx="1608120" cy="100872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ffffff"/>
                </a:solidFill>
                <a:uFillTx/>
                <a:latin typeface="Times New Roman"/>
                <a:ea typeface="Times New Roman"/>
              </a:rPr>
              <a:t>43</a:t>
            </a:r>
            <a:endParaRPr b="0" lang="ru-RU" sz="20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000" strike="noStrike" u="none">
                <a:solidFill>
                  <a:srgbClr val="ffffff"/>
                </a:solidFill>
                <a:uFillTx/>
                <a:latin typeface="Times New Roman"/>
                <a:ea typeface="Times New Roman"/>
              </a:rPr>
              <a:t>Мини-центра</a:t>
            </a:r>
            <a:endParaRPr b="0" lang="ru-RU" sz="2000" strike="noStrike" u="none">
              <a:solidFill>
                <a:srgbClr val="000000"/>
              </a:solidFill>
              <a:uFillTx/>
              <a:latin typeface="Calibri"/>
            </a:endParaRPr>
          </a:p>
        </p:txBody>
      </p:sp>
      <p:cxnSp>
        <p:nvCxnSpPr>
          <p:cNvPr id="156" name="Google Shape;77;p1"/>
          <p:cNvCxnSpPr/>
          <p:nvPr/>
        </p:nvCxnSpPr>
        <p:spPr>
          <a:xfrm>
            <a:off x="-63360" y="6644880"/>
            <a:ext cx="12005280" cy="2520"/>
          </a:xfrm>
          <a:prstGeom prst="straightConnector1">
            <a:avLst/>
          </a:prstGeom>
          <a:ln w="57240">
            <a:solidFill>
              <a:srgbClr val="33cccc"/>
            </a:solidFill>
            <a:miter/>
          </a:ln>
        </p:spPr>
      </p:cxnSp>
      <p:cxnSp>
        <p:nvCxnSpPr>
          <p:cNvPr id="157" name="Google Shape;78;p1"/>
          <p:cNvCxnSpPr/>
          <p:nvPr/>
        </p:nvCxnSpPr>
        <p:spPr>
          <a:xfrm>
            <a:off x="756720" y="6313320"/>
            <a:ext cx="10667160" cy="37440"/>
          </a:xfrm>
          <a:prstGeom prst="straightConnector1">
            <a:avLst/>
          </a:prstGeom>
          <a:ln w="38160">
            <a:solidFill>
              <a:srgbClr val="4472c4"/>
            </a:solidFill>
            <a:miter/>
          </a:ln>
        </p:spPr>
      </p:cxnSp>
      <p:sp>
        <p:nvSpPr>
          <p:cNvPr id="158" name="Прямоугольник 1"/>
          <p:cNvSpPr/>
          <p:nvPr/>
        </p:nvSpPr>
        <p:spPr>
          <a:xfrm>
            <a:off x="990720" y="1434960"/>
            <a:ext cx="10432800" cy="33858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Шығармадағы Бумын, Елтеріс, Күлтегін әрекеттеріне Білге қаған көзқарасымен қарап, тұлғалық ерекшеліктерін салыстыру. Шығармадағы кейіпкерлер бойынша мәтіндік зерттеу жасау.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2e77e2"/>
                </a:solidFill>
                <a:uFillTx/>
                <a:latin typeface="Times New Roman"/>
                <a:ea typeface="Times New Roman"/>
              </a:rPr>
              <a:t>Дескриптор:</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 берілген кейіпкерлер әрекеттерін Білге қаған рөлінде отырып саралайды;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 тұлғалық ерекшеліктерін салыстырады;</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 көркем шығармадағы кейіпкер мен реалистік кейіпкерлер туралы тарихи зерттеу жасайды</a:t>
            </a:r>
            <a:r>
              <a:rPr b="0" lang="kk-KZ" sz="2000" strike="noStrike" u="none">
                <a:solidFill>
                  <a:srgbClr val="2e77e2"/>
                </a:solidFill>
                <a:uFillTx/>
                <a:latin typeface="Times New Roman"/>
                <a:ea typeface="Times New Roman"/>
              </a:rPr>
              <a:t>.</a:t>
            </a:r>
            <a:endParaRPr b="0" lang="ru-RU" sz="2000" strike="noStrike" u="none">
              <a:solidFill>
                <a:srgbClr val="000000"/>
              </a:solidFill>
              <a:uFillTx/>
              <a:latin typeface="Calibri"/>
            </a:endParaRPr>
          </a:p>
        </p:txBody>
      </p:sp>
    </p:spTree>
  </p:cSld>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3" name="Рисунок 48" descr=""/>
          <p:cNvPicPr/>
          <p:nvPr/>
        </p:nvPicPr>
        <p:blipFill>
          <a:blip r:embed="rId1"/>
          <a:stretch/>
        </p:blipFill>
        <p:spPr>
          <a:xfrm>
            <a:off x="652320" y="7978680"/>
            <a:ext cx="200160" cy="203400"/>
          </a:xfrm>
          <a:prstGeom prst="rect">
            <a:avLst/>
          </a:prstGeom>
          <a:ln w="0">
            <a:noFill/>
          </a:ln>
        </p:spPr>
      </p:pic>
      <p:sp>
        <p:nvSpPr>
          <p:cNvPr id="14"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15"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16"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17" name="Google Shape;77;p1"/>
          <p:cNvCxnSpPr/>
          <p:nvPr/>
        </p:nvCxnSpPr>
        <p:spPr>
          <a:xfrm>
            <a:off x="212400" y="6621120"/>
            <a:ext cx="11729160" cy="26280"/>
          </a:xfrm>
          <a:prstGeom prst="straightConnector1">
            <a:avLst/>
          </a:prstGeom>
          <a:ln w="57240">
            <a:solidFill>
              <a:srgbClr val="33cccc"/>
            </a:solidFill>
            <a:miter/>
          </a:ln>
        </p:spPr>
      </p:cxnSp>
      <p:cxnSp>
        <p:nvCxnSpPr>
          <p:cNvPr id="18" name="Google Shape;78;p1"/>
          <p:cNvCxnSpPr/>
          <p:nvPr/>
        </p:nvCxnSpPr>
        <p:spPr>
          <a:xfrm>
            <a:off x="757080" y="6364080"/>
            <a:ext cx="10694160" cy="37080"/>
          </a:xfrm>
          <a:prstGeom prst="straightConnector1">
            <a:avLst/>
          </a:prstGeom>
          <a:ln w="38160">
            <a:solidFill>
              <a:srgbClr val="4472c4"/>
            </a:solidFill>
            <a:miter/>
          </a:ln>
        </p:spPr>
      </p:cxnSp>
      <p:sp>
        <p:nvSpPr>
          <p:cNvPr id="19" name="TextBox 8"/>
          <p:cNvSpPr/>
          <p:nvPr/>
        </p:nvSpPr>
        <p:spPr>
          <a:xfrm>
            <a:off x="652320" y="258840"/>
            <a:ext cx="10798200" cy="2655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ffffff"/>
                </a:solidFill>
                <a:uFillTx/>
                <a:latin typeface="Times New Roman"/>
                <a:ea typeface="Times New Roman"/>
              </a:rPr>
              <a:t> </a:t>
            </a:r>
            <a:r>
              <a:rPr b="1" lang="ru-RU" sz="2800" strike="noStrike" u="none">
                <a:solidFill>
                  <a:srgbClr val="ffffff"/>
                </a:solidFill>
                <a:uFillTx/>
                <a:latin typeface="Times New Roman"/>
                <a:ea typeface="Times New Roman"/>
              </a:rPr>
              <a:t>Оқу мақсаттары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7.Т/Ж2. Әдеби шығармадағы тұлғалық болмысты гуманистік тұрғыдан талдау;</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7.Т/Ж3 Көркем шығармадағы кейіпкерлердің типтерін жасалу тәсілдері тұрғысынан анықтау. </a:t>
            </a:r>
            <a:endParaRPr b="0" lang="ru-RU" sz="2800" strike="noStrike" u="none">
              <a:solidFill>
                <a:srgbClr val="000000"/>
              </a:solidFill>
              <a:uFillTx/>
              <a:latin typeface="Calibri"/>
            </a:endParaRPr>
          </a:p>
        </p:txBody>
      </p:sp>
      <p:sp>
        <p:nvSpPr>
          <p:cNvPr id="20" name="Прямоугольник 1"/>
          <p:cNvSpPr/>
          <p:nvPr/>
        </p:nvSpPr>
        <p:spPr>
          <a:xfrm>
            <a:off x="652320" y="3255840"/>
            <a:ext cx="10972800" cy="2228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5b9bd5"/>
                </a:solidFill>
                <a:uFillTx/>
                <a:latin typeface="Times New Roman"/>
                <a:ea typeface="Times New Roman"/>
              </a:rPr>
              <a:t>Саб</a:t>
            </a:r>
            <a:r>
              <a:rPr b="1" lang="kk-KZ" sz="2800" strike="noStrike" u="none">
                <a:solidFill>
                  <a:srgbClr val="5b9bd5"/>
                </a:solidFill>
                <a:uFillTx/>
                <a:latin typeface="Times New Roman"/>
                <a:ea typeface="Times New Roman"/>
              </a:rPr>
              <a:t>ақ</a:t>
            </a:r>
            <a:r>
              <a:rPr b="1" lang="ru-RU" sz="2800" strike="noStrike" u="none">
                <a:solidFill>
                  <a:srgbClr val="5b9bd5"/>
                </a:solidFill>
                <a:uFillTx/>
                <a:latin typeface="Times New Roman"/>
                <a:ea typeface="Times New Roman"/>
              </a:rPr>
              <a:t> мақсаттары </a:t>
            </a:r>
            <a:endParaRPr b="0" lang="ru-RU" sz="2800" strike="noStrike" u="none">
              <a:solidFill>
                <a:srgbClr val="000000"/>
              </a:solidFill>
              <a:uFillTx/>
              <a:latin typeface="Calibri"/>
            </a:endParaRPr>
          </a:p>
          <a:p>
            <a:pPr>
              <a:lnSpc>
                <a:spcPct val="100000"/>
              </a:lnSpc>
              <a:buClr>
                <a:srgbClr val="2e77e2"/>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әдеби шығарма кейіпкерлерінің тұлғалық болмысын гуманистік тұрғыдан талдап ашады; </a:t>
            </a:r>
            <a:endParaRPr b="0" lang="ru-RU" sz="2800" strike="noStrike" u="none">
              <a:solidFill>
                <a:srgbClr val="000000"/>
              </a:solidFill>
              <a:uFillTx/>
              <a:latin typeface="Calibri"/>
            </a:endParaRPr>
          </a:p>
          <a:p>
            <a:pPr>
              <a:lnSpc>
                <a:spcPct val="100000"/>
              </a:lnSpc>
              <a:buClr>
                <a:srgbClr val="2e77e2"/>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кейіпкерлердің типтерін жасалу тәсілдері тұрғысынан анықтайды.</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Tree>
  </p:cSld>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1" name="Рисунок 48" descr=""/>
          <p:cNvPicPr/>
          <p:nvPr/>
        </p:nvPicPr>
        <p:blipFill>
          <a:blip r:embed="rId1"/>
          <a:stretch/>
        </p:blipFill>
        <p:spPr>
          <a:xfrm>
            <a:off x="652320" y="7978680"/>
            <a:ext cx="200160" cy="203400"/>
          </a:xfrm>
          <a:prstGeom prst="rect">
            <a:avLst/>
          </a:prstGeom>
          <a:ln w="0">
            <a:noFill/>
          </a:ln>
        </p:spPr>
      </p:pic>
      <p:sp>
        <p:nvSpPr>
          <p:cNvPr id="22"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2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2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25" name="Google Shape;77;p1"/>
          <p:cNvCxnSpPr/>
          <p:nvPr/>
        </p:nvCxnSpPr>
        <p:spPr>
          <a:xfrm>
            <a:off x="212400" y="6621120"/>
            <a:ext cx="11729160" cy="26280"/>
          </a:xfrm>
          <a:prstGeom prst="straightConnector1">
            <a:avLst/>
          </a:prstGeom>
          <a:ln w="57240">
            <a:solidFill>
              <a:srgbClr val="33cccc"/>
            </a:solidFill>
            <a:miter/>
          </a:ln>
        </p:spPr>
      </p:cxnSp>
      <p:cxnSp>
        <p:nvCxnSpPr>
          <p:cNvPr id="26" name="Google Shape;78;p1"/>
          <p:cNvCxnSpPr/>
          <p:nvPr/>
        </p:nvCxnSpPr>
        <p:spPr>
          <a:xfrm>
            <a:off x="757080" y="6364080"/>
            <a:ext cx="10694160" cy="37080"/>
          </a:xfrm>
          <a:prstGeom prst="straightConnector1">
            <a:avLst/>
          </a:prstGeom>
          <a:ln w="38160">
            <a:solidFill>
              <a:srgbClr val="4472c4"/>
            </a:solidFill>
            <a:miter/>
          </a:ln>
        </p:spPr>
      </p:cxnSp>
      <p:sp>
        <p:nvSpPr>
          <p:cNvPr id="27"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28" name="TextBox 9"/>
          <p:cNvSpPr/>
          <p:nvPr/>
        </p:nvSpPr>
        <p:spPr>
          <a:xfrm>
            <a:off x="1133640" y="258840"/>
            <a:ext cx="9483480" cy="947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Times New Roman"/>
                <a:ea typeface="Times New Roman"/>
              </a:rPr>
              <a:t>Бағалау </a:t>
            </a:r>
            <a:r>
              <a:rPr b="1" lang="kk-KZ" sz="2800" strike="noStrike" u="none">
                <a:solidFill>
                  <a:srgbClr val="ffffff"/>
                </a:solidFill>
                <a:uFillTx/>
                <a:latin typeface="Times New Roman"/>
                <a:ea typeface="Times New Roman"/>
              </a:rPr>
              <a:t>критерийлері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
        <p:nvSpPr>
          <p:cNvPr id="29" name="Прямоугольник 1"/>
          <p:cNvSpPr/>
          <p:nvPr/>
        </p:nvSpPr>
        <p:spPr>
          <a:xfrm>
            <a:off x="752400" y="2206800"/>
            <a:ext cx="10106280" cy="22287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 жырдағы кейіпкерлердің болмысын гуманистік тұрғыдан талдайды;</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2e77e2"/>
                </a:solidFill>
                <a:uFillTx/>
                <a:latin typeface="Times New Roman"/>
                <a:ea typeface="Times New Roman"/>
              </a:rPr>
              <a:t>- кейіпкерлердің типтерін және жасалу тәсілдерін анықтайды.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Tree>
  </p:cSld>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0" name="Рисунок 48" descr=""/>
          <p:cNvPicPr/>
          <p:nvPr/>
        </p:nvPicPr>
        <p:blipFill>
          <a:blip r:embed="rId1"/>
          <a:stretch/>
        </p:blipFill>
        <p:spPr>
          <a:xfrm>
            <a:off x="652320" y="7978680"/>
            <a:ext cx="200160" cy="203400"/>
          </a:xfrm>
          <a:prstGeom prst="rect">
            <a:avLst/>
          </a:prstGeom>
          <a:ln w="0">
            <a:noFill/>
          </a:ln>
        </p:spPr>
      </p:pic>
      <p:sp>
        <p:nvSpPr>
          <p:cNvPr id="31" name="object 2"/>
          <p:cNvSpPr/>
          <p:nvPr/>
        </p:nvSpPr>
        <p:spPr>
          <a:xfrm>
            <a:off x="1440" y="0"/>
            <a:ext cx="12190680" cy="977760"/>
          </a:xfrm>
          <a:prstGeom prst="pie">
            <a:avLst/>
          </a:prstGeom>
          <a:solidFill>
            <a:srgbClr val="2e77e2"/>
          </a:solidFill>
          <a:ln w="0">
            <a:noFill/>
          </a:ln>
        </p:spPr>
        <p:style>
          <a:lnRef idx="0"/>
          <a:fillRef idx="0"/>
          <a:effectRef idx="0"/>
          <a:fontRef idx="minor"/>
        </p:style>
        <p:txBody>
          <a:bodyPr lIns="0" rIns="0" tIns="0" bIns="0" anchor="t">
            <a:normAutofit fontScale="62500" lnSpcReduction="19999"/>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            </a:t>
            </a:r>
            <a:r>
              <a:rPr b="1" lang="kk-KZ" sz="2400" strike="noStrike" u="none">
                <a:solidFill>
                  <a:srgbClr val="ffffff"/>
                </a:solidFill>
                <a:uFillTx/>
                <a:latin typeface="Times New Roman"/>
                <a:ea typeface="Times New Roman"/>
              </a:rPr>
              <a:t>КІРІСПЕ</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400" strike="noStrike" u="none">
                <a:solidFill>
                  <a:srgbClr val="000000"/>
                </a:solidFill>
                <a:uFillTx/>
                <a:latin typeface="Calibri"/>
                <a:ea typeface="Arial"/>
              </a:rPr>
              <a:t>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3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3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34" name="Google Shape;77;p1"/>
          <p:cNvCxnSpPr/>
          <p:nvPr/>
        </p:nvCxnSpPr>
        <p:spPr>
          <a:xfrm>
            <a:off x="212400" y="6621120"/>
            <a:ext cx="11729160" cy="26280"/>
          </a:xfrm>
          <a:prstGeom prst="straightConnector1">
            <a:avLst/>
          </a:prstGeom>
          <a:ln w="57240">
            <a:solidFill>
              <a:srgbClr val="33cccc"/>
            </a:solidFill>
            <a:miter/>
          </a:ln>
        </p:spPr>
      </p:cxnSp>
      <p:cxnSp>
        <p:nvCxnSpPr>
          <p:cNvPr id="35" name="Google Shape;78;p1"/>
          <p:cNvCxnSpPr/>
          <p:nvPr/>
        </p:nvCxnSpPr>
        <p:spPr>
          <a:xfrm>
            <a:off x="757080" y="6364080"/>
            <a:ext cx="10694160" cy="37080"/>
          </a:xfrm>
          <a:prstGeom prst="straightConnector1">
            <a:avLst/>
          </a:prstGeom>
          <a:ln w="38160">
            <a:solidFill>
              <a:srgbClr val="4472c4"/>
            </a:solidFill>
            <a:miter/>
          </a:ln>
        </p:spPr>
      </p:cxnSp>
      <p:sp>
        <p:nvSpPr>
          <p:cNvPr id="36" name="TextBox 9"/>
          <p:cNvSpPr/>
          <p:nvPr/>
        </p:nvSpPr>
        <p:spPr>
          <a:xfrm>
            <a:off x="7273800" y="3111480"/>
            <a:ext cx="3140280" cy="3999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pic>
        <p:nvPicPr>
          <p:cNvPr id="37" name="Видеоролик.mp4" descr=""/>
          <p:cNvPicPr/>
          <p:nvPr/>
        </p:nvPicPr>
        <p:blipFill>
          <a:blip r:embed="rId2"/>
          <a:stretch/>
        </p:blipFill>
        <p:spPr>
          <a:xfrm>
            <a:off x="3371760" y="1595520"/>
            <a:ext cx="4141800" cy="3031920"/>
          </a:xfrm>
          <a:prstGeom prst="rect">
            <a:avLst/>
          </a:prstGeom>
          <a:ln w="9360">
            <a:solidFill>
              <a:srgbClr val="2e77e2"/>
            </a:solidFill>
            <a:miter/>
          </a:ln>
        </p:spPr>
      </p:pic>
      <p:sp>
        <p:nvSpPr>
          <p:cNvPr id="38" name="TextBox 3"/>
          <p:cNvSpPr/>
          <p:nvPr/>
        </p:nvSpPr>
        <p:spPr>
          <a:xfrm>
            <a:off x="878040" y="5278320"/>
            <a:ext cx="6323760" cy="70380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imes New Roman"/>
                <a:ea typeface="Times New Roman"/>
              </a:rPr>
              <a:t>Бейнероликті көру арқылы сабақ тақырыбын болжайды.</a:t>
            </a:r>
            <a:endParaRPr b="0" lang="ru-RU" sz="2000" strike="noStrike" u="none">
              <a:solidFill>
                <a:srgbClr val="000000"/>
              </a:solidFill>
              <a:uFillTx/>
              <a:latin typeface="Calibri"/>
            </a:endParaRPr>
          </a:p>
        </p:txBody>
      </p:sp>
    </p:spTree>
  </p:cSld>
  <p:timing>
    <p:tnLst>
      <p:par>
        <p:cTn id="1" dur="indefinite" restart="never" nodeType="tmRoot">
          <p:childTnLst>
            <p:seq>
              <p:cTn id="2" dur="indefinite" nodeType="mainSeq">
                <p:childTnLst>
                  <p:par>
                    <p:cTn id="3" nodeType="clickEffect" fill="hold">
                      <p:stCondLst>
                        <p:cond delay="indefinite"/>
                      </p:stCondLst>
                      <p:childTnLst>
                        <p:par>
                          <p:cTn id="4" nodeType="withEffect" fill="hold">
                            <p:stCondLst>
                              <p:cond delay="0"/>
                            </p:stCondLst>
                            <p:childTnLst>
                              <p:par>
                                <p:cTn id="5" nodeType="clickEffect" fill="hold" presetClass="mediacall" presetID="1">
                                  <p:stCondLst>
                                    <p:cond delay="0"/>
                                  </p:stCondLst>
                                  <p:childTnLst>
                                    <p:cmd type="call" cmd="playFrom(0.0)">
                                      <p:cBhvr>
                                        <p:cTn id="6" dur="106346" fill="hold"/>
                                        <p:tgtEl>
                                          <p:spTgt spid="37"/>
                                        </p:tgtEl>
                                      </p:cBhvr>
                                    </p:cmd>
                                  </p:childTnLst>
                                </p:cTn>
                              </p:par>
                            </p:childTnLst>
                          </p:cTn>
                        </p:par>
                      </p:childTnLst>
                    </p:cTn>
                  </p:par>
                </p:childTnLst>
              </p:cTn>
              <p:prevCondLst>
                <p:cond evt="onPrev">
                  <p:tgtEl>
                    <p:sldTgt/>
                  </p:tgtEl>
                </p:cond>
              </p:prevCondLst>
              <p:nextCondLst>
                <p:cond evt="onNext">
                  <p:tgtEl>
                    <p:sldTgt/>
                  </p:tgtEl>
                </p:cond>
              </p:nextCondLst>
            </p:seq>
            <p:seq>
              <p:cTn id="7" restart="whenNotActive" nodeType="interactiveSeq" fill="hold">
                <p:stCondLst>
                  <p:cond evt="onClick">
                    <p:tgtEl>
                      <p:spTgt spid="37"/>
                    </p:tgtEl>
                  </p:cond>
                </p:stCondLst>
                <p:childTnLst>
                  <p:par>
                    <p:cTn id="8" nodeType="clickEffect" fill="hold">
                      <p:stCondLst>
                        <p:cond evt="onClick">
                          <p:tgtEl>
                            <p:spTgt spid="37"/>
                          </p:tgtEl>
                        </p:cond>
                      </p:stCondLst>
                      <p:childTnLst>
                        <p:par>
                          <p:cTn id="9" nodeType="withEffect" fill="hold">
                            <p:stCondLst>
                              <p:cond delay="0"/>
                            </p:stCondLst>
                            <p:childTnLst>
                              <p:par>
                                <p:cTn id="10" nodeType="clickEffect" fill="hold" presetClass="mediacall" presetID="2">
                                  <p:stCondLst>
                                    <p:cond delay="0"/>
                                  </p:stCondLst>
                                  <p:childTnLst>
                                    <p:cmd type="call" cmd="togglePause">
                                      <p:cBhvr>
                                        <p:cTn id="11" dur="1" fill="hold"/>
                                        <p:tgtEl>
                                          <p:spTgt spid="37"/>
                                        </p:tgtEl>
                                      </p:cBhvr>
                                    </p:cmd>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9" name="Рисунок 48" descr=""/>
          <p:cNvPicPr/>
          <p:nvPr/>
        </p:nvPicPr>
        <p:blipFill>
          <a:blip r:embed="rId1"/>
          <a:stretch/>
        </p:blipFill>
        <p:spPr>
          <a:xfrm>
            <a:off x="652320" y="7978680"/>
            <a:ext cx="200160" cy="203400"/>
          </a:xfrm>
          <a:prstGeom prst="rect">
            <a:avLst/>
          </a:prstGeom>
          <a:ln w="0">
            <a:noFill/>
          </a:ln>
        </p:spPr>
      </p:pic>
      <p:sp>
        <p:nvSpPr>
          <p:cNvPr id="40" name="object 2"/>
          <p:cNvSpPr/>
          <p:nvPr/>
        </p:nvSpPr>
        <p:spPr>
          <a:xfrm>
            <a:off x="1440" y="-1260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41"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42"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43" name="Google Shape;77;p1"/>
          <p:cNvCxnSpPr/>
          <p:nvPr/>
        </p:nvCxnSpPr>
        <p:spPr>
          <a:xfrm>
            <a:off x="212400" y="6621120"/>
            <a:ext cx="11729160" cy="26280"/>
          </a:xfrm>
          <a:prstGeom prst="straightConnector1">
            <a:avLst/>
          </a:prstGeom>
          <a:ln w="57240">
            <a:solidFill>
              <a:srgbClr val="33cccc"/>
            </a:solidFill>
            <a:miter/>
          </a:ln>
        </p:spPr>
      </p:cxnSp>
      <p:cxnSp>
        <p:nvCxnSpPr>
          <p:cNvPr id="44" name="Google Shape;78;p1"/>
          <p:cNvCxnSpPr/>
          <p:nvPr/>
        </p:nvCxnSpPr>
        <p:spPr>
          <a:xfrm>
            <a:off x="757080" y="6364080"/>
            <a:ext cx="10694160" cy="37080"/>
          </a:xfrm>
          <a:prstGeom prst="straightConnector1">
            <a:avLst/>
          </a:prstGeom>
          <a:ln w="38160">
            <a:solidFill>
              <a:srgbClr val="4472c4"/>
            </a:solidFill>
            <a:miter/>
          </a:ln>
        </p:spPr>
      </p:cxnSp>
      <p:sp>
        <p:nvSpPr>
          <p:cNvPr id="45"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46" name="TextBox 9"/>
          <p:cNvSpPr/>
          <p:nvPr/>
        </p:nvSpPr>
        <p:spPr>
          <a:xfrm>
            <a:off x="1133640" y="258840"/>
            <a:ext cx="9483480" cy="947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800" strike="noStrike" u="none">
                <a:solidFill>
                  <a:srgbClr val="ffffff"/>
                </a:solidFill>
                <a:uFillTx/>
                <a:latin typeface="Times New Roman"/>
                <a:ea typeface="Times New Roman"/>
              </a:rPr>
              <a:t>Түсініктеме</a:t>
            </a:r>
            <a:r>
              <a:rPr b="1" lang="kk-KZ" sz="2800" strike="noStrike" u="none">
                <a:solidFill>
                  <a:srgbClr val="ffffff"/>
                </a:solidFill>
                <a:uFillTx/>
                <a:latin typeface="Times New Roman"/>
                <a:ea typeface="Times New Roman"/>
              </a:rPr>
              <a:t>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Calibri"/>
            </a:endParaRPr>
          </a:p>
        </p:txBody>
      </p:sp>
      <p:sp>
        <p:nvSpPr>
          <p:cNvPr id="47" name="Прямоугольник 2"/>
          <p:cNvSpPr/>
          <p:nvPr/>
        </p:nvSpPr>
        <p:spPr>
          <a:xfrm>
            <a:off x="542880" y="1305000"/>
            <a:ext cx="11068200" cy="466776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2e77e2"/>
                </a:solidFill>
                <a:uFillTx/>
                <a:latin typeface="Times New Roman"/>
                <a:ea typeface="Times New Roman"/>
              </a:rPr>
              <a:t>1. Тарихи  жырлар </a:t>
            </a:r>
            <a:r>
              <a:rPr b="0" lang="ru-RU" sz="2000" strike="noStrike" u="none">
                <a:solidFill>
                  <a:srgbClr val="2e77e2"/>
                </a:solidFill>
                <a:uFillTx/>
                <a:latin typeface="Times New Roman"/>
                <a:ea typeface="Times New Roman"/>
              </a:rPr>
              <a:t>– белгілі  тарихи окиғаға байланысты туған эпикалық шығармалар. Тарихи  жырларда окиғаның дәлдігі сақтала бермейді. Әр кезеңнің тарихи-әлеуметтік, қоғамдық-саяси бет-бедері көркемдік тұрғыдан қорытылып бейнеленеді. Бұл жанрда  ру-тайпалык мақсаттар қаға беріс қалып, жалпы халыктық,  мемлекеттік мүдделер басты сипат алады.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2e77e2"/>
                </a:solidFill>
                <a:uFillTx/>
                <a:latin typeface="Times New Roman"/>
                <a:ea typeface="Times New Roman"/>
              </a:rPr>
              <a:t>2. Батырлар жырында </a:t>
            </a:r>
            <a:r>
              <a:rPr b="0" lang="ru-RU" sz="2000" strike="noStrike" u="none">
                <a:solidFill>
                  <a:srgbClr val="2e77e2"/>
                </a:solidFill>
                <a:uFillTx/>
                <a:latin typeface="Times New Roman"/>
                <a:ea typeface="Times New Roman"/>
              </a:rPr>
              <a:t>кездесетін ғайыптан туу, жар іздеу, құда түсу, батырдан туған ізбасар сияқты оқиғалар тарихи жырларда кездеспейді.</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2e77e2"/>
                </a:solidFill>
                <a:uFillTx/>
                <a:latin typeface="Times New Roman"/>
                <a:ea typeface="Times New Roman"/>
              </a:rPr>
              <a:t>3. Сондай-ақ, әсіресе көркемдеу  құралы </a:t>
            </a:r>
            <a:r>
              <a:rPr b="0" lang="ru-RU" sz="2000" strike="noStrike" u="sng">
                <a:solidFill>
                  <a:srgbClr val="2e77e2"/>
                </a:solidFill>
                <a:uFillTx/>
                <a:latin typeface="Times New Roman"/>
                <a:ea typeface="Times New Roman"/>
              </a:rPr>
              <a:t>(гипербола) </a:t>
            </a:r>
            <a:r>
              <a:rPr b="0" lang="ru-RU" sz="2000" strike="noStrike" u="none">
                <a:solidFill>
                  <a:srgbClr val="2e77e2"/>
                </a:solidFill>
                <a:uFillTx/>
                <a:latin typeface="Times New Roman"/>
                <a:ea typeface="Times New Roman"/>
              </a:rPr>
              <a:t>тарихи жырларда мүлде әлсірейді.     Бұл жырлардың бәрі – ертеде туғандары да, кейінірек шығарылғандары да анық тарихи оқиғаларға негізделген, ал басты кейіпкерлер – тарихта болған адамдар. </a:t>
            </a:r>
            <a:endParaRPr b="0" lang="ru-RU" sz="2000" strike="noStrike" u="none">
              <a:solidFill>
                <a:srgbClr val="000000"/>
              </a:solidFill>
              <a:uFillTx/>
              <a:latin typeface="Calibri"/>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2000" strike="noStrike" u="none">
                <a:solidFill>
                  <a:srgbClr val="2e77e2"/>
                </a:solidFill>
                <a:uFillTx/>
                <a:latin typeface="Times New Roman"/>
                <a:ea typeface="Times New Roman"/>
              </a:rPr>
              <a:t>4.Тарихи жырлардың авторлары – көбінесе, сол оқиғаларды көзімен көрген тұстастары. Авторлар көзімен көрген, өздері бастан кешірген оқиғаларды уақытына қарай рет-ретімен баяндайды. "Тарихи жырлардың батырлық эпостан жанрлық айырмашылығы бар. Яғни тарихи жырларда эпостық баяндауға тән обьективтік сарынның орнын оқиғаларды тікелей қабылдаған автордың әсері араласқан субьективтік баға басады" (әуезов М., "Уакыт және өдебиет", 1962, 75-бет).</a:t>
            </a:r>
            <a:endParaRPr b="0" lang="ru-RU" sz="2000" strike="noStrike" u="none">
              <a:solidFill>
                <a:srgbClr val="000000"/>
              </a:solidFill>
              <a:uFillTx/>
              <a:latin typeface="Calibri"/>
            </a:endParaRPr>
          </a:p>
        </p:txBody>
      </p:sp>
    </p:spTree>
  </p:cSld>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8" name="Рисунок 48" descr=""/>
          <p:cNvPicPr/>
          <p:nvPr/>
        </p:nvPicPr>
        <p:blipFill>
          <a:blip r:embed="rId1"/>
          <a:stretch/>
        </p:blipFill>
        <p:spPr>
          <a:xfrm>
            <a:off x="652320" y="7978680"/>
            <a:ext cx="200160" cy="203400"/>
          </a:xfrm>
          <a:prstGeom prst="rect">
            <a:avLst/>
          </a:prstGeom>
          <a:ln w="0">
            <a:noFill/>
          </a:ln>
        </p:spPr>
      </p:pic>
      <p:sp>
        <p:nvSpPr>
          <p:cNvPr id="49"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r>
              <a:rPr b="1" lang="ru-RU" sz="2400" strike="noStrike" u="none">
                <a:solidFill>
                  <a:srgbClr val="ffffff"/>
                </a:solidFill>
                <a:uFillTx/>
                <a:latin typeface="Times New Roman"/>
                <a:ea typeface="Times New Roman"/>
              </a:rPr>
              <a:t>1-тапсырма. </a:t>
            </a:r>
            <a:r>
              <a:rPr b="1" lang="kk-KZ" sz="2400" strike="noStrike" u="none">
                <a:solidFill>
                  <a:srgbClr val="ffffff"/>
                </a:solidFill>
                <a:uFillTx/>
                <a:latin typeface="Times New Roman"/>
                <a:ea typeface="Times New Roman"/>
              </a:rPr>
              <a:t>Венн диаграммасы арқылы батырлар жыры мен «Күлтегін жырын» </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          </a:t>
            </a:r>
            <a:r>
              <a:rPr b="1" lang="kk-KZ" sz="2400" strike="noStrike" u="none">
                <a:solidFill>
                  <a:srgbClr val="ffffff"/>
                </a:solidFill>
                <a:uFillTx/>
                <a:latin typeface="Times New Roman"/>
                <a:ea typeface="Times New Roman"/>
              </a:rPr>
              <a:t>салыстыру</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Calibri"/>
            </a:endParaRPr>
          </a:p>
        </p:txBody>
      </p:sp>
      <p:sp>
        <p:nvSpPr>
          <p:cNvPr id="50"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51"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52" name="Google Shape;77;p1"/>
          <p:cNvCxnSpPr/>
          <p:nvPr/>
        </p:nvCxnSpPr>
        <p:spPr>
          <a:xfrm>
            <a:off x="212400" y="6621120"/>
            <a:ext cx="11729160" cy="26280"/>
          </a:xfrm>
          <a:prstGeom prst="straightConnector1">
            <a:avLst/>
          </a:prstGeom>
          <a:ln w="57240">
            <a:solidFill>
              <a:srgbClr val="33cccc"/>
            </a:solidFill>
            <a:miter/>
          </a:ln>
        </p:spPr>
      </p:cxnSp>
      <p:cxnSp>
        <p:nvCxnSpPr>
          <p:cNvPr id="53" name="Google Shape;78;p1"/>
          <p:cNvCxnSpPr/>
          <p:nvPr/>
        </p:nvCxnSpPr>
        <p:spPr>
          <a:xfrm>
            <a:off x="757080" y="6364080"/>
            <a:ext cx="10694160" cy="37080"/>
          </a:xfrm>
          <a:prstGeom prst="straightConnector1">
            <a:avLst/>
          </a:prstGeom>
          <a:ln w="57240">
            <a:solidFill>
              <a:srgbClr val="0070c0"/>
            </a:solidFill>
            <a:miter/>
          </a:ln>
        </p:spPr>
      </p:cxnSp>
      <p:sp>
        <p:nvSpPr>
          <p:cNvPr id="54" name="Прямоугольник: скругленные углы 1"/>
          <p:cNvSpPr/>
          <p:nvPr/>
        </p:nvSpPr>
        <p:spPr>
          <a:xfrm>
            <a:off x="1268280" y="2008080"/>
            <a:ext cx="3186360" cy="302256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5" name="Прямоугольник: скругленные углы 11"/>
          <p:cNvSpPr/>
          <p:nvPr/>
        </p:nvSpPr>
        <p:spPr>
          <a:xfrm>
            <a:off x="6462720" y="2027160"/>
            <a:ext cx="3325680" cy="304344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Calibri"/>
              </a:rPr>
              <a:t>                                      </a:t>
            </a:r>
            <a:endParaRPr b="0" lang="ru-RU" sz="2000" strike="noStrike" u="none">
              <a:solidFill>
                <a:srgbClr val="000000"/>
              </a:solidFill>
              <a:uFillTx/>
              <a:latin typeface="Calibri"/>
            </a:endParaRPr>
          </a:p>
        </p:txBody>
      </p:sp>
      <p:sp>
        <p:nvSpPr>
          <p:cNvPr id="56" name="Овал 2"/>
          <p:cNvSpPr/>
          <p:nvPr/>
        </p:nvSpPr>
        <p:spPr>
          <a:xfrm>
            <a:off x="4098960" y="2235240"/>
            <a:ext cx="2671560" cy="24620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57" name="TextBox 3"/>
          <p:cNvSpPr/>
          <p:nvPr/>
        </p:nvSpPr>
        <p:spPr>
          <a:xfrm>
            <a:off x="1598760" y="1365120"/>
            <a:ext cx="318744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Батырлар жыры</a:t>
            </a:r>
            <a:endParaRPr b="0" lang="ru-RU" sz="2400" strike="noStrike" u="none">
              <a:solidFill>
                <a:srgbClr val="000000"/>
              </a:solidFill>
              <a:uFillTx/>
              <a:latin typeface="Calibri"/>
            </a:endParaRPr>
          </a:p>
        </p:txBody>
      </p:sp>
      <p:sp>
        <p:nvSpPr>
          <p:cNvPr id="58" name="TextBox 4"/>
          <p:cNvSpPr/>
          <p:nvPr/>
        </p:nvSpPr>
        <p:spPr>
          <a:xfrm>
            <a:off x="6816600" y="1343160"/>
            <a:ext cx="26179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Күлтегін жыры</a:t>
            </a:r>
            <a:endParaRPr b="0" lang="ru-RU" sz="2400" strike="noStrike" u="none">
              <a:solidFill>
                <a:srgbClr val="000000"/>
              </a:solidFill>
              <a:uFillTx/>
              <a:latin typeface="Calibri"/>
            </a:endParaRPr>
          </a:p>
        </p:txBody>
      </p:sp>
      <p:sp>
        <p:nvSpPr>
          <p:cNvPr id="59" name="TextBox 3"/>
          <p:cNvSpPr/>
          <p:nvPr/>
        </p:nvSpPr>
        <p:spPr>
          <a:xfrm flipH="1">
            <a:off x="757080" y="5546880"/>
            <a:ext cx="10560240" cy="703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70c0"/>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70c0"/>
                </a:solidFill>
                <a:uFillTx/>
                <a:latin typeface="Times New Roman"/>
                <a:ea typeface="Times New Roman"/>
              </a:rPr>
              <a:t>Венн диаграммасы арқылы батырлар жыры мен Күлтегін жырын  салыстырады.</a:t>
            </a:r>
            <a:endParaRPr b="0" lang="ru-RU" sz="2000" strike="noStrike" u="none">
              <a:solidFill>
                <a:srgbClr val="000000"/>
              </a:solidFill>
              <a:uFillTx/>
              <a:latin typeface="Calibri"/>
            </a:endParaRPr>
          </a:p>
        </p:txBody>
      </p:sp>
    </p:spTree>
  </p:cSld>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60" name="Рисунок 48" descr=""/>
          <p:cNvPicPr/>
          <p:nvPr/>
        </p:nvPicPr>
        <p:blipFill>
          <a:blip r:embed="rId1"/>
          <a:stretch/>
        </p:blipFill>
        <p:spPr>
          <a:xfrm>
            <a:off x="652320" y="7978680"/>
            <a:ext cx="200160" cy="203400"/>
          </a:xfrm>
          <a:prstGeom prst="rect">
            <a:avLst/>
          </a:prstGeom>
          <a:ln w="0">
            <a:noFill/>
          </a:ln>
        </p:spPr>
      </p:pic>
      <p:sp>
        <p:nvSpPr>
          <p:cNvPr id="61" name="object 2"/>
          <p:cNvSpPr/>
          <p:nvPr/>
        </p:nvSpPr>
        <p:spPr>
          <a:xfrm>
            <a:off x="1440" y="-12600"/>
            <a:ext cx="12190680" cy="977760"/>
          </a:xfrm>
          <a:prstGeom prst="pie">
            <a:avLst/>
          </a:prstGeom>
          <a:solidFill>
            <a:srgbClr val="2e77e2"/>
          </a:solidFill>
          <a:ln w="0">
            <a:noFill/>
          </a:ln>
        </p:spPr>
        <p:style>
          <a:lnRef idx="0"/>
          <a:fillRef idx="0"/>
          <a:effectRef idx="0"/>
          <a:fontRef idx="minor"/>
        </p:style>
        <p:txBody>
          <a:bodyPr lIns="0" rIns="0" tIns="0" bIns="0" anchor="t">
            <a:norm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endParaRPr b="0" lang="ru-RU" sz="1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ahoma"/>
                <a:ea typeface="Tahoma"/>
              </a:rPr>
              <a:t>                     </a:t>
            </a:r>
            <a:r>
              <a:rPr b="1" lang="ru-RU" sz="2400" strike="noStrike" u="none">
                <a:solidFill>
                  <a:srgbClr val="ffffff"/>
                </a:solidFill>
                <a:uFillTx/>
                <a:latin typeface="Times New Roman"/>
                <a:ea typeface="Times New Roman"/>
              </a:rPr>
              <a:t>Өзіңді тексер</a:t>
            </a:r>
            <a:endParaRPr b="0" lang="ru-RU" sz="2400" strike="noStrike" u="none">
              <a:solidFill>
                <a:srgbClr val="000000"/>
              </a:solidFill>
              <a:uFillTx/>
              <a:latin typeface="Calibri"/>
            </a:endParaRPr>
          </a:p>
        </p:txBody>
      </p:sp>
      <p:sp>
        <p:nvSpPr>
          <p:cNvPr id="62"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63"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64" name="Google Shape;77;p1"/>
          <p:cNvCxnSpPr/>
          <p:nvPr/>
        </p:nvCxnSpPr>
        <p:spPr>
          <a:xfrm>
            <a:off x="212400" y="6621120"/>
            <a:ext cx="11729160" cy="26280"/>
          </a:xfrm>
          <a:prstGeom prst="straightConnector1">
            <a:avLst/>
          </a:prstGeom>
          <a:ln w="57240">
            <a:solidFill>
              <a:srgbClr val="33cccc"/>
            </a:solidFill>
            <a:miter/>
          </a:ln>
        </p:spPr>
      </p:cxnSp>
      <p:cxnSp>
        <p:nvCxnSpPr>
          <p:cNvPr id="65" name="Google Shape;78;p1"/>
          <p:cNvCxnSpPr/>
          <p:nvPr/>
        </p:nvCxnSpPr>
        <p:spPr>
          <a:xfrm>
            <a:off x="757080" y="6364080"/>
            <a:ext cx="10694160" cy="37080"/>
          </a:xfrm>
          <a:prstGeom prst="straightConnector1">
            <a:avLst/>
          </a:prstGeom>
          <a:ln w="57240">
            <a:solidFill>
              <a:srgbClr val="0070c0"/>
            </a:solidFill>
            <a:miter/>
          </a:ln>
        </p:spPr>
      </p:cxnSp>
      <p:sp>
        <p:nvSpPr>
          <p:cNvPr id="66" name="Прямоугольник: скругленные углы 1"/>
          <p:cNvSpPr/>
          <p:nvPr/>
        </p:nvSpPr>
        <p:spPr>
          <a:xfrm>
            <a:off x="1268280" y="2008080"/>
            <a:ext cx="3324240" cy="3281400"/>
          </a:xfrm>
          <a:prstGeom prst="roundRect">
            <a:avLst>
              <a:gd name="adj" fmla="val 16667"/>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1</a:t>
            </a:r>
            <a:r>
              <a:rPr b="0" lang="kk-KZ" sz="2000" strike="noStrike" u="none">
                <a:solidFill>
                  <a:srgbClr val="ffffff"/>
                </a:solidFill>
                <a:uFillTx/>
                <a:latin typeface="Times New Roman"/>
                <a:ea typeface="Times New Roman"/>
              </a:rPr>
              <a:t>. Авторы белгісіз</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2. Көп нұсқалы</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3. Ауызша тарған</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4. Халық ауыз әдебиетіне жатады</a:t>
            </a:r>
            <a:endParaRPr b="0" lang="ru-RU" sz="2000" strike="noStrike" u="none">
              <a:solidFill>
                <a:srgbClr val="000000"/>
              </a:solidFill>
              <a:uFillTx/>
              <a:latin typeface="Calibri"/>
            </a:endParaRPr>
          </a:p>
        </p:txBody>
      </p:sp>
      <p:sp>
        <p:nvSpPr>
          <p:cNvPr id="67" name="Прямоугольник: скругленные углы 11"/>
          <p:cNvSpPr/>
          <p:nvPr/>
        </p:nvSpPr>
        <p:spPr>
          <a:xfrm>
            <a:off x="6454800" y="1955880"/>
            <a:ext cx="3324240" cy="3674880"/>
          </a:xfrm>
          <a:custGeom>
            <a:avLst/>
            <a:gdLst>
              <a:gd name="textAreaLeft" fmla="*/ 162000 w 3324240"/>
              <a:gd name="textAreaRight" fmla="*/ 3162240 w 3324240"/>
              <a:gd name="textAreaTop" fmla="*/ 162000 h 3674880"/>
              <a:gd name="textAreaBottom" fmla="*/ 3512880 h 3674880"/>
            </a:gdLst>
            <a:ahLst/>
            <a:rect l="textAreaLeft" t="textAreaTop" r="textAreaRight" b="textAreaBottom"/>
            <a:pathLst>
              <a:path w="21600" h="23878">
                <a:moveTo>
                  <a:pt x="3600" y="0"/>
                </a:moveTo>
                <a:arcTo wR="3600" hR="3600" stAng="16200000" swAng="-5400000"/>
                <a:lnTo>
                  <a:pt x="0" y="20278"/>
                </a:lnTo>
                <a:arcTo wR="3600" hR="3600" stAng="10800000" swAng="-5400000"/>
                <a:lnTo>
                  <a:pt x="18000" y="23878"/>
                </a:lnTo>
                <a:arcTo wR="3600" hR="3600" stAng="5400000" swAng="-5400000"/>
                <a:lnTo>
                  <a:pt x="21600" y="3600"/>
                </a:lnTo>
                <a:arcTo wR="3600" hR="3600" stAng="0" swAng="-5400000"/>
                <a:close/>
              </a:path>
            </a:pathLst>
          </a:cu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     </a:t>
            </a:r>
            <a:r>
              <a:rPr b="0" lang="kk-KZ" sz="2000" strike="noStrike" u="none">
                <a:solidFill>
                  <a:srgbClr val="ffffff"/>
                </a:solidFill>
                <a:uFillTx/>
                <a:latin typeface="Calibri"/>
              </a:rPr>
              <a:t>1. Авторы белгілі</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Calibri"/>
              </a:rPr>
              <a:t>     </a:t>
            </a:r>
            <a:r>
              <a:rPr b="0" lang="kk-KZ" sz="2000" strike="noStrike" u="none">
                <a:solidFill>
                  <a:srgbClr val="ffffff"/>
                </a:solidFill>
                <a:uFillTx/>
                <a:latin typeface="Calibri"/>
              </a:rPr>
              <a:t>2. Тарихи жыр</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Calibri"/>
              </a:rPr>
              <a:t>     </a:t>
            </a:r>
            <a:r>
              <a:rPr b="0" lang="kk-KZ" sz="2000" strike="noStrike" u="none">
                <a:solidFill>
                  <a:srgbClr val="ffffff"/>
                </a:solidFill>
                <a:uFillTx/>
                <a:latin typeface="Calibri"/>
              </a:rPr>
              <a:t>3. Тасқа қашалып  салынған  </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Calibri"/>
              </a:rPr>
              <a:t>   </a:t>
            </a:r>
            <a:r>
              <a:rPr b="0" lang="kk-KZ" sz="2000" strike="noStrike" u="none">
                <a:solidFill>
                  <a:srgbClr val="ffffff"/>
                </a:solidFill>
                <a:uFillTx/>
                <a:latin typeface="Calibri"/>
              </a:rPr>
              <a:t>3. Көп нұсқалы емес</a:t>
            </a:r>
            <a:endParaRPr b="0" lang="ru-RU" sz="2000" strike="noStrike" u="none">
              <a:solidFill>
                <a:srgbClr val="000000"/>
              </a:solidFill>
              <a:uFillTx/>
              <a:latin typeface="Calibri"/>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Calibri"/>
              </a:rPr>
              <a:t>    </a:t>
            </a:r>
            <a:r>
              <a:rPr b="0" lang="kk-KZ" sz="2000" strike="noStrike" u="none">
                <a:solidFill>
                  <a:srgbClr val="ffffff"/>
                </a:solidFill>
                <a:uFillTx/>
                <a:latin typeface="Calibri"/>
              </a:rPr>
              <a:t>4. Ежелгі дәуір әдебиетіне жатады                                       </a:t>
            </a:r>
            <a:endParaRPr b="0" lang="ru-RU" sz="2000" strike="noStrike" u="none">
              <a:solidFill>
                <a:srgbClr val="000000"/>
              </a:solidFill>
              <a:uFillTx/>
              <a:latin typeface="Calibri"/>
            </a:endParaRPr>
          </a:p>
        </p:txBody>
      </p:sp>
      <p:sp>
        <p:nvSpPr>
          <p:cNvPr id="68" name="Овал 2"/>
          <p:cNvSpPr/>
          <p:nvPr/>
        </p:nvSpPr>
        <p:spPr>
          <a:xfrm>
            <a:off x="4043520" y="2157480"/>
            <a:ext cx="2670120" cy="2462040"/>
          </a:xfrm>
          <a:prstGeom prst="ellipse">
            <a:avLst/>
          </a:prstGeom>
          <a:solidFill>
            <a:srgbClr val="5b9bd5"/>
          </a:solidFill>
          <a:ln w="12600">
            <a:solidFill>
              <a:srgbClr val="41719c"/>
            </a:solidFill>
            <a:miter/>
          </a:ln>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Бас кейіпкерлер, </a:t>
            </a:r>
            <a:endParaRPr b="0" lang="ru-RU" sz="1800" strike="noStrike" u="none">
              <a:solidFill>
                <a:srgbClr val="000000"/>
              </a:solidFill>
              <a:uFillTx/>
              <a:latin typeface="Calibri"/>
            </a:endParaRPr>
          </a:p>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ffffff"/>
                </a:solidFill>
                <a:uFillTx/>
                <a:latin typeface="Calibri"/>
              </a:rPr>
              <a:t>Тақырыптары ортақ</a:t>
            </a:r>
            <a:endParaRPr b="0" lang="ru-RU" sz="1800" strike="noStrike" u="none">
              <a:solidFill>
                <a:srgbClr val="000000"/>
              </a:solidFill>
              <a:uFillTx/>
              <a:latin typeface="Calibri"/>
            </a:endParaRPr>
          </a:p>
        </p:txBody>
      </p:sp>
      <p:sp>
        <p:nvSpPr>
          <p:cNvPr id="69" name="TextBox 3"/>
          <p:cNvSpPr/>
          <p:nvPr/>
        </p:nvSpPr>
        <p:spPr>
          <a:xfrm>
            <a:off x="1598760" y="1365120"/>
            <a:ext cx="318744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Батырлар жыры</a:t>
            </a:r>
            <a:endParaRPr b="0" lang="ru-RU" sz="2400" strike="noStrike" u="none">
              <a:solidFill>
                <a:srgbClr val="000000"/>
              </a:solidFill>
              <a:uFillTx/>
              <a:latin typeface="Calibri"/>
            </a:endParaRPr>
          </a:p>
        </p:txBody>
      </p:sp>
      <p:sp>
        <p:nvSpPr>
          <p:cNvPr id="70" name="TextBox 4"/>
          <p:cNvSpPr/>
          <p:nvPr/>
        </p:nvSpPr>
        <p:spPr>
          <a:xfrm>
            <a:off x="6816600" y="1343160"/>
            <a:ext cx="2617920" cy="45972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2e77e2"/>
                </a:solidFill>
                <a:uFillTx/>
                <a:latin typeface="Times New Roman"/>
                <a:ea typeface="Times New Roman"/>
              </a:rPr>
              <a:t>Күлтегін жыры</a:t>
            </a:r>
            <a:endParaRPr b="0" lang="ru-RU" sz="2400" strike="noStrike" u="none">
              <a:solidFill>
                <a:srgbClr val="000000"/>
              </a:solidFill>
              <a:uFillTx/>
              <a:latin typeface="Calibri"/>
            </a:endParaRPr>
          </a:p>
        </p:txBody>
      </p:sp>
    </p:spTree>
  </p:cSld>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71" name="Рисунок 48" descr=""/>
          <p:cNvPicPr/>
          <p:nvPr/>
        </p:nvPicPr>
        <p:blipFill>
          <a:blip r:embed="rId1"/>
          <a:stretch/>
        </p:blipFill>
        <p:spPr>
          <a:xfrm>
            <a:off x="652320" y="7978680"/>
            <a:ext cx="200160" cy="203400"/>
          </a:xfrm>
          <a:prstGeom prst="rect">
            <a:avLst/>
          </a:prstGeom>
          <a:ln w="0">
            <a:noFill/>
          </a:ln>
        </p:spPr>
      </p:pic>
      <p:sp>
        <p:nvSpPr>
          <p:cNvPr id="72" name="object 2"/>
          <p:cNvSpPr/>
          <p:nvPr/>
        </p:nvSpPr>
        <p:spPr>
          <a:xfrm>
            <a:off x="9360" y="792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7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7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75" name="Google Shape;77;p1"/>
          <p:cNvCxnSpPr/>
          <p:nvPr/>
        </p:nvCxnSpPr>
        <p:spPr>
          <a:xfrm>
            <a:off x="212400" y="6621120"/>
            <a:ext cx="11729160" cy="26280"/>
          </a:xfrm>
          <a:prstGeom prst="straightConnector1">
            <a:avLst/>
          </a:prstGeom>
          <a:ln w="57240">
            <a:solidFill>
              <a:srgbClr val="33cccc"/>
            </a:solidFill>
            <a:miter/>
          </a:ln>
        </p:spPr>
      </p:cxnSp>
      <p:cxnSp>
        <p:nvCxnSpPr>
          <p:cNvPr id="76" name="Google Shape;78;p1"/>
          <p:cNvCxnSpPr/>
          <p:nvPr/>
        </p:nvCxnSpPr>
        <p:spPr>
          <a:xfrm>
            <a:off x="757080" y="6364080"/>
            <a:ext cx="10694160" cy="37080"/>
          </a:xfrm>
          <a:prstGeom prst="straightConnector1">
            <a:avLst/>
          </a:prstGeom>
          <a:ln w="38160">
            <a:solidFill>
              <a:srgbClr val="4472c4"/>
            </a:solidFill>
            <a:miter/>
          </a:ln>
        </p:spPr>
      </p:cxnSp>
      <p:sp>
        <p:nvSpPr>
          <p:cNvPr id="77"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78" name="TextBox 9"/>
          <p:cNvSpPr/>
          <p:nvPr/>
        </p:nvSpPr>
        <p:spPr>
          <a:xfrm>
            <a:off x="568440" y="-47520"/>
            <a:ext cx="11653560" cy="886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 </a:t>
            </a:r>
            <a:r>
              <a:rPr b="1" lang="kk-KZ" sz="2400" strike="noStrike" u="none">
                <a:solidFill>
                  <a:srgbClr val="ffffff"/>
                </a:solidFill>
                <a:uFillTx/>
                <a:latin typeface="Times New Roman"/>
                <a:ea typeface="Times New Roman"/>
              </a:rPr>
              <a:t>  </a:t>
            </a:r>
            <a:r>
              <a:rPr b="1" lang="kk-KZ" sz="2400" strike="noStrike" u="none">
                <a:solidFill>
                  <a:srgbClr val="ffffff"/>
                </a:solidFill>
                <a:uFillTx/>
                <a:latin typeface="Times New Roman"/>
                <a:ea typeface="Times New Roman"/>
              </a:rPr>
              <a:t>2-тапсырма.  Кестемен жұмыс.</a:t>
            </a:r>
            <a:endParaRPr b="0" lang="ru-RU" sz="24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ffffff"/>
                </a:solidFill>
                <a:uFillTx/>
                <a:latin typeface="Times New Roman"/>
                <a:ea typeface="Times New Roman"/>
              </a:rPr>
              <a:t>Шығармадағы кейіпкерлер тұлғасын гуманистік тұрғыдан талдаңдар.</a:t>
            </a:r>
            <a:endParaRPr b="0" lang="ru-RU" sz="2400" strike="noStrike" u="none">
              <a:solidFill>
                <a:srgbClr val="000000"/>
              </a:solidFill>
              <a:uFillTx/>
              <a:latin typeface="Calibri"/>
            </a:endParaRPr>
          </a:p>
        </p:txBody>
      </p:sp>
      <p:graphicFrame>
        <p:nvGraphicFramePr>
          <p:cNvPr id="79" name=""/>
          <p:cNvGraphicFramePr/>
          <p:nvPr/>
        </p:nvGraphicFramePr>
        <p:xfrm>
          <a:off x="752400" y="1830240"/>
          <a:ext cx="9980640" cy="1676520"/>
        </p:xfrm>
        <a:graphic>
          <a:graphicData uri="http://schemas.openxmlformats.org/drawingml/2006/table">
            <a:tbl>
              <a:tblPr/>
              <a:tblGrid>
                <a:gridCol w="3327480"/>
                <a:gridCol w="3224160"/>
                <a:gridCol w="3429000"/>
              </a:tblGrid>
              <a:tr h="71460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          </a:t>
                      </a:r>
                      <a:r>
                        <a:rPr b="1" lang="kk-KZ" sz="2400" strike="noStrike" u="none">
                          <a:solidFill>
                            <a:srgbClr val="ffffff"/>
                          </a:solidFill>
                          <a:uFillTx/>
                          <a:latin typeface="Times New Roman"/>
                          <a:ea typeface="Times New Roman"/>
                        </a:rPr>
                        <a:t>Білге қаған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Күлтегін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Елтеріс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96192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d2deef"/>
                    </a:solidFill>
                  </a:tcPr>
                </a:tc>
              </a:tr>
            </a:tbl>
          </a:graphicData>
        </a:graphic>
      </p:graphicFrame>
      <p:sp>
        <p:nvSpPr>
          <p:cNvPr id="80" name="TextBox 4"/>
          <p:cNvSpPr/>
          <p:nvPr/>
        </p:nvSpPr>
        <p:spPr>
          <a:xfrm flipH="1">
            <a:off x="751680" y="4146480"/>
            <a:ext cx="8597880" cy="70380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2e77e2"/>
                </a:solidFill>
                <a:uFillTx/>
                <a:latin typeface="Times New Roman"/>
                <a:ea typeface="Times New Roman"/>
              </a:rPr>
              <a:t>Дескриптор:</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2e77e2"/>
                </a:solidFill>
                <a:uFillTx/>
                <a:latin typeface="Times New Roman"/>
                <a:ea typeface="Times New Roman"/>
              </a:rPr>
              <a:t>Кейіпкерлер бейнесін гуманистік тұрғыдан талдайды.</a:t>
            </a:r>
            <a:endParaRPr b="0" lang="ru-RU" sz="2000" strike="noStrike" u="none">
              <a:solidFill>
                <a:srgbClr val="000000"/>
              </a:solidFill>
              <a:uFillTx/>
              <a:latin typeface="Calibri"/>
            </a:endParaRPr>
          </a:p>
        </p:txBody>
      </p:sp>
    </p:spTree>
  </p:cSld>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81" name="Рисунок 48" descr=""/>
          <p:cNvPicPr/>
          <p:nvPr/>
        </p:nvPicPr>
        <p:blipFill>
          <a:blip r:embed="rId1"/>
          <a:stretch/>
        </p:blipFill>
        <p:spPr>
          <a:xfrm>
            <a:off x="652320" y="7978680"/>
            <a:ext cx="200160" cy="203400"/>
          </a:xfrm>
          <a:prstGeom prst="rect">
            <a:avLst/>
          </a:prstGeom>
          <a:ln w="0">
            <a:noFill/>
          </a:ln>
        </p:spPr>
      </p:pic>
      <p:sp>
        <p:nvSpPr>
          <p:cNvPr id="82" name="object 2"/>
          <p:cNvSpPr/>
          <p:nvPr/>
        </p:nvSpPr>
        <p:spPr>
          <a:xfrm>
            <a:off x="9360" y="7920"/>
            <a:ext cx="12190680" cy="977760"/>
          </a:xfrm>
          <a:custGeom>
            <a:avLst/>
            <a:gdLst>
              <a:gd name="textAreaLeft" fmla="*/ 0 w 12190680"/>
              <a:gd name="textAreaRight" fmla="*/ 12191040 w 1219068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Calibri"/>
            </a:endParaRPr>
          </a:p>
        </p:txBody>
      </p:sp>
      <p:sp>
        <p:nvSpPr>
          <p:cNvPr id="83" name="Прямоугольник 73"/>
          <p:cNvSpPr/>
          <p:nvPr/>
        </p:nvSpPr>
        <p:spPr>
          <a:xfrm>
            <a:off x="4349880" y="1343160"/>
            <a:ext cx="1573200" cy="82548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37 </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Частных детских</a:t>
            </a:r>
            <a:endParaRPr b="0" lang="ru-RU" sz="12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сада</a:t>
            </a:r>
            <a:endParaRPr b="0" lang="ru-RU" sz="1200" strike="noStrike" u="none">
              <a:solidFill>
                <a:srgbClr val="000000"/>
              </a:solidFill>
              <a:uFillTx/>
              <a:latin typeface="Calibri"/>
            </a:endParaRPr>
          </a:p>
        </p:txBody>
      </p:sp>
      <p:sp>
        <p:nvSpPr>
          <p:cNvPr id="84" name="Прямоугольник 74"/>
          <p:cNvSpPr/>
          <p:nvPr/>
        </p:nvSpPr>
        <p:spPr>
          <a:xfrm>
            <a:off x="5942160" y="1309680"/>
            <a:ext cx="157140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ea typeface="Arial"/>
              </a:rPr>
              <a:t>43</a:t>
            </a:r>
            <a:endParaRPr b="0" lang="ru-RU" sz="2400" strike="noStrike" u="none">
              <a:solidFill>
                <a:srgbClr val="000000"/>
              </a:solidFill>
              <a:uFillTx/>
              <a:latin typeface="Calibri"/>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ea typeface="Arial"/>
              </a:rPr>
              <a:t>Мини-центра</a:t>
            </a:r>
            <a:endParaRPr b="0" lang="ru-RU" sz="1200" strike="noStrike" u="none">
              <a:solidFill>
                <a:srgbClr val="000000"/>
              </a:solidFill>
              <a:uFillTx/>
              <a:latin typeface="Calibri"/>
            </a:endParaRPr>
          </a:p>
        </p:txBody>
      </p:sp>
      <p:cxnSp>
        <p:nvCxnSpPr>
          <p:cNvPr id="85" name="Google Shape;77;p1"/>
          <p:cNvCxnSpPr/>
          <p:nvPr/>
        </p:nvCxnSpPr>
        <p:spPr>
          <a:xfrm>
            <a:off x="212400" y="6621120"/>
            <a:ext cx="11729160" cy="26280"/>
          </a:xfrm>
          <a:prstGeom prst="straightConnector1">
            <a:avLst/>
          </a:prstGeom>
          <a:ln w="57240">
            <a:solidFill>
              <a:srgbClr val="33cccc"/>
            </a:solidFill>
            <a:miter/>
          </a:ln>
        </p:spPr>
      </p:cxnSp>
      <p:cxnSp>
        <p:nvCxnSpPr>
          <p:cNvPr id="86" name="Google Shape;78;p1"/>
          <p:cNvCxnSpPr/>
          <p:nvPr/>
        </p:nvCxnSpPr>
        <p:spPr>
          <a:xfrm>
            <a:off x="757080" y="6364080"/>
            <a:ext cx="10694160" cy="37080"/>
          </a:xfrm>
          <a:prstGeom prst="straightConnector1">
            <a:avLst/>
          </a:prstGeom>
          <a:ln w="38160">
            <a:solidFill>
              <a:srgbClr val="4472c4"/>
            </a:solidFill>
            <a:miter/>
          </a:ln>
        </p:spPr>
      </p:cxnSp>
      <p:sp>
        <p:nvSpPr>
          <p:cNvPr id="87" name="TextBox 8"/>
          <p:cNvSpPr/>
          <p:nvPr/>
        </p:nvSpPr>
        <p:spPr>
          <a:xfrm>
            <a:off x="1282680" y="1992240"/>
            <a:ext cx="184320" cy="370080"/>
          </a:xfrm>
          <a:prstGeom prst="rect">
            <a:avLst/>
          </a:prstGeom>
          <a:noFill/>
          <a:ln w="0">
            <a:noFill/>
          </a:ln>
        </p:spPr>
        <p:style>
          <a:lnRef idx="0"/>
          <a:fillRef idx="0"/>
          <a:effectRef idx="0"/>
          <a:fontRef idx="minor"/>
        </p:style>
        <p:txBody>
          <a:bodyPr wrap="none"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Calibri"/>
            </a:endParaRPr>
          </a:p>
        </p:txBody>
      </p:sp>
      <p:sp>
        <p:nvSpPr>
          <p:cNvPr id="88" name="TextBox 9"/>
          <p:cNvSpPr/>
          <p:nvPr/>
        </p:nvSpPr>
        <p:spPr>
          <a:xfrm>
            <a:off x="852480" y="-138240"/>
            <a:ext cx="9764640" cy="8866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 </a:t>
            </a:r>
            <a:endParaRPr b="0" lang="ru-RU" sz="28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Ықтимал жауап</a:t>
            </a:r>
            <a:endParaRPr b="0" lang="ru-RU" sz="2400" strike="noStrike" u="none">
              <a:solidFill>
                <a:srgbClr val="000000"/>
              </a:solidFill>
              <a:uFillTx/>
              <a:latin typeface="Calibri"/>
            </a:endParaRPr>
          </a:p>
        </p:txBody>
      </p:sp>
      <p:graphicFrame>
        <p:nvGraphicFramePr>
          <p:cNvPr id="89" name=""/>
          <p:cNvGraphicFramePr/>
          <p:nvPr/>
        </p:nvGraphicFramePr>
        <p:xfrm>
          <a:off x="852480" y="1292400"/>
          <a:ext cx="9860040" cy="3852720"/>
        </p:xfrm>
        <a:graphic>
          <a:graphicData uri="http://schemas.openxmlformats.org/drawingml/2006/table">
            <a:tbl>
              <a:tblPr/>
              <a:tblGrid>
                <a:gridCol w="3405240"/>
                <a:gridCol w="3552840"/>
                <a:gridCol w="2901960"/>
              </a:tblGrid>
              <a:tr h="711720">
                <a:tc>
                  <a:txBody>
                    <a:bodyPr anchor="t">
                      <a:no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Calibri"/>
                        </a:rPr>
                        <a:t>          </a:t>
                      </a:r>
                      <a:r>
                        <a:rPr b="1" lang="kk-KZ" sz="2400" strike="noStrike" u="none">
                          <a:solidFill>
                            <a:srgbClr val="ffffff"/>
                          </a:solidFill>
                          <a:uFillTx/>
                          <a:latin typeface="Times New Roman"/>
                          <a:ea typeface="Times New Roman"/>
                        </a:rPr>
                        <a:t>Білге қаған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Күлтегін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c>
                  <a:txBody>
                    <a:bodyPr anchor="t">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ffffff"/>
                          </a:solidFill>
                          <a:uFillTx/>
                          <a:latin typeface="Times New Roman"/>
                          <a:ea typeface="Times New Roman"/>
                        </a:rPr>
                        <a:t>Елтеріс </a:t>
                      </a:r>
                      <a:endParaRPr b="0" lang="ru-RU" sz="24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5b9bd5"/>
                    </a:solidFill>
                  </a:tcPr>
                </a:tc>
              </a:tr>
              <a:tr h="3141000">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Елдің мұңы, жердің қамы үш</a:t>
                      </a:r>
                      <a:r>
                        <a:rPr b="0" lang="en-US" sz="2000" strike="noStrike" u="none">
                          <a:solidFill>
                            <a:srgbClr val="ffffff"/>
                          </a:solidFill>
                          <a:uFillTx/>
                          <a:latin typeface="Times New Roman"/>
                          <a:ea typeface="Times New Roman"/>
                        </a:rPr>
                        <a:t>i</a:t>
                      </a:r>
                      <a:r>
                        <a:rPr b="0" lang="kk-KZ" sz="2000" strike="noStrike" u="none">
                          <a:solidFill>
                            <a:srgbClr val="ffffff"/>
                          </a:solidFill>
                          <a:uFillTx/>
                          <a:latin typeface="Times New Roman"/>
                          <a:ea typeface="Times New Roman"/>
                        </a:rPr>
                        <a:t>н күрескен ұлы тұлға. «Т</a:t>
                      </a:r>
                      <a:r>
                        <a:rPr b="0" i="1" lang="kk-KZ" sz="2000" strike="noStrike" u="none">
                          <a:solidFill>
                            <a:srgbClr val="ffffff"/>
                          </a:solidFill>
                          <a:uFillTx/>
                          <a:latin typeface="Times New Roman"/>
                          <a:ea typeface="Times New Roman"/>
                        </a:rPr>
                        <a:t>үркі халқы үшін</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ffffff"/>
                          </a:solidFill>
                          <a:uFillTx/>
                          <a:latin typeface="Times New Roman"/>
                          <a:ea typeface="Times New Roman"/>
                        </a:rPr>
                        <a:t>Түн ұйықтамадым,</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ffffff"/>
                          </a:solidFill>
                          <a:uFillTx/>
                          <a:latin typeface="Times New Roman"/>
                          <a:ea typeface="Times New Roman"/>
                        </a:rPr>
                        <a:t>Күндіз отырмадым.</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ffffff"/>
                          </a:solidFill>
                          <a:uFillTx/>
                          <a:latin typeface="Times New Roman"/>
                          <a:ea typeface="Times New Roman"/>
                        </a:rPr>
                        <a:t>Төрт бұрыштағы халықты </a:t>
                      </a:r>
                      <a:r>
                        <a:rPr b="0" lang="kk-KZ" sz="2000" strike="noStrike" u="none">
                          <a:solidFill>
                            <a:srgbClr val="ffffff"/>
                          </a:solidFill>
                          <a:uFillTx/>
                          <a:latin typeface="Times New Roman"/>
                          <a:ea typeface="Times New Roman"/>
                        </a:rPr>
                        <a:t>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i="1" lang="kk-KZ" sz="2000" strike="noStrike" u="none">
                          <a:solidFill>
                            <a:srgbClr val="ffffff"/>
                          </a:solidFill>
                          <a:uFillTx/>
                          <a:latin typeface="Times New Roman"/>
                          <a:ea typeface="Times New Roman"/>
                        </a:rPr>
                        <a:t>Бәрін бейбіт қылдым, тату қылдым» деген жыр жолдарымен берілген.</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0070c0"/>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Жастайынан халық қамын ойлап, өзінің ерлік бейнесімен халық құрметіне бөленген батыр. Жырда: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«Жалаңаш халықты тонды,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Кедей халықты бай қылдым.</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Аз халықты көп қылдым.</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Тату елге жақсылық қылдым» деп зор мақтаныш сезіммен баяндалады.</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0070c0"/>
                    </a:solidFill>
                  </a:tcPr>
                </a:tc>
                <a:tc>
                  <a:txBody>
                    <a:bodyPr anchor="t">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Ұлдарын ерлікке, батылдыққа тәрбиелген. </a:t>
                      </a:r>
                      <a:endParaRPr b="0" lang="ru-RU" sz="2000" strike="noStrike" u="none">
                        <a:solidFill>
                          <a:srgbClr val="000000"/>
                        </a:solidFill>
                        <a:uFillTx/>
                        <a:latin typeface="Calibri"/>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ffffff"/>
                          </a:solidFill>
                          <a:uFillTx/>
                          <a:latin typeface="Times New Roman"/>
                          <a:ea typeface="Times New Roman"/>
                        </a:rPr>
                        <a:t>Елін сыртқы жаулардан қорғау барысында 47 жорық жасаған  батыр-қаған. </a:t>
                      </a:r>
                      <a:endParaRPr b="0" lang="ru-RU" sz="2000" strike="noStrike" u="none">
                        <a:solidFill>
                          <a:srgbClr val="000000"/>
                        </a:solidFill>
                        <a:uFillTx/>
                        <a:latin typeface="Calibri"/>
                      </a:endParaRPr>
                    </a:p>
                  </a:txBody>
                  <a:tcPr anchor="t" marL="91440" marR="9144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0070c0"/>
                    </a:solidFill>
                  </a:tcPr>
                </a:tc>
              </a:tr>
            </a:tbl>
          </a:graphicData>
        </a:graphic>
      </p:graphicFrame>
    </p:spTree>
  </p:cSld>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6896</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2018-09-12T08:07:08Z</dcterms:created>
  <dc:creator>Жазира Асанова</dc:creator>
  <dc:description/>
  <dc:language>ru-RU</dc:language>
  <cp:lastModifiedBy>Учетная запись Майкрософт</cp:lastModifiedBy>
  <cp:lastPrinted>2020-03-24T14:36:16Z</cp:lastPrinted>
  <dcterms:modified xsi:type="dcterms:W3CDTF">2020-08-30T13:18:55Z</dcterms:modified>
  <cp:revision>517</cp:revision>
  <dc:subject/>
  <dc:title>Презентация PowerPoint</dc:title>
</cp:coreProperties>
</file>