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3A2F3D-A0EB-426B-BC2B-95385D93ADE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32223DF-5EF3-444D-A8C5-36129429B914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www.youtube.com/watch?v=IYXVPjFMp9E" TargetMode="External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9"/>
          <p:cNvSpPr/>
          <p:nvPr/>
        </p:nvSpPr>
        <p:spPr>
          <a:xfrm>
            <a:off x="9679680" y="177840"/>
            <a:ext cx="251136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ҚАЗАҚ ӘДЕБИЕТІ (Т</a:t>
            </a:r>
            <a:r>
              <a:rPr b="1" lang="ru-RU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1)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7-СЫНЫП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2"/>
          <p:cNvSpPr/>
          <p:nvPr/>
        </p:nvSpPr>
        <p:spPr>
          <a:xfrm>
            <a:off x="757080" y="1209600"/>
            <a:ext cx="8469360" cy="15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Бөлім тақырыбы: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          </a:t>
            </a: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Көне күндерден жеткен жәдігерлер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TextBox 3"/>
          <p:cNvSpPr/>
          <p:nvPr/>
        </p:nvSpPr>
        <p:spPr>
          <a:xfrm>
            <a:off x="852480" y="3281400"/>
            <a:ext cx="744372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1" lang="kk-KZ" sz="32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           </a:t>
            </a: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«Күлтегін» жазба ескерткіші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8" name="object 2"/>
          <p:cNvSpPr/>
          <p:nvPr/>
        </p:nvSpPr>
        <p:spPr>
          <a:xfrm>
            <a:off x="1440" y="-12600"/>
            <a:ext cx="12190680" cy="146340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 fontScale="55000" lnSpcReduction="19999"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        </a:t>
            </a: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	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3-тапсырма. 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Түркі қағандығына Күлтегін батыр бостандық алып бергенге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дейінгі және кейінгі эпизодтардағы халықтың жағдайын мәтіннен тауып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салыстырыңдар.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Салыстыр. </a:t>
            </a:r>
            <a:br>
              <a:rPr sz="2400"/>
            </a:b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83" name="TextBox 4"/>
          <p:cNvSpPr/>
          <p:nvPr/>
        </p:nvSpPr>
        <p:spPr>
          <a:xfrm>
            <a:off x="757080" y="4273560"/>
            <a:ext cx="110570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 мәтіннен эпизодтарын мәтіннен тауып, салыстырады;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 өзіндік   пікірлерін білдіреді.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84" name=""/>
          <p:cNvGraphicFramePr/>
          <p:nvPr/>
        </p:nvGraphicFramePr>
        <p:xfrm>
          <a:off x="1419120" y="1814400"/>
          <a:ext cx="8626680" cy="1163880"/>
        </p:xfrm>
        <a:graphic>
          <a:graphicData uri="http://schemas.openxmlformats.org/drawingml/2006/table">
            <a:tbl>
              <a:tblPr/>
              <a:tblGrid>
                <a:gridCol w="4313520"/>
                <a:gridCol w="4313160"/>
              </a:tblGrid>
              <a:tr h="5810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Дейін...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Кейін...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6" name="object 2"/>
          <p:cNvSpPr/>
          <p:nvPr/>
        </p:nvSpPr>
        <p:spPr>
          <a:xfrm>
            <a:off x="1440" y="-12600"/>
            <a:ext cx="12190680" cy="79668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 fontScale="77500" lnSpcReduction="19999"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Өзіңді тексер </a:t>
            </a:r>
            <a:br>
              <a:rPr sz="2400"/>
            </a:b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graphicFrame>
        <p:nvGraphicFramePr>
          <p:cNvPr id="91" name=""/>
          <p:cNvGraphicFramePr/>
          <p:nvPr/>
        </p:nvGraphicFramePr>
        <p:xfrm>
          <a:off x="652320" y="1004760"/>
          <a:ext cx="10980720" cy="4983120"/>
        </p:xfrm>
        <a:graphic>
          <a:graphicData uri="http://schemas.openxmlformats.org/drawingml/2006/table">
            <a:tbl>
              <a:tblPr/>
              <a:tblGrid>
                <a:gridCol w="5604120"/>
                <a:gridCol w="5376600"/>
              </a:tblGrid>
              <a:tr h="6256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Дейін...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  </a:t>
                      </a: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Кейін...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43574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Автор түркі халқы ата-баба дәстүрін берік ұстаған кездерінде ешкімге тәуелсіз, еркін өмір сүргенін жырлай келіп, ол осы жолдан тайып, дұшпанға алданған сәттерінде: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«Табғаш халқына бек ұлдары құл болды,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Пәк қыздары күң болды.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Түркі бектер түркі атын жоғалтып,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Табғаш бектердің табғаш атын тұтынып, Табғаш қағанына бағынды,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Елу жыл ісін-күшін берді»,- дейді.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2e77e2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Күлтегін батырдың көп әскер жиып, түркі елін жаудан азат етуге кіріскені мақтанышпен суреттеледі</a:t>
                      </a: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. </a:t>
                      </a: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Күлтегін түркі елінің «төрт бұрышындағы» барлық жауды жеңіп, елде тыныштық, бейбіт өмір орнатады. Ақын Күлтегіннің ерлігі туралы: «Бастыны еңкейтті, Тізеліні бүктірді», – дейді.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«Қолы жеті жүз ер болыпты.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Жеті жүз ер болып,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Елсіреген, қағансыраған халықты,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Күңденген, құлданған халықты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Түркі иелігінен айырылған халықты,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Ата-баба мекеніне қайта орнатты»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2e77e2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3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Сабақты қорытындылау. Кестемен жұмыс.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graphicFrame>
        <p:nvGraphicFramePr>
          <p:cNvPr id="98" name=""/>
          <p:cNvGraphicFramePr/>
          <p:nvPr/>
        </p:nvGraphicFramePr>
        <p:xfrm>
          <a:off x="752400" y="1352520"/>
          <a:ext cx="10587240" cy="2833560"/>
        </p:xfrm>
        <a:graphic>
          <a:graphicData uri="http://schemas.openxmlformats.org/drawingml/2006/table">
            <a:tbl>
              <a:tblPr/>
              <a:tblGrid>
                <a:gridCol w="1830600"/>
                <a:gridCol w="2438280"/>
                <a:gridCol w="2336760"/>
                <a:gridCol w="3981600"/>
              </a:tblGrid>
              <a:tr h="884160"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Жырдың атауы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Жанры түрі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Басты кейіпкер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«Күлтегін» жырының тәрбиелік мәні неде?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1949400">
                <a:tc>
                  <a:txBody>
                    <a:bodyPr lIns="90000" rIns="9000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sp>
        <p:nvSpPr>
          <p:cNvPr id="99" name="TextBox 4"/>
          <p:cNvSpPr/>
          <p:nvPr/>
        </p:nvSpPr>
        <p:spPr>
          <a:xfrm>
            <a:off x="1120680" y="4832280"/>
            <a:ext cx="322920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кестені толтырады.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01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Calibri"/>
                <a:ea typeface="Arial"/>
              </a:rPr>
              <a:t>  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Ықтимал жауап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graphicFrame>
        <p:nvGraphicFramePr>
          <p:cNvPr id="106" name=""/>
          <p:cNvGraphicFramePr/>
          <p:nvPr/>
        </p:nvGraphicFramePr>
        <p:xfrm>
          <a:off x="766800" y="1749600"/>
          <a:ext cx="10586880" cy="2835000"/>
        </p:xfrm>
        <a:graphic>
          <a:graphicData uri="http://schemas.openxmlformats.org/drawingml/2006/table">
            <a:tbl>
              <a:tblPr/>
              <a:tblGrid>
                <a:gridCol w="1784160"/>
                <a:gridCol w="2511720"/>
                <a:gridCol w="2365200"/>
                <a:gridCol w="3925800"/>
              </a:tblGrid>
              <a:tr h="884160"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Жырдың атауы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Жанры түрі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Басты кейіпкер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«Күлтегін» жырының тәрбиелік мәні неде?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1950840"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«Күлтегін» жыры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2e77e2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Батырлық жыр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2e77e2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Білге, Күлтегін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2e77e2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Париоттық рух беретін батырлық жыры.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2e77e2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08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1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1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13" name="TextBox 8"/>
          <p:cNvSpPr/>
          <p:nvPr/>
        </p:nvSpPr>
        <p:spPr>
          <a:xfrm>
            <a:off x="790560" y="166680"/>
            <a:ext cx="102204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Кері байланыс.  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«Үш саты». Сабақта алған дағдыларын саралай отырып, 3 сатының бірін таңдайды..(1-2-3)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4" name="Прямоугольник 1"/>
          <p:cNvSpPr/>
          <p:nvPr/>
        </p:nvSpPr>
        <p:spPr>
          <a:xfrm>
            <a:off x="1133640" y="2550960"/>
            <a:ext cx="9853560" cy="43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5" name="Прямоугольник 2"/>
          <p:cNvSpPr/>
          <p:nvPr/>
        </p:nvSpPr>
        <p:spPr>
          <a:xfrm>
            <a:off x="652320" y="2550960"/>
            <a:ext cx="10334880" cy="43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6" name="Схема 11" descr=""/>
          <p:cNvPicPr/>
          <p:nvPr/>
        </p:nvPicPr>
        <p:blipFill>
          <a:blip r:embed="rId2"/>
          <a:stretch/>
        </p:blipFill>
        <p:spPr>
          <a:xfrm>
            <a:off x="646200" y="1122480"/>
            <a:ext cx="10850400" cy="5040360"/>
          </a:xfrm>
          <a:prstGeom prst="rect">
            <a:avLst/>
          </a:prstGeom>
          <a:ln w="0">
            <a:noFill/>
          </a:ln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18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     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Calibri"/>
                <a:ea typeface="Arial"/>
              </a:rPr>
              <a:t>Қосымша  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2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2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23" name="TextBox 2"/>
          <p:cNvSpPr/>
          <p:nvPr/>
        </p:nvSpPr>
        <p:spPr>
          <a:xfrm>
            <a:off x="901800" y="4943520"/>
            <a:ext cx="97106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 ассоцияция жасайды;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 ойларын еркін жеткізеді</a:t>
            </a: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4" name="TextBox 1"/>
          <p:cNvSpPr/>
          <p:nvPr/>
        </p:nvSpPr>
        <p:spPr>
          <a:xfrm>
            <a:off x="752400" y="1177920"/>
            <a:ext cx="104234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«Күлтегін шығармасын әсерлі етіп тұрған не?» деген сұрақ төңірегінде ассоциация жасаңдар.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5" name="Выноска с четырьмя стрелками 1"/>
          <p:cNvSpPr/>
          <p:nvPr/>
        </p:nvSpPr>
        <p:spPr>
          <a:xfrm>
            <a:off x="3416400" y="1884240"/>
            <a:ext cx="4682880" cy="3167280"/>
          </a:xfrm>
          <a:prstGeom prst="pi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Шығарманың әсерлі тұстары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0" name="TextBox 8"/>
          <p:cNvSpPr/>
          <p:nvPr/>
        </p:nvSpPr>
        <p:spPr>
          <a:xfrm>
            <a:off x="900000" y="258840"/>
            <a:ext cx="448020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мақсаты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" name="TextBox 1"/>
          <p:cNvSpPr/>
          <p:nvPr/>
        </p:nvSpPr>
        <p:spPr>
          <a:xfrm>
            <a:off x="212760" y="1365120"/>
            <a:ext cx="1159200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</a:t>
            </a:r>
            <a:r>
              <a:rPr b="0" lang="kk-KZ" sz="2800" strike="noStrike" u="none">
                <a:solidFill>
                  <a:srgbClr val="4472c4"/>
                </a:solidFill>
                <a:uFillTx/>
                <a:latin typeface="Times New Roman"/>
                <a:ea typeface="Times New Roman"/>
              </a:rPr>
              <a:t>шығармадағы эпизодтар мен бейнелерді салыстыру </a:t>
            </a:r>
            <a:r>
              <a:rPr b="0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(7.А/И1).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TextBox 2"/>
          <p:cNvSpPr/>
          <p:nvPr/>
        </p:nvSpPr>
        <p:spPr>
          <a:xfrm>
            <a:off x="652320" y="2529000"/>
            <a:ext cx="11152440" cy="15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Сабақ мақсаты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32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шығармадағы эпизодтар мен бейнелерді салыстырады.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4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9" name="TextBox 8"/>
          <p:cNvSpPr/>
          <p:nvPr/>
        </p:nvSpPr>
        <p:spPr>
          <a:xfrm>
            <a:off x="1282680" y="1992240"/>
            <a:ext cx="81932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шығармадағы  ұқсас эпизодтары мен бейнелерді табады;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2e77e2"/>
              </a:buClr>
              <a:buFont typeface="Times New Roman"/>
              <a:buChar char="-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ойларын дәлел келтіріп айтады.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0" name="TextBox 9"/>
          <p:cNvSpPr/>
          <p:nvPr/>
        </p:nvSpPr>
        <p:spPr>
          <a:xfrm>
            <a:off x="1133640" y="258840"/>
            <a:ext cx="566892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Бағалау </a:t>
            </a: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критерийлері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2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       </a:t>
            </a: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Тақырыпты болжау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7" name="Прямоугольник 1"/>
          <p:cNvSpPr/>
          <p:nvPr/>
        </p:nvSpPr>
        <p:spPr>
          <a:xfrm>
            <a:off x="1204200" y="2063880"/>
            <a:ext cx="48891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sng">
                <a:solidFill>
                  <a:srgbClr val="0563c1"/>
                </a:solidFill>
                <a:uFillTx/>
                <a:latin typeface="Calibri"/>
                <a:ea typeface="Arial"/>
                <a:hlinkClick r:id="rId2"/>
              </a:rPr>
              <a:t>https://www.youtube.com/watch?v=IYXVPjFMp9E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8" name="TextBox 3"/>
          <p:cNvSpPr/>
          <p:nvPr/>
        </p:nvSpPr>
        <p:spPr>
          <a:xfrm>
            <a:off x="1185840" y="3906720"/>
            <a:ext cx="964872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Дескриптор: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 бейнероликтен С. Тұрысбековтың күйін тыңдайды.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 күйдің атын табу арқылы өтілетін сабақ тақырыбын болжайды.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9" name="Прямоугольник 1"/>
          <p:cNvSpPr/>
          <p:nvPr/>
        </p:nvSpPr>
        <p:spPr>
          <a:xfrm>
            <a:off x="631800" y="1233360"/>
            <a:ext cx="108903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Бейнероликті көріп, күйдің атын табу арқылы өтілетін сабақ тақырыбын болжаңдар.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1" name="object 2"/>
          <p:cNvSpPr/>
          <p:nvPr/>
        </p:nvSpPr>
        <p:spPr>
          <a:xfrm>
            <a:off x="1440" y="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Мағынаны тану кезеңі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4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46" name="TextBox 8"/>
          <p:cNvSpPr/>
          <p:nvPr/>
        </p:nvSpPr>
        <p:spPr>
          <a:xfrm>
            <a:off x="852480" y="1216080"/>
            <a:ext cx="10006200" cy="49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4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ҚҰТЫЛЫҒҰЛЫ КҮЛТЕГІН (684-731ж.ж.)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	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Күлтегін (684-731) – Қапаған және Білге қаған дәуіріндегі түркі мемлекетінің көрнекті әскери қолбасшысы. Құтлұғ қағанның кенже баласы. 7 жасында жетім қалып, 10 жасында ер атанады, 16 жасында қару-жарақ асынып, ел намысын, халық кегін қуып табғаштарға аттанған. 47 жасында дүниеден өткен . Ол дәуірдегі ақын-жырау «Иоллығ-тегін жоқтамадық» жырын жазады. Жыр 53 шумақтан тұрады. Ескерткіш Монғолия астанасы Ұланбатордан 400 шақырым Орхон өзенінің бойында орналасқан. Күлтегін – түркі халықтарының ерлік туралы ұғымының жиынтық бейнесі. Оның тұлғасында түркілерге тән ержүрек, өршіл, қайсар, қайтпас мінез бар. «Сондай батырым болса» деген ел арманы Күлтегін ерліктерін сипаттау арқылы берілген.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8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 fontScale="92500" lnSpcReduction="9999"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1-тапсырма. 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Күлтегіннің әр жасында істер атқарғанын анықтаңдар. </a:t>
            </a:r>
            <a:br>
              <a:rPr sz="2400"/>
            </a:b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53" name="Прямоугольник 3"/>
          <p:cNvSpPr/>
          <p:nvPr/>
        </p:nvSpPr>
        <p:spPr>
          <a:xfrm>
            <a:off x="878040" y="1185840"/>
            <a:ext cx="9646920" cy="375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Сандар сөйлейді»…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1. 7 жас …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2. 10 жас …. 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3. 16 жас….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4. 21 жас...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5. 26 жас...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6. 27 жас… 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7. 30 жас … 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8. 31 жас… 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9. 47 жас…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TextBox 4"/>
          <p:cNvSpPr/>
          <p:nvPr/>
        </p:nvSpPr>
        <p:spPr>
          <a:xfrm>
            <a:off x="900360" y="5289480"/>
            <a:ext cx="918792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Күлтегіннің әр жасында қандай адам болғанын немесе жасаған істерін анықтайды.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6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  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Өзіңді тексер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61" name="Прямоугольник 3"/>
          <p:cNvSpPr/>
          <p:nvPr/>
        </p:nvSpPr>
        <p:spPr>
          <a:xfrm>
            <a:off x="1066680" y="1343160"/>
            <a:ext cx="9379080" cy="369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20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1. 7 жасында әкесінен айырылады.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2. 10 жасында  ер атанады.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3. 16 жасында  Әскербасы болады.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4. 21 жасында  Чача Сеңүнмен айқасты.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5. 26 жасында  Қырғыздарға қарсы аттанды.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4. 27 жасында  Қарлық халқы еркіндіктің нәтижесінде жауы болды.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5. 30 жасында  Қарлықтарды жеңді.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6. 31 жасында  аз халық жау болды. Қара көлде соғысты.</a:t>
            </a:r>
            <a:br>
              <a:rPr sz="2400"/>
            </a:br>
            <a:r>
              <a:rPr b="0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7. 47 жасында  қаза болады.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3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67" name="TextBox 8"/>
          <p:cNvSpPr/>
          <p:nvPr/>
        </p:nvSpPr>
        <p:spPr>
          <a:xfrm>
            <a:off x="515880" y="60480"/>
            <a:ext cx="110570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2-т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апсырма. 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Жырдағы Күлтегіннің 16 жастағы және 30-дан кейінгі бейнесін салыстырыңдар.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8" name="TextBox 9"/>
          <p:cNvSpPr/>
          <p:nvPr/>
        </p:nvSpPr>
        <p:spPr>
          <a:xfrm>
            <a:off x="752400" y="4816440"/>
            <a:ext cx="10383840" cy="137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1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 жырдағы Күлтегін бейнесін салыстырады;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- кейіпкер бейнесін ашады.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69" name=""/>
          <p:cNvGraphicFramePr/>
          <p:nvPr/>
        </p:nvGraphicFramePr>
        <p:xfrm>
          <a:off x="652320" y="1343160"/>
          <a:ext cx="11031840" cy="3414600"/>
        </p:xfrm>
        <a:graphic>
          <a:graphicData uri="http://schemas.openxmlformats.org/drawingml/2006/table">
            <a:tbl>
              <a:tblPr/>
              <a:tblGrid>
                <a:gridCol w="5516640"/>
                <a:gridCol w="5515200"/>
              </a:tblGrid>
              <a:tr h="11890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Жырдағы Күлтегіннің 16 жастағы бейнесі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Жырдағы Күлтегіннің 30-дан кейінгі бейнесі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22262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Он алтыда ағамның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Елі-жұртын көбейтті.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Алдындағы қағанның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Жерін әбден кеңейтті.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Соғдыларға аттанды,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Талқандадық, мақтандық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…</a:t>
                      </a: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Бір кезде ол қонды атқа,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Баяғыдай қайратты,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Қос батырды жайратты.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Күлтегін – ел қанаты.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..Алып Шалшы боз мініп,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Жауын тоз-тоз, тоз қылып,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Шабуылға жұлқынды.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1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75" name="TextBox 8"/>
          <p:cNvSpPr/>
          <p:nvPr/>
        </p:nvSpPr>
        <p:spPr>
          <a:xfrm>
            <a:off x="1133640" y="272880"/>
            <a:ext cx="51559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Ықтимал жауап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76" name=""/>
          <p:cNvGraphicFramePr/>
          <p:nvPr/>
        </p:nvGraphicFramePr>
        <p:xfrm>
          <a:off x="652320" y="1758960"/>
          <a:ext cx="11090520" cy="3139920"/>
        </p:xfrm>
        <a:graphic>
          <a:graphicData uri="http://schemas.openxmlformats.org/drawingml/2006/table">
            <a:tbl>
              <a:tblPr/>
              <a:tblGrid>
                <a:gridCol w="5540400"/>
                <a:gridCol w="5550120"/>
              </a:tblGrid>
              <a:tr h="11890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Жырдағы Күлтегіннің 16 жастағы бейнесі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Жырдағы Күлтегіннің 30-дан кейінгі бейнесі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1950840">
                <a:tc>
                  <a:txBody>
                    <a:bodyPr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Күлтегін бозбала шағында-ақ ағасының ерлігінен күш алғаны байқалады.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2e77e2"/>
                          </a:solidFill>
                          <a:uFillTx/>
                          <a:latin typeface="Times New Roman"/>
                          <a:ea typeface="Times New Roman"/>
                        </a:rPr>
                        <a:t>30-дан асқан Күлтегін нағыз батыр, ел-жұртын қорғап, жаулармен айқасады.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6903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1</cp:lastModifiedBy>
  <cp:lastPrinted>2020-03-24T14:36:16Z</cp:lastPrinted>
  <dcterms:modified xsi:type="dcterms:W3CDTF">2020-07-26T23:00:08Z</dcterms:modified>
  <cp:revision>510</cp:revision>
  <dc:subject/>
  <dc:title>Презентация PowerPoint</dc:title>
</cp:coreProperties>
</file>