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70" r:id="rId3"/>
    <p:sldId id="262" r:id="rId4"/>
    <p:sldId id="256" r:id="rId5"/>
    <p:sldId id="273" r:id="rId6"/>
    <p:sldId id="275" r:id="rId7"/>
    <p:sldId id="269" r:id="rId8"/>
    <p:sldId id="258" r:id="rId9"/>
    <p:sldId id="276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EB3F3-449D-422A-B822-F8546D399F84}" v="875" dt="2020-08-04T20:26:27.969"/>
    <p1510:client id="{52E1C838-7590-4C0F-AF32-98A6C94F3E4E}" v="753" dt="2020-08-04T23:17:41.507"/>
    <p1510:client id="{606CDE1D-52AB-473A-9AB2-F65D9FCA0710}" v="184" dt="2020-08-04T20:41:08.555"/>
    <p1510:client id="{624B8625-277F-4E9E-B3CB-C36D53F5ACFB}" v="360" dt="2020-08-04T21:25:36.862"/>
    <p1510:client id="{67B1D445-9A21-4D68-9AB3-68339FDA60DC}" v="644" dt="2020-08-04T21:51:32.972"/>
    <p1510:client id="{8AE67280-A59F-45A0-91D8-012BA8FD72A4}" v="1158" dt="2020-08-04T22:38:22.227"/>
    <p1510:client id="{91BE0B14-D2CD-4E71-96C2-3B7C9D72C491}" v="67" dt="2020-08-04T21:12:51.160"/>
    <p1510:client id="{A3F30E36-6FE8-4EC6-959C-B8E67D5FC0B0}" v="446" dt="2020-08-04T22:53:19.929"/>
    <p1510:client id="{B03EF8C2-7CF4-4AF4-9F17-47243049BEBB}" v="205" dt="2020-08-04T21:34:53.649"/>
    <p1510:client id="{B704024F-1F43-4F6A-9089-B1B1FC0A8826}" v="406" dt="2020-08-04T18:14:09.881"/>
    <p1510:client id="{F6E8EF51-567B-43BC-804B-7334A465291C}" v="44" dt="2020-08-04T20:55:40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05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200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181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446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257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467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06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40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51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53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4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1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02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91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36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FA9B-C404-482F-BEEB-8769978417A1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C7C024-6DF1-4479-8045-57D4482EA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0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9AFAF230-A13E-4E68-B8D3-473DCEB6D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824761"/>
              </p:ext>
            </p:extLst>
          </p:nvPr>
        </p:nvGraphicFramePr>
        <p:xfrm>
          <a:off x="684421" y="1069980"/>
          <a:ext cx="9130748" cy="3822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30748">
                  <a:extLst>
                    <a:ext uri="{9D8B030D-6E8A-4147-A177-3AD203B41FA5}">
                      <a16:colId xmlns="" xmlns:a16="http://schemas.microsoft.com/office/drawing/2014/main" val="1052656091"/>
                    </a:ext>
                  </a:extLst>
                </a:gridCol>
              </a:tblGrid>
              <a:tr h="1513772">
                <a:tc>
                  <a:txBody>
                    <a:bodyPr/>
                    <a:lstStyle/>
                    <a:p>
                      <a:pPr algn="l"/>
                      <a:r>
                        <a:rPr lang="kk-KZ" sz="2000" i="0" dirty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 БӨЛІМ</a:t>
                      </a:r>
                    </a:p>
                    <a:p>
                      <a:pPr algn="ctr"/>
                      <a:endParaRPr lang="kk-KZ" sz="2800" b="1" kern="1200" dirty="0">
                        <a:solidFill>
                          <a:srgbClr val="0070C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kk-KZ" sz="2800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Көне күндерден жеткен жәдігерлер</a:t>
                      </a:r>
                    </a:p>
                    <a:p>
                      <a:pPr algn="ctr"/>
                      <a:endParaRPr lang="kk-KZ" sz="2800" i="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kk-KZ" sz="2800" i="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kk-KZ" sz="2800" i="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Сабақтың тақырыбы:</a:t>
                      </a:r>
                    </a:p>
                    <a:p>
                      <a:pPr algn="ctr"/>
                      <a:endParaRPr lang="kk-KZ" sz="2800" i="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kk-KZ" sz="2800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Қазтуған жыраудың «Туған жермен қоштасу» толғауы</a:t>
                      </a:r>
                    </a:p>
                    <a:p>
                      <a:pPr algn="ctr"/>
                      <a:r>
                        <a:rPr lang="kk-KZ" sz="24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61910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E33A57C-957A-4CE9-BD01-F7E1A93AF89D}"/>
              </a:ext>
            </a:extLst>
          </p:cNvPr>
          <p:cNvSpPr txBox="1"/>
          <p:nvPr/>
        </p:nvSpPr>
        <p:spPr>
          <a:xfrm>
            <a:off x="1902577" y="3228945"/>
            <a:ext cx="7493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DB94041-7FA3-4CFA-93DE-8E29C699C91A}"/>
              </a:ext>
            </a:extLst>
          </p:cNvPr>
          <p:cNvSpPr txBox="1"/>
          <p:nvPr/>
        </p:nvSpPr>
        <p:spPr>
          <a:xfrm>
            <a:off x="684421" y="5030935"/>
            <a:ext cx="9130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CE23C8E-5C55-465D-BDA8-E98BC27B5323}"/>
              </a:ext>
            </a:extLst>
          </p:cNvPr>
          <p:cNvSpPr txBox="1"/>
          <p:nvPr/>
        </p:nvSpPr>
        <p:spPr>
          <a:xfrm>
            <a:off x="3347993" y="121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E5D6476-1366-4D64-8657-3B1C5269CF78}"/>
              </a:ext>
            </a:extLst>
          </p:cNvPr>
          <p:cNvSpPr txBox="1"/>
          <p:nvPr/>
        </p:nvSpPr>
        <p:spPr>
          <a:xfrm>
            <a:off x="9660684" y="2890"/>
            <a:ext cx="253131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sz="2400" b="1">
                <a:solidFill>
                  <a:schemeClr val="bg1"/>
                </a:solidFill>
                <a:latin typeface="Times New Roman"/>
                <a:cs typeface="Times New Roman"/>
              </a:rPr>
              <a:t>Қазақ әдебиеті</a:t>
            </a:r>
            <a:endParaRPr lang="kk-KZ" sz="2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>
                <a:solidFill>
                  <a:schemeClr val="bg1"/>
                </a:solidFill>
                <a:latin typeface="Times New Roman"/>
                <a:cs typeface="Times New Roman"/>
              </a:rPr>
              <a:t>7-</a:t>
            </a:r>
            <a:r>
              <a:rPr lang="kk-KZ" sz="2400" b="1">
                <a:solidFill>
                  <a:schemeClr val="bg1"/>
                </a:solidFill>
                <a:latin typeface="Times New Roman"/>
                <a:cs typeface="Times New Roman"/>
              </a:rPr>
              <a:t>сынып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7093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9E01D6B-DE6E-4238-BDDC-B3B806BD9D28}"/>
              </a:ext>
            </a:extLst>
          </p:cNvPr>
          <p:cNvSpPr txBox="1"/>
          <p:nvPr/>
        </p:nvSpPr>
        <p:spPr>
          <a:xfrm>
            <a:off x="1042986" y="1191803"/>
            <a:ext cx="8039373" cy="2492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sz="2400" b="1" dirty="0">
                <a:latin typeface="Times New Roman"/>
                <a:cs typeface="Times New Roman"/>
              </a:rPr>
              <a:t>Қосымша тапсырма.</a:t>
            </a:r>
            <a:endParaRPr lang="ru-RU" sz="2400" b="1" dirty="0">
              <a:latin typeface="Times New Roman"/>
              <a:cs typeface="Times New Roman"/>
            </a:endParaRPr>
          </a:p>
          <a:p>
            <a:endPara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/>
                <a:ea typeface="+mn-lt"/>
                <a:cs typeface="+mn-lt"/>
              </a:rPr>
              <a:t>Қазтуған жыраудың өлеңін «Туған жердей жер болмас, туған елдей ел болмас» деген мақалмен байланыстырып, үзіндіні жаттау.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313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39D4E2-530B-48DD-B57F-72FA2C3CC66B}"/>
              </a:ext>
            </a:extLst>
          </p:cNvPr>
          <p:cNvSpPr txBox="1"/>
          <p:nvPr/>
        </p:nvSpPr>
        <p:spPr>
          <a:xfrm>
            <a:off x="829326" y="652787"/>
            <a:ext cx="2613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мақсаттары</a:t>
            </a:r>
            <a:r>
              <a:rPr lang="kk-KZ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8111B16-7E79-4402-BF6C-97370BAD18FF}"/>
              </a:ext>
            </a:extLst>
          </p:cNvPr>
          <p:cNvSpPr/>
          <p:nvPr/>
        </p:nvSpPr>
        <p:spPr>
          <a:xfrm>
            <a:off x="1496359" y="1253805"/>
            <a:ext cx="86042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өркем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 кейіпкер бейнесін ашып, үзінділерді  жатқа айту (7.Т/Ж4)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ейіпкерлердің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 мен автор берген  портреттік мінездемені салыстырып,  тарихи және көркемдік құндылығына баға беру (7.Б/С1).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3536" y="3453339"/>
            <a:ext cx="2974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  мақсаттары</a:t>
            </a:r>
            <a:r>
              <a:rPr lang="kk-KZ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67542" y="4105425"/>
            <a:ext cx="82657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көркем шығармадағы кейіпкер бейнесін ашып, үзінділерді  жатқа айтады;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кейіпкерлердің іс-әрекеті мен автор берген  портреттік мінездемені салыстырып, тарихи және көркемдік құндылығына баға береді.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51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0F3BE93-3DC1-42BE-9B69-EE60582560D3}"/>
              </a:ext>
            </a:extLst>
          </p:cNvPr>
          <p:cNvSpPr txBox="1"/>
          <p:nvPr/>
        </p:nvSpPr>
        <p:spPr>
          <a:xfrm>
            <a:off x="828755" y="1056645"/>
            <a:ext cx="339054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критерийлері: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8474F01-22A8-4E1E-94E1-2C9424F74135}"/>
              </a:ext>
            </a:extLst>
          </p:cNvPr>
          <p:cNvSpPr txBox="1"/>
          <p:nvPr/>
        </p:nvSpPr>
        <p:spPr>
          <a:xfrm>
            <a:off x="974189" y="1938409"/>
            <a:ext cx="9327099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sz="2400" b="1" dirty="0">
                <a:ea typeface="+mn-lt"/>
                <a:cs typeface="+mn-lt"/>
              </a:rPr>
              <a:t>- </a:t>
            </a:r>
            <a:r>
              <a:rPr lang="kk-KZ" sz="2400" b="1" dirty="0">
                <a:latin typeface="Times New Roman"/>
                <a:ea typeface="+mn-lt"/>
                <a:cs typeface="+mn-lt"/>
              </a:rPr>
              <a:t> </a:t>
            </a:r>
            <a:r>
              <a:rPr lang="kk-KZ" sz="2400" dirty="0">
                <a:latin typeface="Times New Roman"/>
                <a:ea typeface="+mn-lt"/>
                <a:cs typeface="+mn-lt"/>
              </a:rPr>
              <a:t>көркем шығармадағы кейіпкер бейнесін ашады;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r>
              <a:rPr lang="kk-KZ" sz="2400" dirty="0">
                <a:latin typeface="Times New Roman"/>
                <a:cs typeface="Times New Roman"/>
              </a:rPr>
              <a:t> - кейіпкерлердің іс-әрекеті мен автор берген  портреттік мінездемені салыстырып, тарихи және көркемдік құндылығына баға береді.</a:t>
            </a:r>
            <a:endParaRPr lang="ru-RU" sz="2400" dirty="0">
              <a:latin typeface="Times New Roman"/>
              <a:ea typeface="+mn-lt"/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k-KZ" sz="2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551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Изображение выглядит как внутренний, пицца, сидит, фотография&#10;&#10;Автоматически созданное описание">
            <a:extLst>
              <a:ext uri="{FF2B5EF4-FFF2-40B4-BE49-F238E27FC236}">
                <a16:creationId xmlns="" xmlns:a16="http://schemas.microsoft.com/office/drawing/2014/main" id="{65C5344E-ECA7-4125-AD9C-E9871BE79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283" y="-5661"/>
            <a:ext cx="2254190" cy="25561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E244AF5-2772-4007-A446-9C4CD7384212}"/>
              </a:ext>
            </a:extLst>
          </p:cNvPr>
          <p:cNvSpPr txBox="1"/>
          <p:nvPr/>
        </p:nvSpPr>
        <p:spPr>
          <a:xfrm>
            <a:off x="641320" y="761884"/>
            <a:ext cx="9026104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Астрахан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ө.ж.б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жырау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Сүйінішұлының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Қарға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бойлы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атанып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ғасырдағы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айтулы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жырауы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Әскербасы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болған.Еділдің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Ақтума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Бозан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бойларында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туып-өскен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XV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шенінде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іргесі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жаңадан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қаланған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жырау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жыршысы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эпосын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жасаушылардың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суреттейтін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өлеңдерден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сақталмаған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бізге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туындылары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төрінен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лайықты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айғақтайды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поэзиясы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жауынгерлердің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суреттейді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айналадағы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ойларын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бейнелейді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Ақын-жыраудың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қиялының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жүйріктігі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өткірлігі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дәуірдегі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поэтикалық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өнерінің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аңғарамыз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жыраудың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Мадақ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жыры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жермен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қоштасу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туындыларын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поэзиясының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таңдаулы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жатқызуға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IstokWeb"/>
              </a:rPr>
              <a:t/>
            </a:r>
            <a:br>
              <a:rPr lang="en-US" dirty="0">
                <a:latin typeface="IstokWeb"/>
              </a:rPr>
            </a:br>
            <a:endParaRPr lang="en-US" dirty="0">
              <a:latin typeface="IstokWeb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320EDD6-04DB-4485-BE38-7D83D9BC9E97}"/>
              </a:ext>
            </a:extLst>
          </p:cNvPr>
          <p:cNvSpPr txBox="1"/>
          <p:nvPr/>
        </p:nvSpPr>
        <p:spPr>
          <a:xfrm>
            <a:off x="1877683" y="238664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800" b="1" err="1">
                <a:latin typeface="Times New Roman"/>
                <a:cs typeface="Times New Roman"/>
              </a:rPr>
              <a:t>Кіріспе</a:t>
            </a:r>
            <a:endParaRPr lang="ru-RU" sz="2800" b="1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94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1C48FCF-746A-4D37-9525-C9F52907BFC4}"/>
              </a:ext>
            </a:extLst>
          </p:cNvPr>
          <p:cNvSpPr txBox="1"/>
          <p:nvPr/>
        </p:nvSpPr>
        <p:spPr>
          <a:xfrm>
            <a:off x="429320" y="187780"/>
            <a:ext cx="10524350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sz="2400" b="1" dirty="0">
                <a:latin typeface="Times New Roman"/>
                <a:cs typeface="Times New Roman"/>
              </a:rPr>
              <a:t> 1-тапсырма.</a:t>
            </a:r>
            <a:r>
              <a:rPr lang="kk-KZ" sz="2400" b="1" i="1" dirty="0">
                <a:latin typeface="Times New Roman"/>
                <a:cs typeface="Times New Roman"/>
              </a:rPr>
              <a:t> </a:t>
            </a:r>
            <a:r>
              <a:rPr lang="kk-KZ" sz="2000" dirty="0">
                <a:latin typeface="Times New Roman"/>
                <a:cs typeface="Times New Roman"/>
              </a:rPr>
              <a:t>"Ой толғаныс"</a:t>
            </a:r>
            <a:r>
              <a:rPr lang="kk-KZ" sz="2000" b="1" dirty="0">
                <a:latin typeface="Times New Roman"/>
                <a:cs typeface="Times New Roman"/>
              </a:rPr>
              <a:t> </a:t>
            </a:r>
            <a:r>
              <a:rPr lang="kk-KZ" sz="2000" dirty="0">
                <a:latin typeface="Times New Roman"/>
                <a:cs typeface="Times New Roman"/>
              </a:rPr>
              <a:t>әдісі бойынша толғаудағы кейіпкер(ақын) мінезін ерекшелеп тұрған сөз бен суреттемелерге үзінді тауып, бір сөйлеммен дәлелдеңдер. </a:t>
            </a:r>
            <a:r>
              <a:rPr lang="en-US" sz="2000" dirty="0">
                <a:latin typeface="Times New Roman"/>
                <a:cs typeface="Times New Roman"/>
              </a:rPr>
              <a:t/>
            </a:r>
            <a:br>
              <a:rPr lang="en-US" sz="2000" dirty="0">
                <a:latin typeface="Times New Roman"/>
                <a:cs typeface="Times New Roman"/>
              </a:rPr>
            </a:br>
            <a:r>
              <a:rPr lang="kk-KZ" sz="2000" b="1" dirty="0">
                <a:latin typeface="Times New Roman"/>
                <a:cs typeface="Times New Roman"/>
              </a:rPr>
              <a:t> </a:t>
            </a:r>
          </a:p>
          <a:p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5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FE37A2CD-80B3-4C3A-A058-97B10FB35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" y="1465052"/>
            <a:ext cx="2748952" cy="1756914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2C788B20-CEB8-40C7-B43A-0531175184A8}"/>
              </a:ext>
            </a:extLst>
          </p:cNvPr>
          <p:cNvSpPr/>
          <p:nvPr/>
        </p:nvSpPr>
        <p:spPr>
          <a:xfrm>
            <a:off x="2564024" y="1426516"/>
            <a:ext cx="2932980" cy="25304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6F4672C2-A144-4D73-927B-6F622644AE07}"/>
              </a:ext>
            </a:extLst>
          </p:cNvPr>
          <p:cNvSpPr/>
          <p:nvPr/>
        </p:nvSpPr>
        <p:spPr>
          <a:xfrm>
            <a:off x="6044511" y="1383383"/>
            <a:ext cx="2947357" cy="2573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733EE6B-DF8E-4A04-9545-41E83D2255A3}"/>
              </a:ext>
            </a:extLst>
          </p:cNvPr>
          <p:cNvSpPr txBox="1"/>
          <p:nvPr/>
        </p:nvSpPr>
        <p:spPr>
          <a:xfrm>
            <a:off x="3302209" y="2058816"/>
            <a:ext cx="147799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1-мысал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="" xmlns:a16="http://schemas.microsoft.com/office/drawing/2014/main" id="{FB92774D-B433-464D-81E7-5D82713C0CB6}"/>
              </a:ext>
            </a:extLst>
          </p:cNvPr>
          <p:cNvSpPr/>
          <p:nvPr/>
        </p:nvSpPr>
        <p:spPr>
          <a:xfrm>
            <a:off x="1746849" y="4147431"/>
            <a:ext cx="8080073" cy="704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AD94EED-0AE1-404A-880B-78C5D8CC974C}"/>
              </a:ext>
            </a:extLst>
          </p:cNvPr>
          <p:cNvSpPr txBox="1"/>
          <p:nvPr/>
        </p:nvSpPr>
        <p:spPr>
          <a:xfrm>
            <a:off x="653272" y="5062489"/>
            <a:ext cx="968746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400" b="1" dirty="0">
                <a:latin typeface="Times New Roman"/>
                <a:cs typeface="Times New Roman"/>
              </a:rPr>
              <a:t>Дескриптор:</a:t>
            </a:r>
          </a:p>
          <a:p>
            <a:r>
              <a:rPr lang="ru-RU" sz="2000" dirty="0" err="1">
                <a:latin typeface="Times New Roman"/>
                <a:cs typeface="Times New Roman"/>
              </a:rPr>
              <a:t>толғаудағы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кейіпкер</a:t>
            </a:r>
            <a:r>
              <a:rPr lang="ru-RU" sz="2000" dirty="0">
                <a:latin typeface="Times New Roman"/>
                <a:cs typeface="Times New Roman"/>
              </a:rPr>
              <a:t>(</a:t>
            </a:r>
            <a:r>
              <a:rPr lang="ru-RU" sz="2000" dirty="0" err="1">
                <a:latin typeface="Times New Roman"/>
                <a:cs typeface="Times New Roman"/>
              </a:rPr>
              <a:t>ақын</a:t>
            </a:r>
            <a:r>
              <a:rPr lang="ru-RU" sz="2000" dirty="0">
                <a:latin typeface="Times New Roman"/>
                <a:cs typeface="Times New Roman"/>
              </a:rPr>
              <a:t>) </a:t>
            </a:r>
            <a:r>
              <a:rPr lang="ru-RU" sz="2000" dirty="0" err="1">
                <a:latin typeface="Times New Roman"/>
                <a:cs typeface="Times New Roman"/>
              </a:rPr>
              <a:t>мінезін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ерекшелеп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тұрған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сөз</a:t>
            </a:r>
            <a:r>
              <a:rPr lang="ru-RU" sz="2000" dirty="0">
                <a:latin typeface="Times New Roman"/>
                <a:cs typeface="Times New Roman"/>
              </a:rPr>
              <a:t> бен </a:t>
            </a:r>
            <a:r>
              <a:rPr lang="ru-RU" sz="2000" dirty="0" err="1">
                <a:latin typeface="Times New Roman"/>
                <a:cs typeface="Times New Roman"/>
              </a:rPr>
              <a:t>суреттемелерге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үзінді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тауып</a:t>
            </a:r>
            <a:r>
              <a:rPr lang="ru-RU" sz="2000" dirty="0">
                <a:latin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cs typeface="Times New Roman"/>
              </a:rPr>
              <a:t>бір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сөйлеммен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дәлелдейді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733EE6B-DF8E-4A04-9545-41E83D2255A3}"/>
              </a:ext>
            </a:extLst>
          </p:cNvPr>
          <p:cNvSpPr txBox="1"/>
          <p:nvPr/>
        </p:nvSpPr>
        <p:spPr>
          <a:xfrm>
            <a:off x="6892712" y="2058816"/>
            <a:ext cx="147799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-мысал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48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1C48FCF-746A-4D37-9525-C9F52907BFC4}"/>
              </a:ext>
            </a:extLst>
          </p:cNvPr>
          <p:cNvSpPr txBox="1"/>
          <p:nvPr/>
        </p:nvSpPr>
        <p:spPr>
          <a:xfrm>
            <a:off x="961552" y="113403"/>
            <a:ext cx="9949256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sz="2400" b="1" dirty="0">
                <a:latin typeface="Times New Roman"/>
                <a:cs typeface="Times New Roman"/>
              </a:rPr>
              <a:t> </a:t>
            </a:r>
            <a:r>
              <a:rPr lang="kk-KZ" sz="2400" b="1" dirty="0" smtClean="0">
                <a:latin typeface="Times New Roman"/>
                <a:cs typeface="Times New Roman"/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Ықтимал жауап</a:t>
            </a:r>
            <a:endParaRPr lang="kk-KZ" sz="2400" dirty="0">
              <a:solidFill>
                <a:srgbClr val="FF0000"/>
              </a:solidFill>
              <a:ea typeface="+mn-lt"/>
              <a:cs typeface="+mn-lt"/>
            </a:endParaRPr>
          </a:p>
          <a:p>
            <a:endParaRPr lang="kk-KZ" sz="2400" b="1" dirty="0">
              <a:latin typeface="Times New Roman"/>
              <a:cs typeface="Times New Roman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2C788B20-CEB8-40C7-B43A-0531175184A8}"/>
              </a:ext>
            </a:extLst>
          </p:cNvPr>
          <p:cNvSpPr/>
          <p:nvPr/>
        </p:nvSpPr>
        <p:spPr>
          <a:xfrm>
            <a:off x="808549" y="819119"/>
            <a:ext cx="4648364" cy="3742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6F4672C2-A144-4D73-927B-6F622644AE07}"/>
              </a:ext>
            </a:extLst>
          </p:cNvPr>
          <p:cNvSpPr/>
          <p:nvPr/>
        </p:nvSpPr>
        <p:spPr>
          <a:xfrm>
            <a:off x="5779403" y="843950"/>
            <a:ext cx="4402639" cy="3717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733EE6B-DF8E-4A04-9545-41E83D2255A3}"/>
              </a:ext>
            </a:extLst>
          </p:cNvPr>
          <p:cNvSpPr txBox="1"/>
          <p:nvPr/>
        </p:nvSpPr>
        <p:spPr>
          <a:xfrm>
            <a:off x="961552" y="1130061"/>
            <a:ext cx="418093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.</a:t>
            </a:r>
            <a:r>
              <a:rPr lang="en-US" sz="2000" dirty="0">
                <a:latin typeface="Times New Roman"/>
                <a:cs typeface="Times New Roman"/>
              </a:rPr>
              <a:t>..</a:t>
            </a:r>
            <a:r>
              <a:rPr lang="en-US" sz="2000" dirty="0" err="1">
                <a:latin typeface="Times New Roman"/>
                <a:cs typeface="Times New Roman"/>
              </a:rPr>
              <a:t>Айдаса</a:t>
            </a:r>
            <a:r>
              <a:rPr lang="en-US" sz="2000" dirty="0">
                <a:latin typeface="Times New Roman"/>
                <a:cs typeface="Times New Roman"/>
              </a:rPr>
              <a:t> - </a:t>
            </a:r>
            <a:r>
              <a:rPr lang="en-US" sz="2000" dirty="0" err="1">
                <a:latin typeface="Times New Roman"/>
                <a:cs typeface="Times New Roman"/>
              </a:rPr>
              <a:t>қойдың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көсемі</a:t>
            </a:r>
            <a:r>
              <a:rPr lang="en-US" sz="2000" dirty="0">
                <a:latin typeface="Times New Roman"/>
                <a:cs typeface="Times New Roman"/>
              </a:rPr>
              <a:t>,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Сөйлесе</a:t>
            </a:r>
            <a:r>
              <a:rPr lang="en-US" sz="2000" dirty="0">
                <a:latin typeface="Times New Roman"/>
                <a:cs typeface="Times New Roman"/>
              </a:rPr>
              <a:t> - </a:t>
            </a:r>
            <a:r>
              <a:rPr lang="en-US" sz="2000" dirty="0" err="1">
                <a:latin typeface="Times New Roman"/>
                <a:cs typeface="Times New Roman"/>
              </a:rPr>
              <a:t>тілдің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шешені</a:t>
            </a:r>
            <a:r>
              <a:rPr lang="en-US" sz="2000" dirty="0">
                <a:latin typeface="Times New Roman"/>
                <a:cs typeface="Times New Roman"/>
              </a:rPr>
              <a:t>,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Арғымағын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жаз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жіберіп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err="1">
                <a:latin typeface="Times New Roman"/>
                <a:cs typeface="Times New Roman"/>
              </a:rPr>
              <a:t>күз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мінген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err="1">
                <a:latin typeface="Times New Roman"/>
                <a:cs typeface="Times New Roman"/>
              </a:rPr>
              <a:t>Күз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жіберіп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err="1">
                <a:latin typeface="Times New Roman"/>
                <a:cs typeface="Times New Roman"/>
              </a:rPr>
              <a:t>жаз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мінген</a:t>
            </a:r>
            <a:r>
              <a:rPr lang="en-US" sz="2000" dirty="0">
                <a:latin typeface="Times New Roman"/>
                <a:cs typeface="Times New Roman"/>
              </a:rPr>
              <a:t>,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Жазаласа</a:t>
            </a:r>
            <a:r>
              <a:rPr lang="en-US" sz="2000" dirty="0">
                <a:latin typeface="Times New Roman"/>
                <a:cs typeface="Times New Roman"/>
              </a:rPr>
              <a:t> - </a:t>
            </a:r>
            <a:r>
              <a:rPr lang="en-US" sz="2000" dirty="0" err="1">
                <a:latin typeface="Times New Roman"/>
                <a:cs typeface="Times New Roman"/>
              </a:rPr>
              <a:t>екі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жылда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бір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мінген</a:t>
            </a:r>
            <a:r>
              <a:rPr lang="en-US" sz="2000" dirty="0">
                <a:latin typeface="Times New Roman"/>
                <a:cs typeface="Times New Roman"/>
              </a:rPr>
              <a:t>, </a:t>
            </a:r>
            <a:r>
              <a:rPr lang="en-US" sz="2000" dirty="0" err="1">
                <a:latin typeface="Times New Roman"/>
                <a:cs typeface="Times New Roman"/>
              </a:rPr>
              <a:t>Жолдасын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жолай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іздеген</a:t>
            </a:r>
            <a:r>
              <a:rPr lang="en-US" sz="2000" dirty="0">
                <a:latin typeface="Times New Roman"/>
                <a:cs typeface="Times New Roman"/>
              </a:rPr>
              <a:t>,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Өзіне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тиген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дұшпанын</a:t>
            </a:r>
            <a:r>
              <a:rPr lang="en-US" sz="2000" dirty="0">
                <a:latin typeface="Times New Roman"/>
                <a:cs typeface="Times New Roman"/>
              </a:rPr>
              <a:t>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Қарт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бурадай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тіздеген</a:t>
            </a:r>
            <a:r>
              <a:rPr lang="en-US" sz="2000" dirty="0">
                <a:latin typeface="Times New Roman"/>
                <a:cs typeface="Times New Roman"/>
              </a:rPr>
              <a:t> - 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 err="1">
                <a:latin typeface="Times New Roman"/>
                <a:cs typeface="Times New Roman"/>
              </a:rPr>
              <a:t>Мен</a:t>
            </a:r>
            <a:r>
              <a:rPr lang="en-US" sz="2000" dirty="0">
                <a:latin typeface="Times New Roman"/>
                <a:cs typeface="Times New Roman"/>
              </a:rPr>
              <a:t> - </a:t>
            </a:r>
            <a:r>
              <a:rPr lang="en-US" sz="2000" dirty="0" err="1">
                <a:latin typeface="Times New Roman"/>
                <a:cs typeface="Times New Roman"/>
              </a:rPr>
              <a:t>Қарғабойлы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err="1">
                <a:latin typeface="Times New Roman"/>
                <a:cs typeface="Times New Roman"/>
              </a:rPr>
              <a:t>Қазтуған</a:t>
            </a:r>
            <a:r>
              <a:rPr lang="en-US" sz="2000" dirty="0">
                <a:latin typeface="Times New Roman"/>
                <a:cs typeface="Times New Roman"/>
              </a:rPr>
              <a:t>...</a:t>
            </a:r>
            <a:endParaRPr lang="en-US" sz="2000" dirty="0">
              <a:latin typeface="Times New Roman"/>
              <a:ea typeface="+mn-lt"/>
              <a:cs typeface="Times New Roman"/>
            </a:endParaRPr>
          </a:p>
          <a:p>
            <a:pPr algn="l"/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="" xmlns:a16="http://schemas.microsoft.com/office/drawing/2014/main" id="{FB92774D-B433-464D-81E7-5D82713C0CB6}"/>
              </a:ext>
            </a:extLst>
          </p:cNvPr>
          <p:cNvSpPr/>
          <p:nvPr/>
        </p:nvSpPr>
        <p:spPr>
          <a:xfrm>
            <a:off x="808549" y="5259686"/>
            <a:ext cx="8856448" cy="920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Бұл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жолдардан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шешен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өзіне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сенімді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батыл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қайсар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Қазтуғанның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бейнесін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cs typeface="Times New Roman"/>
              </a:rPr>
              <a:t>көреміз</a:t>
            </a:r>
            <a:r>
              <a:rPr lang="en-US" sz="2400" dirty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/>
              <a:ea typeface="+mn-lt"/>
              <a:cs typeface="+mn-lt"/>
            </a:endParaRPr>
          </a:p>
          <a:p>
            <a:endParaRPr lang="ru-RU" sz="2000" dirty="0">
              <a:solidFill>
                <a:schemeClr val="tx1"/>
              </a:solidFill>
              <a:latin typeface="Times New Roman"/>
              <a:ea typeface="+mn-lt"/>
              <a:cs typeface="+mn-lt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A28146D-8489-48F6-8527-0517FB1A0B12}"/>
              </a:ext>
            </a:extLst>
          </p:cNvPr>
          <p:cNvSpPr txBox="1"/>
          <p:nvPr/>
        </p:nvSpPr>
        <p:spPr>
          <a:xfrm>
            <a:off x="6241544" y="1272940"/>
            <a:ext cx="3217652" cy="19082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latin typeface="Times New Roman"/>
                <a:cs typeface="Times New Roman"/>
              </a:rPr>
              <a:t>...</a:t>
            </a:r>
            <a:r>
              <a:rPr lang="ru-RU" sz="2000" dirty="0" err="1">
                <a:latin typeface="Times New Roman"/>
                <a:cs typeface="Times New Roman"/>
              </a:rPr>
              <a:t>Қонысымнан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ауған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соң</a:t>
            </a:r>
            <a:r>
              <a:rPr lang="ru-RU" sz="2000" dirty="0">
                <a:latin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cs typeface="Times New Roman"/>
              </a:rPr>
              <a:t>Кетпегей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еді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ырысым</a:t>
            </a:r>
            <a:r>
              <a:rPr lang="ru-RU" sz="2000" dirty="0">
                <a:latin typeface="Times New Roman"/>
                <a:cs typeface="Times New Roman"/>
              </a:rPr>
              <a:t>. </a:t>
            </a:r>
            <a:r>
              <a:rPr lang="ru-RU" sz="2000" dirty="0" err="1">
                <a:latin typeface="Times New Roman"/>
                <a:cs typeface="Times New Roman"/>
              </a:rPr>
              <a:t>Таудағы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тарлан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бөрі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едім</a:t>
            </a:r>
            <a:r>
              <a:rPr lang="ru-RU" sz="2000" dirty="0">
                <a:latin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cs typeface="Times New Roman"/>
              </a:rPr>
              <a:t>Тарылған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сынды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тынысым</a:t>
            </a:r>
            <a:r>
              <a:rPr lang="ru-RU" sz="2000" dirty="0">
                <a:latin typeface="Times New Roman"/>
                <a:cs typeface="Times New Roman"/>
              </a:rPr>
              <a:t>...</a:t>
            </a:r>
            <a:endParaRPr lang="en-US" sz="2000" dirty="0">
              <a:ea typeface="+mn-lt"/>
              <a:cs typeface="+mn-lt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478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FA4F69F-AFDA-4AA3-BDCE-E00D30E62969}"/>
              </a:ext>
            </a:extLst>
          </p:cNvPr>
          <p:cNvSpPr txBox="1"/>
          <p:nvPr/>
        </p:nvSpPr>
        <p:spPr>
          <a:xfrm>
            <a:off x="670859" y="102556"/>
            <a:ext cx="10640659" cy="11387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/>
                <a:cs typeface="Times New Roman"/>
              </a:rPr>
              <a:t> </a:t>
            </a:r>
            <a:r>
              <a:rPr lang="ru-RU" sz="2400" b="1" dirty="0">
                <a:latin typeface="Times New Roman"/>
                <a:cs typeface="Times New Roman"/>
              </a:rPr>
              <a:t>2-тапсырма. </a:t>
            </a:r>
            <a:r>
              <a:rPr lang="ru-RU" sz="2400" b="1" dirty="0" err="1">
                <a:latin typeface="Times New Roman"/>
                <a:cs typeface="Times New Roman"/>
              </a:rPr>
              <a:t>Баға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бер</a:t>
            </a:r>
            <a:r>
              <a:rPr lang="ru-RU" sz="2400" b="1" dirty="0">
                <a:latin typeface="Times New Roman"/>
                <a:cs typeface="Times New Roman"/>
              </a:rPr>
              <a:t>.</a:t>
            </a:r>
          </a:p>
          <a:p>
            <a:r>
              <a:rPr lang="ru-RU" sz="2000" dirty="0" err="1">
                <a:latin typeface="Times New Roman"/>
                <a:cs typeface="Times New Roman"/>
              </a:rPr>
              <a:t>Кейіпкердің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іс-әрекеті</a:t>
            </a:r>
            <a:r>
              <a:rPr lang="ru-RU" sz="2000" dirty="0">
                <a:latin typeface="Times New Roman"/>
                <a:cs typeface="Times New Roman"/>
              </a:rPr>
              <a:t> мен автор </a:t>
            </a:r>
            <a:r>
              <a:rPr lang="ru-RU" sz="2000" dirty="0" err="1">
                <a:latin typeface="Times New Roman"/>
                <a:cs typeface="Times New Roman"/>
              </a:rPr>
              <a:t>берген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портреттік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бейнесін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салыстырып</a:t>
            </a:r>
            <a:r>
              <a:rPr lang="ru-RU" sz="2000" dirty="0">
                <a:latin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cs typeface="Times New Roman"/>
              </a:rPr>
              <a:t>тарихи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және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көркемдік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құндылығына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баға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беріңдер</a:t>
            </a:r>
            <a:r>
              <a:rPr lang="ru-RU" sz="2400" dirty="0"/>
              <a:t>  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C317C19F-21A4-4DC8-A2E7-B7A021F15441}"/>
              </a:ext>
            </a:extLst>
          </p:cNvPr>
          <p:cNvSpPr/>
          <p:nvPr/>
        </p:nvSpPr>
        <p:spPr>
          <a:xfrm>
            <a:off x="393315" y="1209031"/>
            <a:ext cx="3935895" cy="31440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ABACB23-DE25-45FD-B26A-EFDBA19226B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5626" y="1244649"/>
            <a:ext cx="4081938" cy="3461255"/>
          </a:xfrm>
          <a:prstGeom prst="rect">
            <a:avLst/>
          </a:prstGeom>
        </p:spPr>
      </p:pic>
      <p:sp>
        <p:nvSpPr>
          <p:cNvPr id="8" name="Стрелка: изогнутая вниз 7">
            <a:extLst>
              <a:ext uri="{FF2B5EF4-FFF2-40B4-BE49-F238E27FC236}">
                <a16:creationId xmlns="" xmlns:a16="http://schemas.microsoft.com/office/drawing/2014/main" id="{0AA754B0-C32B-4F75-9F7A-5A356F61E944}"/>
              </a:ext>
            </a:extLst>
          </p:cNvPr>
          <p:cNvSpPr/>
          <p:nvPr/>
        </p:nvSpPr>
        <p:spPr>
          <a:xfrm>
            <a:off x="4334095" y="1608263"/>
            <a:ext cx="1881809" cy="731520"/>
          </a:xfrm>
          <a:prstGeom prst="curvedDownArrow">
            <a:avLst>
              <a:gd name="adj1" fmla="val 21433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9" name="Стрелка: изогнутая вверх 8">
            <a:extLst>
              <a:ext uri="{FF2B5EF4-FFF2-40B4-BE49-F238E27FC236}">
                <a16:creationId xmlns="" xmlns:a16="http://schemas.microsoft.com/office/drawing/2014/main" id="{B23B50D5-0928-40A2-A3A4-3B39B3C7857E}"/>
              </a:ext>
            </a:extLst>
          </p:cNvPr>
          <p:cNvSpPr/>
          <p:nvPr/>
        </p:nvSpPr>
        <p:spPr>
          <a:xfrm>
            <a:off x="4262208" y="3275580"/>
            <a:ext cx="2027583" cy="707886"/>
          </a:xfrm>
          <a:prstGeom prst="curvedUp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влево 12">
            <a:extLst>
              <a:ext uri="{FF2B5EF4-FFF2-40B4-BE49-F238E27FC236}">
                <a16:creationId xmlns="" xmlns:a16="http://schemas.microsoft.com/office/drawing/2014/main" id="{D77ACD8A-6373-4807-AD2C-1468111755E1}"/>
              </a:ext>
            </a:extLst>
          </p:cNvPr>
          <p:cNvSpPr/>
          <p:nvPr/>
        </p:nvSpPr>
        <p:spPr>
          <a:xfrm>
            <a:off x="3897516" y="2333563"/>
            <a:ext cx="978408" cy="666320"/>
          </a:xfrm>
          <a:prstGeom prst="lef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="" xmlns:a16="http://schemas.microsoft.com/office/drawing/2014/main" id="{EEC8C785-3A69-4119-9080-DE9027A6FDC8}"/>
              </a:ext>
            </a:extLst>
          </p:cNvPr>
          <p:cNvSpPr/>
          <p:nvPr/>
        </p:nvSpPr>
        <p:spPr>
          <a:xfrm>
            <a:off x="5448272" y="2340251"/>
            <a:ext cx="978408" cy="73152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DE0F140-1DF8-4F33-8FB5-379D0A2F15F4}"/>
              </a:ext>
            </a:extLst>
          </p:cNvPr>
          <p:cNvSpPr txBox="1"/>
          <p:nvPr/>
        </p:nvSpPr>
        <p:spPr>
          <a:xfrm>
            <a:off x="6362288" y="2071591"/>
            <a:ext cx="3938169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kk-KZ" sz="20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r>
              <a:rPr lang="kk-KZ" sz="2000" b="1" dirty="0">
                <a:latin typeface="Times New Roman"/>
                <a:cs typeface="Times New Roman"/>
              </a:rPr>
              <a:t>Автор берген портреттік бейне</a:t>
            </a:r>
            <a:endParaRPr lang="ru-RU" sz="2000" dirty="0"/>
          </a:p>
          <a:p>
            <a:r>
              <a:rPr lang="ru-RU" sz="1600" dirty="0">
                <a:solidFill>
                  <a:srgbClr val="002060"/>
                </a:solidFill>
                <a:latin typeface="Times New Roman"/>
                <a:cs typeface="Times New Roman"/>
              </a:rPr>
              <a:t>                      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Times New Roman"/>
                <a:cs typeface="Times New Roman"/>
              </a:rPr>
              <a:t>                        </a:t>
            </a:r>
            <a:endParaRPr lang="ru-RU" sz="1600" b="1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2170129-197B-4278-B2E2-B92CA866AAA1}"/>
              </a:ext>
            </a:extLst>
          </p:cNvPr>
          <p:cNvSpPr txBox="1"/>
          <p:nvPr/>
        </p:nvSpPr>
        <p:spPr>
          <a:xfrm>
            <a:off x="481329" y="1969517"/>
            <a:ext cx="3575953" cy="14157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kk-KZ" dirty="0"/>
              <a:t> </a:t>
            </a:r>
            <a:r>
              <a:rPr lang="kk-KZ" dirty="0">
                <a:solidFill>
                  <a:srgbClr val="000000"/>
                </a:solidFill>
                <a:latin typeface="Trebuchet MS"/>
                <a:cs typeface="Times New Roman"/>
              </a:rPr>
              <a:t>          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solidFill>
                  <a:srgbClr val="002060"/>
                </a:solidFill>
                <a:latin typeface="Times New Roman"/>
                <a:cs typeface="Times New Roman"/>
              </a:rPr>
              <a:t>         </a:t>
            </a:r>
            <a:r>
              <a:rPr lang="kk-KZ" sz="2000" b="1" dirty="0">
                <a:latin typeface="Times New Roman"/>
                <a:cs typeface="Times New Roman"/>
              </a:rPr>
              <a:t>Кейіпкердің іс-әрекеті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solidFill>
                  <a:srgbClr val="0070C0"/>
                </a:solidFill>
                <a:latin typeface="Times New Roman"/>
                <a:cs typeface="Times New Roman"/>
              </a:rPr>
              <a:t>                   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>
            <a:extLst>
              <a:ext uri="{FF2B5EF4-FFF2-40B4-BE49-F238E27FC236}">
                <a16:creationId xmlns="" xmlns:a16="http://schemas.microsoft.com/office/drawing/2014/main" id="{28F98AF4-1C37-41F5-8801-E388525306F9}"/>
              </a:ext>
            </a:extLst>
          </p:cNvPr>
          <p:cNvSpPr/>
          <p:nvPr/>
        </p:nvSpPr>
        <p:spPr>
          <a:xfrm>
            <a:off x="3098569" y="4095226"/>
            <a:ext cx="4268593" cy="1403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>
                <a:solidFill>
                  <a:srgbClr val="002060"/>
                </a:solidFill>
                <a:latin typeface="Times New Roman"/>
                <a:cs typeface="Times New Roman"/>
              </a:rPr>
              <a:t>             </a:t>
            </a:r>
            <a:endParaRPr lang="kk-KZ" sz="2000" b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107C89F-4085-4087-B8F3-88312F301644}"/>
              </a:ext>
            </a:extLst>
          </p:cNvPr>
          <p:cNvSpPr txBox="1"/>
          <p:nvPr/>
        </p:nvSpPr>
        <p:spPr>
          <a:xfrm>
            <a:off x="3142891" y="4557290"/>
            <a:ext cx="451161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err="1">
                <a:latin typeface="Times New Roman"/>
                <a:cs typeface="Times New Roman"/>
              </a:rPr>
              <a:t>Тарихи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және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көркемдік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құрылымы</a:t>
            </a:r>
            <a:r>
              <a:rPr lang="ru-RU" b="1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5950C86-2FB2-4BBC-B474-2D216A0BEE87}"/>
              </a:ext>
            </a:extLst>
          </p:cNvPr>
          <p:cNvSpPr txBox="1"/>
          <p:nvPr/>
        </p:nvSpPr>
        <p:spPr>
          <a:xfrm>
            <a:off x="842514" y="5702061"/>
            <a:ext cx="1017629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кейіпкердің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автор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381428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8C4209E-35BE-4E99-BF3B-F5A84D25444A}"/>
              </a:ext>
            </a:extLst>
          </p:cNvPr>
          <p:cNvSpPr txBox="1"/>
          <p:nvPr/>
        </p:nvSpPr>
        <p:spPr>
          <a:xfrm>
            <a:off x="-537981" y="-34801"/>
            <a:ext cx="389653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Ықтимал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жауап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="" xmlns:a16="http://schemas.microsoft.com/office/drawing/2014/main" id="{F4EB434A-CB77-4D31-BBE5-AFFB12F56879}"/>
              </a:ext>
            </a:extLst>
          </p:cNvPr>
          <p:cNvSpPr/>
          <p:nvPr/>
        </p:nvSpPr>
        <p:spPr>
          <a:xfrm>
            <a:off x="286457" y="355123"/>
            <a:ext cx="5105921" cy="4661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7B800C7B-A11D-4D95-82BD-3A314E80A8FC}"/>
              </a:ext>
            </a:extLst>
          </p:cNvPr>
          <p:cNvSpPr/>
          <p:nvPr/>
        </p:nvSpPr>
        <p:spPr>
          <a:xfrm>
            <a:off x="6414279" y="239206"/>
            <a:ext cx="5535280" cy="4859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9C3FE95-896E-414A-A259-3B0DD444707C}"/>
              </a:ext>
            </a:extLst>
          </p:cNvPr>
          <p:cNvSpPr/>
          <p:nvPr/>
        </p:nvSpPr>
        <p:spPr>
          <a:xfrm>
            <a:off x="1338174" y="4910947"/>
            <a:ext cx="9043355" cy="20128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изогнутая вниз 5">
            <a:extLst>
              <a:ext uri="{FF2B5EF4-FFF2-40B4-BE49-F238E27FC236}">
                <a16:creationId xmlns="" xmlns:a16="http://schemas.microsoft.com/office/drawing/2014/main" id="{D03E9624-729C-48E7-BB14-50E34C9A7627}"/>
              </a:ext>
            </a:extLst>
          </p:cNvPr>
          <p:cNvSpPr/>
          <p:nvPr/>
        </p:nvSpPr>
        <p:spPr>
          <a:xfrm>
            <a:off x="4867001" y="1306506"/>
            <a:ext cx="2185356" cy="87701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: изогнутая вверх 6">
            <a:extLst>
              <a:ext uri="{FF2B5EF4-FFF2-40B4-BE49-F238E27FC236}">
                <a16:creationId xmlns="" xmlns:a16="http://schemas.microsoft.com/office/drawing/2014/main" id="{17DA2020-DA4D-4686-950D-8A3D83E4A11A}"/>
              </a:ext>
            </a:extLst>
          </p:cNvPr>
          <p:cNvSpPr/>
          <p:nvPr/>
        </p:nvSpPr>
        <p:spPr>
          <a:xfrm>
            <a:off x="4808594" y="3620362"/>
            <a:ext cx="2185358" cy="73324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трелка: влево 7">
            <a:extLst>
              <a:ext uri="{FF2B5EF4-FFF2-40B4-BE49-F238E27FC236}">
                <a16:creationId xmlns="" xmlns:a16="http://schemas.microsoft.com/office/drawing/2014/main" id="{851EF917-9A1A-41AE-A50A-13F1B2F4C392}"/>
              </a:ext>
            </a:extLst>
          </p:cNvPr>
          <p:cNvSpPr/>
          <p:nvPr/>
        </p:nvSpPr>
        <p:spPr>
          <a:xfrm>
            <a:off x="4639020" y="2448946"/>
            <a:ext cx="977660" cy="776377"/>
          </a:xfrm>
          <a:prstGeom prst="lef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="" xmlns:a16="http://schemas.microsoft.com/office/drawing/2014/main" id="{AA2D4533-73C8-45B5-9060-65C962BE29C4}"/>
              </a:ext>
            </a:extLst>
          </p:cNvPr>
          <p:cNvSpPr/>
          <p:nvPr/>
        </p:nvSpPr>
        <p:spPr>
          <a:xfrm>
            <a:off x="5903329" y="2448048"/>
            <a:ext cx="1035170" cy="776376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AD6926D-3EB5-464C-9561-B7BB23B4BD0D}"/>
              </a:ext>
            </a:extLst>
          </p:cNvPr>
          <p:cNvSpPr txBox="1"/>
          <p:nvPr/>
        </p:nvSpPr>
        <p:spPr>
          <a:xfrm>
            <a:off x="948713" y="996921"/>
            <a:ext cx="3936518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latin typeface="Times New Roman"/>
                <a:cs typeface="Times New Roman"/>
              </a:rPr>
              <a:t>Ойыл</a:t>
            </a:r>
            <a:r>
              <a:rPr lang="ru-RU" dirty="0">
                <a:latin typeface="Times New Roman"/>
                <a:cs typeface="Times New Roman"/>
              </a:rPr>
              <a:t> да, </a:t>
            </a:r>
            <a:r>
              <a:rPr lang="ru-RU" dirty="0" err="1">
                <a:latin typeface="Times New Roman"/>
                <a:cs typeface="Times New Roman"/>
              </a:rPr>
              <a:t>Қиыл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Жем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Сағыз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Қайран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саланың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жатқан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аңғары</a:t>
            </a:r>
            <a:r>
              <a:rPr lang="ru-RU" dirty="0">
                <a:latin typeface="Times New Roman"/>
                <a:cs typeface="Times New Roman"/>
              </a:rPr>
              <a:t>-ай.</a:t>
            </a:r>
          </a:p>
          <a:p>
            <a:r>
              <a:rPr lang="ru-RU" dirty="0" err="1">
                <a:latin typeface="Times New Roman"/>
                <a:cs typeface="Times New Roman"/>
              </a:rPr>
              <a:t>Ақ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шалмалы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пірлердің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Мешітке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жаққан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шамдары</a:t>
            </a:r>
            <a:r>
              <a:rPr lang="ru-RU" dirty="0">
                <a:latin typeface="Times New Roman"/>
                <a:cs typeface="Times New Roman"/>
              </a:rPr>
              <a:t>-ай!</a:t>
            </a:r>
          </a:p>
          <a:p>
            <a:r>
              <a:rPr lang="ru-RU" dirty="0" err="1">
                <a:latin typeface="Times New Roman"/>
                <a:cs typeface="Times New Roman"/>
              </a:rPr>
              <a:t>Менің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бүйтіп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қозғалақтап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жүргенім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Аузы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түкті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кәпірдің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Күшті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болған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салдары</a:t>
            </a:r>
            <a:r>
              <a:rPr lang="ru-RU" dirty="0">
                <a:latin typeface="Times New Roman"/>
                <a:cs typeface="Times New Roman"/>
              </a:rPr>
              <a:t>-ай!</a:t>
            </a:r>
          </a:p>
          <a:p>
            <a:r>
              <a:rPr lang="ru-RU" dirty="0" err="1">
                <a:latin typeface="Times New Roman"/>
                <a:cs typeface="Times New Roman"/>
              </a:rPr>
              <a:t>Кәпірден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теңдік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алуға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Қайтар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келер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деймісің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Мұсылманның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баяғы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Шыңғыстан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туған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хандары</a:t>
            </a:r>
            <a:r>
              <a:rPr lang="ru-RU" dirty="0">
                <a:latin typeface="Times New Roman"/>
                <a:cs typeface="Times New Roman"/>
              </a:rPr>
              <a:t>-ай?!</a:t>
            </a:r>
          </a:p>
          <a:p>
            <a:endParaRPr lang="ru-RU" dirty="0">
              <a:latin typeface="Times New Roman"/>
              <a:cs typeface="Times New Roman"/>
            </a:endParaRPr>
          </a:p>
          <a:p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1446E68-E9BB-4DDC-A3F4-2DE5322460F1}"/>
              </a:ext>
            </a:extLst>
          </p:cNvPr>
          <p:cNvSpPr txBox="1"/>
          <p:nvPr/>
        </p:nvSpPr>
        <p:spPr>
          <a:xfrm>
            <a:off x="7563307" y="940989"/>
            <a:ext cx="4281575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latin typeface="Times New Roman"/>
                <a:cs typeface="Times New Roman"/>
              </a:rPr>
              <a:t>Буыршынның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жалғыз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қырқар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азуы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Бөкеннің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желіп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өтер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төрт</a:t>
            </a:r>
            <a:r>
              <a:rPr lang="ru-RU" dirty="0">
                <a:latin typeface="Times New Roman"/>
                <a:cs typeface="Times New Roman"/>
              </a:rPr>
              <a:t> саны.</a:t>
            </a:r>
          </a:p>
          <a:p>
            <a:r>
              <a:rPr lang="ru-RU" dirty="0" err="1">
                <a:latin typeface="Times New Roman"/>
                <a:cs typeface="Times New Roman"/>
              </a:rPr>
              <a:t>Бұғының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ауыр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қара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мүйізі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Бидайықтың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жалғыз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сорасы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Қашағанның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ұзын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құрығы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Ақ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орданың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тіреу-сырығы</a:t>
            </a:r>
            <a:r>
              <a:rPr lang="ru-RU" dirty="0">
                <a:latin typeface="Times New Roman"/>
                <a:cs typeface="Times New Roman"/>
              </a:rPr>
              <a:t>.</a:t>
            </a:r>
          </a:p>
          <a:p>
            <a:r>
              <a:rPr lang="ru-RU" dirty="0" err="1">
                <a:latin typeface="Times New Roman"/>
                <a:cs typeface="Times New Roman"/>
              </a:rPr>
              <a:t>Айдаса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қойдың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көсемі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 err="1">
                <a:latin typeface="Times New Roman"/>
                <a:cs typeface="Times New Roman"/>
              </a:rPr>
              <a:t>Сөйлесе</a:t>
            </a:r>
            <a:r>
              <a:rPr lang="ru-RU" dirty="0">
                <a:latin typeface="Times New Roman"/>
                <a:cs typeface="Times New Roman"/>
              </a:rPr>
              <a:t> - </a:t>
            </a:r>
            <a:r>
              <a:rPr lang="ru-RU" dirty="0" err="1">
                <a:latin typeface="Times New Roman"/>
                <a:cs typeface="Times New Roman"/>
              </a:rPr>
              <a:t>тілдің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шешені</a:t>
            </a:r>
            <a:r>
              <a:rPr lang="ru-RU" dirty="0">
                <a:latin typeface="Times New Roman"/>
                <a:cs typeface="Times New Roman"/>
              </a:rPr>
              <a:t>,</a:t>
            </a:r>
          </a:p>
          <a:p>
            <a:r>
              <a:rPr lang="ru-RU" dirty="0">
                <a:latin typeface="Times New Roman"/>
                <a:cs typeface="Times New Roman"/>
              </a:rPr>
              <a:t>...</a:t>
            </a:r>
            <a:r>
              <a:rPr lang="ru-RU" dirty="0" err="1">
                <a:latin typeface="Times New Roman"/>
                <a:cs typeface="Times New Roman"/>
              </a:rPr>
              <a:t>Өзіне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тиген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дұшпанын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Қарт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бурадай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тіздеген</a:t>
            </a:r>
            <a:r>
              <a:rPr lang="ru-RU" dirty="0">
                <a:latin typeface="Times New Roman"/>
                <a:cs typeface="Times New Roman"/>
              </a:rPr>
              <a:t>-</a:t>
            </a:r>
          </a:p>
          <a:p>
            <a:r>
              <a:rPr lang="ru-RU" dirty="0">
                <a:latin typeface="Times New Roman"/>
                <a:cs typeface="Times New Roman"/>
              </a:rPr>
              <a:t>Мен- </a:t>
            </a:r>
            <a:r>
              <a:rPr lang="ru-RU" dirty="0" err="1">
                <a:latin typeface="Times New Roman"/>
                <a:cs typeface="Times New Roman"/>
              </a:rPr>
              <a:t>қарға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бойлы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Қазтуған</a:t>
            </a:r>
            <a:r>
              <a:rPr lang="ru-RU" dirty="0">
                <a:latin typeface="Times New Roman"/>
                <a:cs typeface="Times New Roman"/>
              </a:rPr>
              <a:t>, </a:t>
            </a:r>
          </a:p>
          <a:p>
            <a:r>
              <a:rPr lang="ru-RU" dirty="0" err="1">
                <a:latin typeface="Times New Roman"/>
                <a:cs typeface="Times New Roman"/>
              </a:rPr>
              <a:t>Қайғыланып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асып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барамын</a:t>
            </a:r>
            <a:endParaRPr lang="ru-RU" dirty="0">
              <a:latin typeface="Times New Roman"/>
              <a:cs typeface="Times New Roman"/>
            </a:endParaRPr>
          </a:p>
          <a:p>
            <a:r>
              <a:rPr lang="ru-RU" dirty="0" err="1">
                <a:latin typeface="Times New Roman"/>
                <a:cs typeface="Times New Roman"/>
              </a:rPr>
              <a:t>Ноғайлы-қазақ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елімнен</a:t>
            </a:r>
            <a:r>
              <a:rPr lang="ru-RU" dirty="0">
                <a:latin typeface="Times New Roman"/>
                <a:cs typeface="Times New Roman"/>
              </a:rPr>
              <a:t>!</a:t>
            </a:r>
          </a:p>
          <a:p>
            <a:endParaRPr lang="ru-RU" dirty="0">
              <a:latin typeface="Times New Roman"/>
              <a:cs typeface="Times New Roman"/>
            </a:endParaRPr>
          </a:p>
          <a:p>
            <a:endParaRPr lang="ru-RU" sz="2000" dirty="0">
              <a:latin typeface="Times New Roman"/>
              <a:cs typeface="Times New Roman"/>
            </a:endParaRPr>
          </a:p>
          <a:p>
            <a:endParaRPr lang="ru-RU" sz="2000" dirty="0">
              <a:latin typeface="Times New Roman"/>
              <a:cs typeface="Times New Roman"/>
            </a:endParaRPr>
          </a:p>
          <a:p>
            <a:endParaRPr lang="ru-RU" sz="2000" dirty="0">
              <a:latin typeface="Times New Roman"/>
              <a:cs typeface="Times New Roman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65DCE8D3-DA61-4F99-9CC4-BABEA5735811}"/>
              </a:ext>
            </a:extLst>
          </p:cNvPr>
          <p:cNvSpPr txBox="1"/>
          <p:nvPr/>
        </p:nvSpPr>
        <p:spPr>
          <a:xfrm>
            <a:off x="3358552" y="5649970"/>
            <a:ext cx="406591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9ABDAFD-EF51-4F4C-AE35-9FE36978C6C2}"/>
              </a:ext>
            </a:extLst>
          </p:cNvPr>
          <p:cNvSpPr txBox="1"/>
          <p:nvPr/>
        </p:nvSpPr>
        <p:spPr>
          <a:xfrm>
            <a:off x="2409649" y="5175518"/>
            <a:ext cx="7257687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latin typeface="Times New Roman"/>
                <a:cs typeface="Times New Roman"/>
              </a:rPr>
              <a:t>Қазтуғанның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ата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жолын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қуып</a:t>
            </a:r>
            <a:r>
              <a:rPr lang="ru-RU" dirty="0">
                <a:latin typeface="Times New Roman"/>
                <a:cs typeface="Times New Roman"/>
              </a:rPr>
              <a:t>, ел </a:t>
            </a:r>
            <a:r>
              <a:rPr lang="ru-RU" dirty="0" err="1">
                <a:latin typeface="Times New Roman"/>
                <a:cs typeface="Times New Roman"/>
              </a:rPr>
              <a:t>ісіне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араласқан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ортасы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Еділ-Жайық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арасы</a:t>
            </a:r>
            <a:r>
              <a:rPr lang="ru-RU" dirty="0">
                <a:latin typeface="Times New Roman"/>
                <a:cs typeface="Times New Roman"/>
              </a:rPr>
              <a:t>, Каспий </a:t>
            </a:r>
            <a:r>
              <a:rPr lang="ru-RU" dirty="0" err="1">
                <a:latin typeface="Times New Roman"/>
                <a:cs typeface="Times New Roman"/>
              </a:rPr>
              <a:t>алабы</a:t>
            </a:r>
            <a:r>
              <a:rPr lang="ru-RU" dirty="0">
                <a:latin typeface="Times New Roman"/>
                <a:cs typeface="Times New Roman"/>
              </a:rPr>
              <a:t>, Нарын, </a:t>
            </a:r>
            <a:r>
              <a:rPr lang="ru-RU" dirty="0" err="1">
                <a:latin typeface="Times New Roman"/>
                <a:cs typeface="Times New Roman"/>
              </a:rPr>
              <a:t>Қарасу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деген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жерлер</a:t>
            </a:r>
            <a:r>
              <a:rPr lang="ru-RU" dirty="0">
                <a:latin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cs typeface="Times New Roman"/>
              </a:rPr>
              <a:t>Қазтуған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қиын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кездегі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сол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даланың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қиыншылығын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арқалаған</a:t>
            </a:r>
            <a:r>
              <a:rPr lang="ru-RU" dirty="0">
                <a:latin typeface="Times New Roman"/>
                <a:cs typeface="Times New Roman"/>
              </a:rPr>
              <a:t> ел </a:t>
            </a:r>
            <a:r>
              <a:rPr lang="ru-RU" dirty="0" err="1">
                <a:latin typeface="Times New Roman"/>
                <a:cs typeface="Times New Roman"/>
              </a:rPr>
              <a:t>басылардың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әулетінен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шығып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елін,жерін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қорғауды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тепсініп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сөйлеп</a:t>
            </a:r>
            <a:r>
              <a:rPr lang="ru-RU" dirty="0">
                <a:latin typeface="Times New Roman"/>
                <a:cs typeface="Times New Roman"/>
              </a:rPr>
              <a:t>, </a:t>
            </a:r>
            <a:r>
              <a:rPr lang="ru-RU" dirty="0" err="1">
                <a:latin typeface="Times New Roman"/>
                <a:cs typeface="Times New Roman"/>
              </a:rPr>
              <a:t>тебірене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күй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төккен</a:t>
            </a:r>
            <a:r>
              <a:rPr lang="ru-RU" dirty="0">
                <a:latin typeface="Times New Roman"/>
                <a:cs typeface="Times New Roman"/>
              </a:rPr>
              <a:t>. </a:t>
            </a:r>
            <a:r>
              <a:rPr lang="ru-RU" dirty="0" err="1">
                <a:latin typeface="Times New Roman"/>
                <a:cs typeface="Times New Roman"/>
              </a:rPr>
              <a:t>Өз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елінен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қайғыра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көшіп</a:t>
            </a:r>
            <a:r>
              <a:rPr lang="ru-RU" dirty="0">
                <a:latin typeface="Times New Roman"/>
                <a:cs typeface="Times New Roman"/>
              </a:rPr>
              <a:t> бара </a:t>
            </a:r>
            <a:r>
              <a:rPr lang="ru-RU" dirty="0" err="1">
                <a:latin typeface="Times New Roman"/>
                <a:cs typeface="Times New Roman"/>
              </a:rPr>
              <a:t>жатқан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Қазтуғанды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cs typeface="Times New Roman"/>
              </a:rPr>
              <a:t>көреміз</a:t>
            </a:r>
            <a:endParaRPr lang="ru-RU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4851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BA5BC7E-2DEE-4831-8AFA-5BCCEE1B50C5}"/>
              </a:ext>
            </a:extLst>
          </p:cNvPr>
          <p:cNvSpPr txBox="1"/>
          <p:nvPr/>
        </p:nvSpPr>
        <p:spPr>
          <a:xfrm>
            <a:off x="3114137" y="166778"/>
            <a:ext cx="639504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err="1">
                <a:latin typeface="Times New Roman"/>
                <a:cs typeface="Times New Roman"/>
              </a:rPr>
              <a:t>Кері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байланыс</a:t>
            </a:r>
            <a:r>
              <a:rPr lang="ru-RU" sz="2800" b="1" dirty="0">
                <a:latin typeface="Times New Roman"/>
                <a:cs typeface="Times New Roman"/>
              </a:rPr>
              <a:t>. "</a:t>
            </a:r>
            <a:r>
              <a:rPr lang="ru-RU" sz="2800" b="1" dirty="0" err="1">
                <a:latin typeface="Times New Roman"/>
                <a:cs typeface="Times New Roman"/>
              </a:rPr>
              <a:t>Бағдаршам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әдісі</a:t>
            </a:r>
            <a:r>
              <a:rPr lang="ru-RU" sz="2800" b="1" dirty="0">
                <a:latin typeface="Times New Roman"/>
                <a:cs typeface="Times New Roman"/>
              </a:rPr>
              <a:t>"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="" xmlns:a16="http://schemas.microsoft.com/office/drawing/2014/main" id="{68641E77-5CD9-4391-A2AA-33987E7A4352}"/>
              </a:ext>
            </a:extLst>
          </p:cNvPr>
          <p:cNvSpPr/>
          <p:nvPr/>
        </p:nvSpPr>
        <p:spPr>
          <a:xfrm>
            <a:off x="1131411" y="1274529"/>
            <a:ext cx="1869054" cy="17827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AD381C71-7F3F-4CBE-82BB-230897EC2693}"/>
              </a:ext>
            </a:extLst>
          </p:cNvPr>
          <p:cNvSpPr/>
          <p:nvPr/>
        </p:nvSpPr>
        <p:spPr>
          <a:xfrm>
            <a:off x="1201950" y="3036858"/>
            <a:ext cx="1912187" cy="17252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79F14B86-B066-48F1-B2F3-4E987C5E9BF6}"/>
              </a:ext>
            </a:extLst>
          </p:cNvPr>
          <p:cNvSpPr/>
          <p:nvPr/>
        </p:nvSpPr>
        <p:spPr>
          <a:xfrm>
            <a:off x="1323798" y="4768973"/>
            <a:ext cx="1869053" cy="1782791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52947BC-EBF1-4475-AE89-4CC34871E3DA}"/>
              </a:ext>
            </a:extLst>
          </p:cNvPr>
          <p:cNvSpPr txBox="1"/>
          <p:nvPr/>
        </p:nvSpPr>
        <p:spPr>
          <a:xfrm>
            <a:off x="3412107" y="890573"/>
            <a:ext cx="698649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i="1" dirty="0" err="1">
                <a:latin typeface="Times New Roman"/>
                <a:cs typeface="Times New Roman"/>
              </a:rPr>
              <a:t>Ү</a:t>
            </a:r>
            <a:r>
              <a:rPr lang="ru-RU" sz="2000" i="1" dirty="0" err="1" smtClean="0">
                <a:latin typeface="Times New Roman"/>
                <a:cs typeface="Times New Roman"/>
              </a:rPr>
              <a:t>ш</a:t>
            </a:r>
            <a:r>
              <a:rPr lang="ru-RU" sz="2000" i="1" dirty="0" smtClean="0">
                <a:latin typeface="Times New Roman"/>
                <a:cs typeface="Times New Roman"/>
              </a:rPr>
              <a:t> </a:t>
            </a:r>
            <a:r>
              <a:rPr lang="ru-RU" sz="2000" i="1" dirty="0" err="1">
                <a:latin typeface="Times New Roman"/>
                <a:cs typeface="Times New Roman"/>
              </a:rPr>
              <a:t>түстің</a:t>
            </a:r>
            <a:r>
              <a:rPr lang="ru-RU" sz="2000" i="1" dirty="0">
                <a:latin typeface="Times New Roman"/>
                <a:cs typeface="Times New Roman"/>
              </a:rPr>
              <a:t> </a:t>
            </a:r>
            <a:r>
              <a:rPr lang="ru-RU" sz="2000" i="1" dirty="0" err="1">
                <a:latin typeface="Times New Roman"/>
                <a:cs typeface="Times New Roman"/>
              </a:rPr>
              <a:t>бірін</a:t>
            </a:r>
            <a:r>
              <a:rPr lang="ru-RU" sz="2000" i="1" dirty="0">
                <a:latin typeface="Times New Roman"/>
                <a:cs typeface="Times New Roman"/>
              </a:rPr>
              <a:t> </a:t>
            </a:r>
            <a:r>
              <a:rPr lang="ru-RU" sz="2000" i="1" dirty="0" err="1" smtClean="0">
                <a:latin typeface="Times New Roman"/>
                <a:cs typeface="Times New Roman"/>
              </a:rPr>
              <a:t>таңдап</a:t>
            </a:r>
            <a:r>
              <a:rPr lang="ru-RU" sz="2000" i="1" dirty="0" smtClean="0">
                <a:latin typeface="Times New Roman"/>
                <a:cs typeface="Times New Roman"/>
              </a:rPr>
              <a:t>, </a:t>
            </a:r>
            <a:r>
              <a:rPr lang="ru-RU" sz="2000" i="1" dirty="0" err="1" smtClean="0">
                <a:latin typeface="Times New Roman"/>
                <a:cs typeface="Times New Roman"/>
              </a:rPr>
              <a:t>сабақтан</a:t>
            </a:r>
            <a:r>
              <a:rPr lang="ru-RU" sz="2000" i="1" dirty="0" smtClean="0">
                <a:latin typeface="Times New Roman"/>
                <a:cs typeface="Times New Roman"/>
              </a:rPr>
              <a:t> </a:t>
            </a:r>
            <a:r>
              <a:rPr lang="ru-RU" sz="2000" i="1" dirty="0" err="1" smtClean="0">
                <a:latin typeface="Times New Roman"/>
                <a:cs typeface="Times New Roman"/>
              </a:rPr>
              <a:t>алған</a:t>
            </a:r>
            <a:r>
              <a:rPr lang="ru-RU" sz="2000" i="1" dirty="0" smtClean="0">
                <a:latin typeface="Times New Roman"/>
                <a:cs typeface="Times New Roman"/>
              </a:rPr>
              <a:t> </a:t>
            </a:r>
            <a:r>
              <a:rPr lang="ru-RU" sz="2000" i="1" dirty="0" err="1" smtClean="0">
                <a:latin typeface="Times New Roman"/>
                <a:cs typeface="Times New Roman"/>
              </a:rPr>
              <a:t>нәтижесін</a:t>
            </a:r>
            <a:r>
              <a:rPr lang="ru-RU" sz="2000" i="1" dirty="0" smtClean="0">
                <a:latin typeface="Times New Roman"/>
                <a:cs typeface="Times New Roman"/>
              </a:rPr>
              <a:t> </a:t>
            </a:r>
            <a:r>
              <a:rPr lang="ru-RU" sz="2000" i="1" dirty="0" err="1" smtClean="0">
                <a:latin typeface="Times New Roman"/>
                <a:cs typeface="Times New Roman"/>
              </a:rPr>
              <a:t>көрсетеді</a:t>
            </a:r>
            <a:endParaRPr lang="ru-RU" sz="2000" i="1" dirty="0">
              <a:latin typeface="Times New Roman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30D916-6F3F-471F-AEAE-6446A2690A5C}"/>
              </a:ext>
            </a:extLst>
          </p:cNvPr>
          <p:cNvSpPr txBox="1"/>
          <p:nvPr/>
        </p:nvSpPr>
        <p:spPr>
          <a:xfrm>
            <a:off x="3412107" y="1918137"/>
            <a:ext cx="4267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err="1">
                <a:latin typeface="Times New Roman"/>
                <a:cs typeface="Times New Roman"/>
              </a:rPr>
              <a:t>Сабақ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мақсатын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түсінбедім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07F6E8E-971C-41E9-963A-5D83957C4987}"/>
              </a:ext>
            </a:extLst>
          </p:cNvPr>
          <p:cNvSpPr txBox="1"/>
          <p:nvPr/>
        </p:nvSpPr>
        <p:spPr>
          <a:xfrm>
            <a:off x="3192851" y="3325911"/>
            <a:ext cx="8422254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>
                <a:latin typeface="Times New Roman"/>
                <a:cs typeface="Times New Roman"/>
              </a:rPr>
              <a:t>   </a:t>
            </a:r>
            <a:r>
              <a:rPr lang="ru-RU" sz="2000" dirty="0" err="1">
                <a:latin typeface="Times New Roman"/>
                <a:cs typeface="Times New Roman"/>
              </a:rPr>
              <a:t>Көркем</a:t>
            </a:r>
            <a:r>
              <a:rPr lang="ru-RU" sz="2000" dirty="0"/>
              <a:t> </a:t>
            </a:r>
            <a:r>
              <a:rPr lang="ru-RU" sz="2000" dirty="0" err="1">
                <a:latin typeface="Times New Roman"/>
                <a:cs typeface="Times New Roman"/>
              </a:rPr>
              <a:t>шығармадағы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кейіпкерлер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бейнесін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аштым</a:t>
            </a:r>
            <a:r>
              <a:rPr lang="ru-RU" sz="2000" dirty="0">
                <a:latin typeface="Times New Roman"/>
                <a:cs typeface="Times New Roman"/>
              </a:rPr>
              <a:t>. 1- </a:t>
            </a:r>
            <a:r>
              <a:rPr lang="ru-RU" sz="2000" dirty="0" err="1">
                <a:latin typeface="Times New Roman"/>
                <a:cs typeface="Times New Roman"/>
              </a:rPr>
              <a:t>тапсырманы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  </a:t>
            </a:r>
          </a:p>
          <a:p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cs typeface="Times New Roman"/>
              </a:rPr>
              <a:t>   </a:t>
            </a:r>
            <a:r>
              <a:rPr lang="ru-RU" sz="2000" dirty="0" err="1" smtClean="0">
                <a:latin typeface="Times New Roman"/>
                <a:cs typeface="Times New Roman"/>
              </a:rPr>
              <a:t>орындадым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06A2FED-3759-4098-BC6B-D5E880AD8AD3}"/>
              </a:ext>
            </a:extLst>
          </p:cNvPr>
          <p:cNvSpPr txBox="1"/>
          <p:nvPr/>
        </p:nvSpPr>
        <p:spPr>
          <a:xfrm>
            <a:off x="3412107" y="5072297"/>
            <a:ext cx="721455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err="1">
                <a:latin typeface="Times New Roman"/>
                <a:cs typeface="Times New Roman"/>
              </a:rPr>
              <a:t>Кейіпкерлер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іс-әрекеті</a:t>
            </a:r>
            <a:r>
              <a:rPr lang="ru-RU" sz="2000" dirty="0">
                <a:latin typeface="Times New Roman"/>
                <a:cs typeface="Times New Roman"/>
              </a:rPr>
              <a:t> мен автор </a:t>
            </a:r>
            <a:r>
              <a:rPr lang="ru-RU" sz="2000" dirty="0" err="1">
                <a:latin typeface="Times New Roman"/>
                <a:cs typeface="Times New Roman"/>
              </a:rPr>
              <a:t>бейнесін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салыстырып,тарихи,көркемдік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құндылығына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баға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бердім</a:t>
            </a:r>
            <a:r>
              <a:rPr lang="ru-RU" sz="2000" dirty="0">
                <a:latin typeface="Times New Roman"/>
                <a:cs typeface="Times New Roman"/>
              </a:rPr>
              <a:t>. 1,2-тапсырманы </a:t>
            </a:r>
            <a:r>
              <a:rPr lang="ru-RU" sz="2000" dirty="0" err="1">
                <a:latin typeface="Times New Roman"/>
                <a:cs typeface="Times New Roman"/>
              </a:rPr>
              <a:t>орындадым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692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388</Words>
  <Application>Microsoft Office PowerPoint</Application>
  <PresentationFormat>Широкоэкранный</PresentationFormat>
  <Paragraphs>99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IstokWeb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balzhan</dc:creator>
  <cp:lastModifiedBy>Учетная запись Майкрософт</cp:lastModifiedBy>
  <cp:revision>6</cp:revision>
  <dcterms:created xsi:type="dcterms:W3CDTF">2020-06-24T18:02:40Z</dcterms:created>
  <dcterms:modified xsi:type="dcterms:W3CDTF">2020-08-30T07:31:12Z</dcterms:modified>
</cp:coreProperties>
</file>