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0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media/image1.png" ContentType="image/png"/>
  <Override PartName="/ppt/media/image4.jpeg" ContentType="image/jpeg"/>
  <Override PartName="/ppt/media/image2.png" ContentType="image/png"/>
  <Override PartName="/ppt/media/image3.png" ContentType="image/png"/>
  <Override PartName="/ppt/media/image5.png" ContentType="image/png"/>
  <Override PartName="/ppt/media/image13.png" ContentType="image/png"/>
  <Override PartName="/ppt/media/image7.jpeg" ContentType="image/jpeg"/>
  <Override PartName="/ppt/media/image11.jpeg" ContentType="image/jpeg"/>
  <Override PartName="/ppt/media/image16.png" ContentType="image/png"/>
  <Override PartName="/ppt/media/image8.png" ContentType="image/png"/>
  <Override PartName="/ppt/media/image9.jpeg" ContentType="image/jpeg"/>
  <Override PartName="/ppt/media/image10.jpeg" ContentType="image/jpeg"/>
  <Override PartName="/ppt/media/image6.png" ContentType="image/png"/>
  <Override PartName="/ppt/media/image12.jpeg" ContentType="image/jpeg"/>
  <Override PartName="/ppt/media/image18.png" ContentType="image/png"/>
  <Override PartName="/ppt/media/image15.jpeg" ContentType="image/jpeg"/>
  <Override PartName="/ppt/media/image17.jpeg" ContentType="image/jpeg"/>
  <Override PartName="/ppt/media/image14.jpeg" ContentType="image/jpeg"/>
  <Override PartName="/ppt/media/image19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3" r:id="rId5"/>
    <p:sldMasterId id="2147483654" r:id="rId6"/>
    <p:sldMasterId id="2147483656" r:id="rId7"/>
    <p:sldMasterId id="2147483657" r:id="rId8"/>
    <p:sldMasterId id="2147483659" r:id="rId9"/>
    <p:sldMasterId id="2147483660" r:id="rId10"/>
    <p:sldMasterId id="2147483662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</a:pPr>
            <a:endParaRPr b="0" lang="ru-RU" sz="2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dt" idx="31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move the slide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ftr" idx="32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</a:pPr>
            <a:endParaRPr b="0" lang="ru-RU" sz="2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sldNum" idx="33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ED732B1-7DF3-4A16-B60F-008951D6323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5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21C105B-42BD-4F6D-80BD-6112586EA3C0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09A6946-300F-4EF7-886F-DFB2EA7F01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D1E12A6-D3CB-4387-AAAD-27454AAD98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E825ECB-4A3F-4004-9AC6-017AE80AD28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209EA22E-3783-4013-886A-C0EADD3F431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8906054C-EE0E-415E-B971-B55306E641D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3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3.png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Скругленный прямоугольник 6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1" name="Скругленный прямоугольник 8"/>
          <p:cNvGrpSpPr/>
          <p:nvPr/>
        </p:nvGrpSpPr>
        <p:grpSpPr>
          <a:xfrm>
            <a:off x="420840" y="433440"/>
            <a:ext cx="8302320" cy="5486400"/>
            <a:chOff x="420840" y="433440"/>
            <a:chExt cx="8302320" cy="5486400"/>
          </a:xfrm>
        </p:grpSpPr>
        <p:pic>
          <p:nvPicPr>
            <p:cNvPr id="2" name="Скругленный прямоугольник 8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5486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" name=""/>
            <p:cNvSpPr/>
            <p:nvPr/>
          </p:nvSpPr>
          <p:spPr>
            <a:xfrm>
              <a:off x="452520" y="468360"/>
              <a:ext cx="8238960" cy="5418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1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2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 idx="3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0902F03-5198-4328-AB52-3F79EEBCD0DC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4" name="Прямоугольник с одним скругленным углом 10"/>
          <p:cNvSpPr/>
          <p:nvPr/>
        </p:nvSpPr>
        <p:spPr>
          <a:xfrm>
            <a:off x="6400800" y="433440"/>
            <a:ext cx="2324160" cy="4343400"/>
          </a:xfrm>
          <a:custGeom>
            <a:avLst/>
            <a:gdLst/>
            <a:ahLst/>
            <a:rect l="l" t="t" r="r" b="b"/>
            <a:pathLst>
              <a:path w="2324100" h="4343400">
                <a:moveTo>
                  <a:pt x="0" y="0"/>
                </a:moveTo>
                <a:lnTo>
                  <a:pt x="2260234" y="0"/>
                </a:lnTo>
                <a:cubicBezTo>
                  <a:pt x="2295506" y="0"/>
                  <a:pt x="2324100" y="28594"/>
                  <a:pt x="2324100" y="63866"/>
                </a:cubicBezTo>
                <a:lnTo>
                  <a:pt x="23241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dt" idx="28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ftr" idx="29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sldNum" idx="30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AD86710-D15D-4266-9D13-A87F266948D2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6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10" name="Скругленный прямоугольник 8"/>
          <p:cNvGrpSpPr/>
          <p:nvPr/>
        </p:nvGrpSpPr>
        <p:grpSpPr>
          <a:xfrm>
            <a:off x="420840" y="433440"/>
            <a:ext cx="8302320" cy="5486400"/>
            <a:chOff x="420840" y="433440"/>
            <a:chExt cx="8302320" cy="5486400"/>
          </a:xfrm>
        </p:grpSpPr>
        <p:pic>
          <p:nvPicPr>
            <p:cNvPr id="11" name="Скругленный прямоугольник 8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5486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" name=""/>
            <p:cNvSpPr/>
            <p:nvPr/>
          </p:nvSpPr>
          <p:spPr>
            <a:xfrm>
              <a:off x="452520" y="468360"/>
              <a:ext cx="8238960" cy="5418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dt" idx="4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ftr" idx="5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sldNum" idx="6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E4BE93F-F71C-4BC4-8273-3D7277043CD3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19" name="Скругленный прямоугольник 10"/>
          <p:cNvGrpSpPr/>
          <p:nvPr/>
        </p:nvGrpSpPr>
        <p:grpSpPr>
          <a:xfrm>
            <a:off x="420840" y="433440"/>
            <a:ext cx="8302320" cy="3108240"/>
            <a:chOff x="420840" y="433440"/>
            <a:chExt cx="8302320" cy="3108240"/>
          </a:xfrm>
        </p:grpSpPr>
        <p:pic>
          <p:nvPicPr>
            <p:cNvPr id="20" name="Скругленный прямоугольник 10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3108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" name=""/>
            <p:cNvSpPr/>
            <p:nvPr/>
          </p:nvSpPr>
          <p:spPr>
            <a:xfrm>
              <a:off x="460440" y="476280"/>
              <a:ext cx="8223120" cy="302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7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8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9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9F63ABF-8B94-4617-820D-414D7BE80E9B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28" name="Скругленный прямоугольник 10"/>
          <p:cNvGrpSpPr/>
          <p:nvPr/>
        </p:nvGrpSpPr>
        <p:grpSpPr>
          <a:xfrm>
            <a:off x="420840" y="433440"/>
            <a:ext cx="8302320" cy="4340160"/>
            <a:chOff x="420840" y="433440"/>
            <a:chExt cx="8302320" cy="4340160"/>
          </a:xfrm>
        </p:grpSpPr>
        <p:pic>
          <p:nvPicPr>
            <p:cNvPr id="29" name="Скругленный прямоугольник 10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4340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" name=""/>
            <p:cNvSpPr/>
            <p:nvPr/>
          </p:nvSpPr>
          <p:spPr>
            <a:xfrm>
              <a:off x="446040" y="461880"/>
              <a:ext cx="8251920" cy="4286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10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11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sldNum" idx="12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237AF25-4A5B-4CB4-8CF6-7367DF0757F4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dt" idx="13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ftr" idx="14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sldNum" idx="15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4C4F292-E3BE-4114-AEFB-DAF2E35853C3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3" name="Прямоугольник с одним скругленным углом 10"/>
          <p:cNvSpPr/>
          <p:nvPr/>
        </p:nvSpPr>
        <p:spPr>
          <a:xfrm>
            <a:off x="6400800" y="433440"/>
            <a:ext cx="2324160" cy="4343400"/>
          </a:xfrm>
          <a:custGeom>
            <a:avLst/>
            <a:gdLst/>
            <a:ahLst/>
            <a:rect l="l" t="t" r="r" b="b"/>
            <a:pathLst>
              <a:path w="2324100" h="4343400">
                <a:moveTo>
                  <a:pt x="0" y="0"/>
                </a:moveTo>
                <a:lnTo>
                  <a:pt x="2260234" y="0"/>
                </a:lnTo>
                <a:cubicBezTo>
                  <a:pt x="2295506" y="0"/>
                  <a:pt x="2324100" y="28594"/>
                  <a:pt x="2324100" y="63866"/>
                </a:cubicBezTo>
                <a:lnTo>
                  <a:pt x="23241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16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17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18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79B7C6E-30E2-4DCB-B115-C82FDB4C120D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50" name="Скругленный прямоугольник 10"/>
          <p:cNvGrpSpPr/>
          <p:nvPr/>
        </p:nvGrpSpPr>
        <p:grpSpPr>
          <a:xfrm>
            <a:off x="420840" y="433440"/>
            <a:ext cx="8302320" cy="3108240"/>
            <a:chOff x="420840" y="433440"/>
            <a:chExt cx="8302320" cy="3108240"/>
          </a:xfrm>
        </p:grpSpPr>
        <p:pic>
          <p:nvPicPr>
            <p:cNvPr id="51" name="Скругленный прямоугольник 10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3108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2" name=""/>
            <p:cNvSpPr/>
            <p:nvPr/>
          </p:nvSpPr>
          <p:spPr>
            <a:xfrm>
              <a:off x="460440" y="476280"/>
              <a:ext cx="8223120" cy="302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19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20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21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3A996D8-6F43-433A-922D-1BF52FB4B7D1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59" name="Скругленный прямоугольник 10"/>
          <p:cNvGrpSpPr/>
          <p:nvPr/>
        </p:nvGrpSpPr>
        <p:grpSpPr>
          <a:xfrm>
            <a:off x="420840" y="433440"/>
            <a:ext cx="8302320" cy="4340160"/>
            <a:chOff x="420840" y="433440"/>
            <a:chExt cx="8302320" cy="4340160"/>
          </a:xfrm>
        </p:grpSpPr>
        <p:pic>
          <p:nvPicPr>
            <p:cNvPr id="60" name="Скругленный прямоугольник 10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4340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" name=""/>
            <p:cNvSpPr/>
            <p:nvPr/>
          </p:nvSpPr>
          <p:spPr>
            <a:xfrm>
              <a:off x="446040" y="461880"/>
              <a:ext cx="8251920" cy="4286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dt" idx="22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ftr" idx="23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sldNum" idx="24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86683BF-595A-4911-877C-A6A109129E2A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dt" idx="25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ftr" idx="26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sldNum" idx="27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2C68351-69AC-44D3-8E24-5FF95C5CABB2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D:\дан (1)\дан (9).jpg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7" descr="C:\Users\admin\Desktop\қасым аманжолов\1.jpg"/>
          <p:cNvPicPr/>
          <p:nvPr/>
        </p:nvPicPr>
        <p:blipFill>
          <a:blip r:embed="rId2"/>
          <a:stretch/>
        </p:blipFill>
        <p:spPr>
          <a:xfrm>
            <a:off x="2627280" y="1127160"/>
            <a:ext cx="3809880" cy="3957480"/>
          </a:xfrm>
          <a:prstGeom prst="rect">
            <a:avLst/>
          </a:prstGeom>
          <a:ln w="0">
            <a:noFill/>
          </a:ln>
        </p:spPr>
      </p:pic>
      <p:pic>
        <p:nvPicPr>
          <p:cNvPr id="89" name="TextBox 3" descr=""/>
          <p:cNvPicPr/>
          <p:nvPr/>
        </p:nvPicPr>
        <p:blipFill>
          <a:blip r:embed="rId3"/>
          <a:stretch/>
        </p:blipFill>
        <p:spPr>
          <a:xfrm>
            <a:off x="2120760" y="5662440"/>
            <a:ext cx="4902480" cy="1103400"/>
          </a:xfrm>
          <a:prstGeom prst="rect">
            <a:avLst/>
          </a:prstGeom>
          <a:ln w="0">
            <a:noFill/>
          </a:ln>
        </p:spPr>
      </p:pic>
    </p:spTree>
  </p:cSld>
  <p:transition>
    <p:circl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C:\Users\admin\Desktop\Құжаттар\фоны\FallColor.jpg"/>
          <p:cNvPicPr/>
          <p:nvPr/>
        </p:nvPicPr>
        <p:blipFill>
          <a:blip r:embed="rId1"/>
          <a:srcRect l="0" t="0" r="0" b="590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112" name="Прямоугольник 3" descr=""/>
          <p:cNvPicPr/>
          <p:nvPr/>
        </p:nvPicPr>
        <p:blipFill>
          <a:blip r:embed="rId2"/>
          <a:stretch/>
        </p:blipFill>
        <p:spPr>
          <a:xfrm>
            <a:off x="1189080" y="1268280"/>
            <a:ext cx="7053120" cy="3969000"/>
          </a:xfrm>
          <a:prstGeom prst="rect">
            <a:avLst/>
          </a:prstGeom>
          <a:ln w="0">
            <a:noFill/>
          </a:ln>
        </p:spPr>
      </p:pic>
    </p:spTree>
  </p:cSld>
  <p:transition>
    <p:circl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2"/>
          <p:cNvSpPr/>
          <p:nvPr/>
        </p:nvSpPr>
        <p:spPr>
          <a:xfrm>
            <a:off x="1116000" y="836640"/>
            <a:ext cx="7488360" cy="369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Рефлексия 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«321»</a:t>
            </a:r>
            <a:endParaRPr b="0" lang="ru-RU" sz="32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3 факт</a:t>
            </a:r>
            <a:endParaRPr b="0" lang="ru-RU" sz="32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2 көзқарас</a:t>
            </a:r>
            <a:endParaRPr b="0" lang="ru-RU" sz="32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1 тұжырым</a:t>
            </a:r>
            <a:endParaRPr b="0" lang="ru-RU" sz="32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114" name="Рисунок 3" descr=""/>
          <p:cNvPicPr/>
          <p:nvPr/>
        </p:nvPicPr>
        <p:blipFill>
          <a:blip r:embed="rId1"/>
          <a:srcRect l="21084" t="0" r="16495" b="35814"/>
          <a:stretch/>
        </p:blipFill>
        <p:spPr>
          <a:xfrm>
            <a:off x="4140360" y="2006640"/>
            <a:ext cx="3663720" cy="2844720"/>
          </a:xfrm>
          <a:prstGeom prst="rect">
            <a:avLst/>
          </a:prstGeom>
          <a:ln w="0">
            <a:noFill/>
          </a:ln>
        </p:spPr>
      </p:pic>
    </p:spTree>
  </p:cSld>
  <p:transition>
    <p:circl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48" descr=""/>
          <p:cNvPicPr/>
          <p:nvPr/>
        </p:nvPicPr>
        <p:blipFill>
          <a:blip r:embed="rId1"/>
          <a:stretch/>
        </p:blipFill>
        <p:spPr>
          <a:xfrm>
            <a:off x="488880" y="7697880"/>
            <a:ext cx="150840" cy="152280"/>
          </a:xfrm>
          <a:prstGeom prst="rect">
            <a:avLst/>
          </a:prstGeom>
          <a:ln w="0">
            <a:noFill/>
          </a:ln>
        </p:spPr>
      </p:pic>
      <p:sp>
        <p:nvSpPr>
          <p:cNvPr id="116" name="object 2"/>
          <p:cNvSpPr/>
          <p:nvPr/>
        </p:nvSpPr>
        <p:spPr>
          <a:xfrm>
            <a:off x="1440" y="847800"/>
            <a:ext cx="9142560" cy="733320"/>
          </a:xfrm>
          <a:custGeom>
            <a:avLst/>
            <a:gdLst>
              <a:gd name="textAreaLeft" fmla="*/ 0 w 9142560"/>
              <a:gd name="textAreaRight" fmla="*/ 9142920 w 9142560"/>
              <a:gd name="textAreaTop" fmla="*/ 0 h 733320"/>
              <a:gd name="textAreaBottom" fmla="*/ 733680 h 73332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117" name="Прямоугольник 73"/>
          <p:cNvSpPr/>
          <p:nvPr/>
        </p:nvSpPr>
        <p:spPr>
          <a:xfrm>
            <a:off x="3262320" y="1865160"/>
            <a:ext cx="1179360" cy="64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8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9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9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9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9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118" name="Прямоугольник 74"/>
          <p:cNvSpPr/>
          <p:nvPr/>
        </p:nvSpPr>
        <p:spPr>
          <a:xfrm>
            <a:off x="4456080" y="1839960"/>
            <a:ext cx="117972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8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9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9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cxnSp>
        <p:nvCxnSpPr>
          <p:cNvPr id="119" name="Google Shape;77;p1"/>
          <p:cNvCxnSpPr/>
          <p:nvPr/>
        </p:nvCxnSpPr>
        <p:spPr>
          <a:xfrm>
            <a:off x="159840" y="5822640"/>
            <a:ext cx="8797320" cy="1980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20" name="Google Shape;78;p1"/>
          <p:cNvCxnSpPr/>
          <p:nvPr/>
        </p:nvCxnSpPr>
        <p:spPr>
          <a:xfrm>
            <a:off x="568440" y="5630400"/>
            <a:ext cx="8020800" cy="27720"/>
          </a:xfrm>
          <a:prstGeom prst="straightConnector1">
            <a:avLst/>
          </a:prstGeom>
          <a:ln w="38160">
            <a:solidFill>
              <a:srgbClr val="603c84"/>
            </a:solidFill>
            <a:miter/>
          </a:ln>
        </p:spPr>
      </p:cxnSp>
      <p:pic>
        <p:nvPicPr>
          <p:cNvPr id="121" name="Рисунок 4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sp>
        <p:nvSpPr>
          <p:cNvPr id="122" name="TextBox 16"/>
          <p:cNvSpPr/>
          <p:nvPr/>
        </p:nvSpPr>
        <p:spPr>
          <a:xfrm>
            <a:off x="971640" y="2562120"/>
            <a:ext cx="5438520" cy="21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1.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«Өзім туралы» өлеңін «креативті жазу» әдісімен қара сөзге айналдыр. Ақынға еліктеп, өзіңнің өмірлік кредоңды жаз.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 СD-дегі №1 қосымшаны үлгі ретінде пайдаланып, презентация жаса.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3. Кеңес дәуіріндегі қазақ әдебиетінің ерекшелігі жайлы пікір жаз.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-27000" y="44280"/>
            <a:ext cx="9167760" cy="6875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1" name=""/>
          <p:cNvGraphicFramePr/>
          <p:nvPr/>
        </p:nvGraphicFramePr>
        <p:xfrm>
          <a:off x="480960" y="1413000"/>
          <a:ext cx="8182080" cy="2665440"/>
        </p:xfrm>
        <a:graphic>
          <a:graphicData uri="http://schemas.openxmlformats.org/drawingml/2006/table">
            <a:tbl>
              <a:tblPr/>
              <a:tblGrid>
                <a:gridCol w="8182080"/>
              </a:tblGrid>
              <a:tr h="2665440">
                <a:tc>
                  <a:txBody>
                    <a:bodyPr lIns="61920" rIns="619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Қ. Аманжоловтың «Өзім туралы» өлеңіндегі 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көркемдегіш құралдар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transition>
    <p:circl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C:\Users\admin\Desktop\Құжаттар\фоны\Screenshot_2014-10-30-13-21-54-1.png"/>
          <p:cNvPicPr/>
          <p:nvPr/>
        </p:nvPicPr>
        <p:blipFill>
          <a:blip r:embed="rId1"/>
          <a:stretch/>
        </p:blipFill>
        <p:spPr>
          <a:xfrm>
            <a:off x="0" y="-20520"/>
            <a:ext cx="9144000" cy="6878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3" name=""/>
          <p:cNvGraphicFramePr/>
          <p:nvPr/>
        </p:nvGraphicFramePr>
        <p:xfrm>
          <a:off x="826920" y="907920"/>
          <a:ext cx="7417080" cy="3095640"/>
        </p:xfrm>
        <a:graphic>
          <a:graphicData uri="http://schemas.openxmlformats.org/drawingml/2006/table">
            <a:tbl>
              <a:tblPr/>
              <a:tblGrid>
                <a:gridCol w="7417080"/>
              </a:tblGrid>
              <a:tr h="3095640">
                <a:tc>
                  <a:txBody>
                    <a:bodyPr lIns="61920" rIns="6192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Оқу мақсаты: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11.2.3.1 – шығармадағы көркемдегіш құралдар мен айшықтау амалдарының қызметін талдай отырып, автор стилін анықтау;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Сабақ мақсаты: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07f0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"/>
          <p:cNvGraphicFramePr/>
          <p:nvPr/>
        </p:nvGraphicFramePr>
        <p:xfrm>
          <a:off x="826920" y="3573360"/>
          <a:ext cx="7417080" cy="2303640"/>
        </p:xfrm>
        <a:graphic>
          <a:graphicData uri="http://schemas.openxmlformats.org/drawingml/2006/table">
            <a:tbl>
              <a:tblPr/>
              <a:tblGrid>
                <a:gridCol w="7417080"/>
              </a:tblGrid>
              <a:tr h="2303640"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Шығармадағы автор стилін анықтау, көркемдегіш құралдарын табу, талдау жұмыстарын жүргізу.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07f09"/>
                    </a:solidFill>
                  </a:tcPr>
                </a:tc>
              </a:tr>
            </a:tbl>
          </a:graphicData>
        </a:graphic>
      </p:graphicFrame>
    </p:spTree>
  </p:cSld>
  <p:transition>
    <p:circl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-1116000" y="1321920"/>
            <a:ext cx="8183520" cy="57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ff8d3e"/>
                </a:solidFill>
                <a:uFillTx/>
                <a:latin typeface="Times New Roman"/>
                <a:ea typeface="Times New Roman"/>
              </a:rPr>
              <a:t>Бағалау критерийлері: 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96" name="TextBox 3"/>
          <p:cNvSpPr/>
          <p:nvPr/>
        </p:nvSpPr>
        <p:spPr>
          <a:xfrm>
            <a:off x="539640" y="1916280"/>
            <a:ext cx="818352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автор стилін анықтай алады</a:t>
            </a:r>
            <a:endParaRPr b="0" lang="ru-RU" sz="36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автор көзқарасын талдайды;</a:t>
            </a:r>
            <a:endParaRPr b="0" lang="ru-RU" sz="36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шығармадағы көркемдегіш құралдарды табады;</a:t>
            </a:r>
            <a:endParaRPr b="0" lang="ru-RU" sz="36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64908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8d3e"/>
                </a:solidFill>
                <a:uFillTx/>
                <a:latin typeface="Times New Roman"/>
                <a:ea typeface="Calibri"/>
              </a:rPr>
              <a:t>Ұйымдастыру және сабақтың мақсатын айқындау кезеңі:</a:t>
            </a:r>
            <a:endParaRPr b="1" lang="ru-RU" sz="32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98" name=""/>
          <p:cNvSpPr txBox="1"/>
          <p:nvPr/>
        </p:nvSpPr>
        <p:spPr>
          <a:xfrm>
            <a:off x="457200" y="169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tIns="91440" anchor="t">
            <a:normAutofit/>
          </a:bodyPr>
          <a:p>
            <a:pPr>
              <a:lnSpc>
                <a:spcPct val="107000"/>
              </a:lnSpc>
              <a:spcBef>
                <a:spcPts val="249"/>
              </a:spcBef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І. Амандасу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7000"/>
              </a:lnSpc>
              <a:spcBef>
                <a:spcPts val="249"/>
              </a:spcBef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ІІ. Оқушыларды түгелдеу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7000"/>
              </a:lnSpc>
              <a:spcBef>
                <a:spcPts val="249"/>
              </a:spcBef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ІІІ. Сабақ мақсатын анықтау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"/>
          <p:cNvSpPr txBox="1"/>
          <p:nvPr/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tIns="91440" anchor="t">
            <a:normAutofit/>
          </a:bodyPr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Қызығушылығын ояту.  Қ.Аманжоловтың «Өзім туралы» бейнероликті тамашалау.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aphicFrame>
        <p:nvGraphicFramePr>
          <p:cNvPr id="100" name=""/>
          <p:cNvGraphicFramePr/>
          <p:nvPr/>
        </p:nvGraphicFramePr>
        <p:xfrm>
          <a:off x="3203640" y="1341360"/>
          <a:ext cx="5483160" cy="946080"/>
        </p:xfrm>
        <a:graphic>
          <a:graphicData uri="http://schemas.openxmlformats.org/drawingml/2006/table">
            <a:tbl>
              <a:tblPr/>
              <a:tblGrid>
                <a:gridCol w="5483160"/>
              </a:tblGrid>
              <a:tr h="1155960">
                <a:tc>
                  <a:txBody>
                    <a:bodyPr lIns="61920" rIns="6192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Verdana"/>
                        </a:rPr>
                        <a:t>https://yandex.kz/video/preview/?text=11+%D1%81%D1%8B%D0%BD%D1%8B%D0%BF+%D2%9A.%D0%90%D0%BC%D0%B0%D0%BD%D0%B6%D0%BE%D0%BB%D0%BE%D0%B2+%D3%A8%D0%B7%D1%96%D0%BC+%D1%82%D1%83%D1%80%D0%B0%D0%BB%D1%8B&amp;path=wizard&amp;parent-reqid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1920" marR="6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1" name="Picture 5" descr="C:\Users\admin\Desktop\қасым аманжолов\5.jpg"/>
          <p:cNvPicPr/>
          <p:nvPr/>
        </p:nvPicPr>
        <p:blipFill>
          <a:blip r:embed="rId1"/>
          <a:stretch/>
        </p:blipFill>
        <p:spPr>
          <a:xfrm>
            <a:off x="826920" y="1268280"/>
            <a:ext cx="2376720" cy="2849760"/>
          </a:xfrm>
          <a:prstGeom prst="rect">
            <a:avLst/>
          </a:prstGeom>
          <a:ln w="0">
            <a:noFill/>
          </a:ln>
        </p:spPr>
      </p:pic>
      <p:sp>
        <p:nvSpPr>
          <p:cNvPr id="102" name="TextBox 7"/>
          <p:cNvSpPr/>
          <p:nvPr/>
        </p:nvSpPr>
        <p:spPr>
          <a:xfrm>
            <a:off x="3203640" y="2577960"/>
            <a:ext cx="5483160" cy="12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ts val="1474"/>
              </a:lnSpc>
              <a:buClr>
                <a:srgbClr val="000000"/>
              </a:buClr>
              <a:buSzPct val="77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Автордың көңіл күйін анықтау.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marL="343080" indent="-343080">
              <a:lnSpc>
                <a:spcPts val="1474"/>
              </a:lnSpc>
              <a:buClr>
                <a:srgbClr val="000000"/>
              </a:buClr>
              <a:buSzPct val="77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Лирикалық кейіпкерге мінездеме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marL="343080" indent="-343080">
              <a:lnSpc>
                <a:spcPts val="1474"/>
              </a:lnSpc>
              <a:buClr>
                <a:srgbClr val="000000"/>
              </a:buClr>
              <a:buSzPct val="77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Өлеңнің идеясы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marL="343080" indent="-343080">
              <a:lnSpc>
                <a:spcPts val="1474"/>
              </a:lnSpc>
              <a:buClr>
                <a:srgbClr val="000000"/>
              </a:buClr>
              <a:buSzPct val="77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Ақын өлеңін кімдермен байланыстырады. 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marL="343080" indent="-343080">
              <a:lnSpc>
                <a:spcPts val="1474"/>
              </a:lnSpc>
              <a:buClr>
                <a:srgbClr val="000000"/>
              </a:buClr>
              <a:buSzPct val="77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Өмір, Адамгершілік, Туған жер, Отансүйгіштік сөздерін өлеңмен қалай байланыстырамыз.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D:\дан (1)\дан (8).jpg"/>
          <p:cNvPicPr/>
          <p:nvPr/>
        </p:nvPicPr>
        <p:blipFill>
          <a:blip r:embed="rId1"/>
          <a:stretch/>
        </p:blipFill>
        <p:spPr>
          <a:xfrm>
            <a:off x="14400" y="-7920"/>
            <a:ext cx="9129600" cy="6912000"/>
          </a:xfrm>
          <a:prstGeom prst="rect">
            <a:avLst/>
          </a:prstGeom>
          <a:ln w="0">
            <a:noFill/>
          </a:ln>
        </p:spPr>
      </p:pic>
      <p:sp>
        <p:nvSpPr>
          <p:cNvPr id="104" name="TextBox 4"/>
          <p:cNvSpPr/>
          <p:nvPr/>
        </p:nvSpPr>
        <p:spPr>
          <a:xfrm>
            <a:off x="324000" y="189000"/>
            <a:ext cx="8712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 – тапсырма. Өлеңді оқып шығып, сатылай кешенді талдау жасаныздар.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105" name="Рисунок 5" descr=""/>
          <p:cNvPicPr/>
          <p:nvPr/>
        </p:nvPicPr>
        <p:blipFill>
          <a:blip r:embed="rId2"/>
          <a:srcRect l="0" t="0" r="0" b="27559"/>
          <a:stretch/>
        </p:blipFill>
        <p:spPr>
          <a:xfrm>
            <a:off x="14400" y="1197000"/>
            <a:ext cx="9115200" cy="4606920"/>
          </a:xfrm>
          <a:prstGeom prst="rect">
            <a:avLst/>
          </a:prstGeom>
          <a:ln w="0">
            <a:noFill/>
          </a:ln>
        </p:spPr>
      </p:pic>
    </p:spTree>
  </p:cSld>
  <p:transition>
    <p:circl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0" y="39600"/>
            <a:ext cx="9144000" cy="6777000"/>
          </a:xfrm>
          <a:prstGeom prst="rect">
            <a:avLst/>
          </a:prstGeom>
          <a:ln w="0">
            <a:noFill/>
          </a:ln>
        </p:spPr>
      </p:pic>
      <p:pic>
        <p:nvPicPr>
          <p:cNvPr id="107" name="TextBox 1" descr=""/>
          <p:cNvPicPr/>
          <p:nvPr/>
        </p:nvPicPr>
        <p:blipFill>
          <a:blip r:embed="rId2"/>
          <a:stretch/>
        </p:blipFill>
        <p:spPr>
          <a:xfrm>
            <a:off x="396720" y="262080"/>
            <a:ext cx="8498160" cy="457200"/>
          </a:xfrm>
          <a:prstGeom prst="rect">
            <a:avLst/>
          </a:prstGeom>
          <a:ln w="0">
            <a:noFill/>
          </a:ln>
        </p:spPr>
      </p:pic>
      <p:pic>
        <p:nvPicPr>
          <p:cNvPr id="108" name="Рисунок 4" descr=""/>
          <p:cNvPicPr/>
          <p:nvPr/>
        </p:nvPicPr>
        <p:blipFill>
          <a:blip r:embed="rId3"/>
          <a:srcRect l="0" t="17477" r="0" b="0"/>
          <a:stretch/>
        </p:blipFill>
        <p:spPr>
          <a:xfrm>
            <a:off x="0" y="907920"/>
            <a:ext cx="9144000" cy="5908680"/>
          </a:xfrm>
          <a:prstGeom prst="rect">
            <a:avLst/>
          </a:prstGeom>
          <a:ln w="0">
            <a:noFill/>
          </a:ln>
        </p:spPr>
      </p:pic>
    </p:spTree>
  </p:cSld>
  <p:transition>
    <p:circl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C:\Users\admin\Desktop\Құжаттар\фоны\400658.jpg"/>
          <p:cNvPicPr/>
          <p:nvPr/>
        </p:nvPicPr>
        <p:blipFill>
          <a:blip r:embed="rId1"/>
          <a:stretch/>
        </p:blipFill>
        <p:spPr>
          <a:xfrm>
            <a:off x="0" y="-20520"/>
            <a:ext cx="9180360" cy="6885000"/>
          </a:xfrm>
          <a:prstGeom prst="rect">
            <a:avLst/>
          </a:prstGeom>
          <a:ln w="0">
            <a:noFill/>
          </a:ln>
        </p:spPr>
      </p:pic>
      <p:sp>
        <p:nvSpPr>
          <p:cNvPr id="110" name="TextBox 4"/>
          <p:cNvSpPr/>
          <p:nvPr/>
        </p:nvSpPr>
        <p:spPr>
          <a:xfrm>
            <a:off x="1042920" y="-243000"/>
            <a:ext cx="6624720" cy="710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i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Біл</a:t>
            </a:r>
            <a:r>
              <a:rPr b="1" i="1" lang="en-GB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ген­ге мар­жан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«Мен» тұ­жы­рым­да­ма­сы – адам­ның өзі жай­лы бір­ша­ма тұ­рақ­ты, аз­ды-көп­ті мә­ні бар тү­сі­нік­те­рі­нің жүй­есі.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«Мен» тұ­жы­рым­да­ма­сы не­гі­зін­де же­ке адам өз­ге­лер­мен қа­рым-қа­ты­нас жа­сап, өзі­не де­ген көз­қа­ра­сын қа­лып­тас­ты­ра­ды. Адам бой­ын­да­ғы «мен­дік» қа­си­ет адам­ның іс-әре­ке­ті мен әлеу­мет­тік ор­та­мен қа­рым-қа­ты­нас жа­сауы ба­ры­сын­да қа­лып­та­са­ды. Кез кел­ген адам­ның өз «ме­нін» ай­ыра алуы тұл­ға­лық қа­си­ет­тің өзек­ті бел­гі­сі бо­лып та­бы­ла­ды. «Мен» тұ­жы­рым­да­ма­сы әлеу­мет­тік өза­ра іс-қи­мыл­дың ал­ғы­шар­ты мен сал­да­ры бо­ла тұ­ра, әлеу­мет­тік тә­жі­ри­бе ба­ры­сын­да анық­тала­ды.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Оны құ­рай­тын­дар: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шы­найы «мен» (осы шақ­та­ғы өзі ту­ра­лы тү­сі­нік);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идеал­дық «мен» (өзі­нің пі­кі­рі бой­ын­ша, суб­ъек­ті­нің мо­раль­дық нор­ма­лар­ға бағдар ал­ған­да қан­дай бо­лу­ға ти­іс екен­ді­гі);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сер­пін­ді «мен» (суб­ъек­ті­нің қан­дай бол­ғы­сы ке­ле­тін­ді­гі);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фан­тас­ти­ка­лық «мен» (егер мүм­кін бол­са, суб­ъек­ті­нің қан­дай бо­лу­ды ар­мандай­тын­ды­ғы) т.б.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«Мен» тұ­жы­рым­да­ма­сы­ның қа­лып­та­суы адам­дар ара­сын­да қыз­мет ал­ма­су жағ­дай­ын­да жү­реді, оның ба­ры­сын­да суб­ъект «бас­қа адам­ға ай­на­да­ғы­дай кө­рі­не­ді» жә­не сол ар­қы­лы өз «ме­ні­нің» бей­не­сін сақ­тап, ай­қын­дай­ды жә­не тү­зе­те­ді.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                                           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2012-12-06T19:28:43Z</dcterms:created>
  <dc:creator>Мадина</dc:creator>
  <dc:description/>
  <dc:language>ru-RU</dc:language>
  <cp:lastModifiedBy>Admin</cp:lastModifiedBy>
  <dcterms:modified xsi:type="dcterms:W3CDTF">2020-11-18T15:17:39Z</dcterms:modified>
  <cp:revision>82</cp:revision>
  <dc:subject/>
  <dc:title>Балауса</dc:title>
</cp:coreProperties>
</file>