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2.jpeg" ContentType="image/jpeg"/>
  <Override PartName="/ppt/media/image3.jpe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_rels/notesSlide15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6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.xml.rels" ContentType="application/vnd.openxmlformats-package.relationships+xml"/>
  <Override PartName="/ppt/notesSlides/notesSlide4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5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AutoShape 1"/>
          <p:cNvSpPr/>
          <p:nvPr/>
        </p:nvSpPr>
        <p:spPr>
          <a:xfrm>
            <a:off x="0" y="0"/>
            <a:ext cx="6858000" cy="9144000"/>
          </a:xfrm>
          <a:custGeom>
            <a:avLst/>
            <a:gdLst>
              <a:gd name="textAreaLeft" fmla="*/ 360 w 6858000"/>
              <a:gd name="textAreaRight" fmla="*/ 6857640 w 6858000"/>
              <a:gd name="textAreaTop" fmla="*/ 360 h 9144000"/>
              <a:gd name="textAreaBottom" fmla="*/ 9143640 h 9144000"/>
            </a:gdLst>
            <a:ahLst/>
            <a:rect l="textAreaLeft" t="textAreaTop" r="textAreaRight" b="textAreaBottom"/>
            <a:pathLst>
              <a:path w="21600" h="28800">
                <a:moveTo>
                  <a:pt x="5" y="0"/>
                </a:moveTo>
                <a:arcTo wR="5" hR="5" stAng="16200000" swAng="-5400000"/>
                <a:lnTo>
                  <a:pt x="0" y="28795"/>
                </a:lnTo>
                <a:arcTo wR="5" hR="5" stAng="10800000" swAng="-5400000"/>
                <a:lnTo>
                  <a:pt x="21595" y="28800"/>
                </a:lnTo>
                <a:arcTo wR="5" hR="5" stAng="5400000" swAng="-5400000"/>
                <a:lnTo>
                  <a:pt x="21600" y="5"/>
                </a:lnTo>
                <a:arcTo wR="5" hR="5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AutoShape 2"/>
          <p:cNvSpPr/>
          <p:nvPr/>
        </p:nvSpPr>
        <p:spPr>
          <a:xfrm>
            <a:off x="0" y="0"/>
            <a:ext cx="6858000" cy="9144000"/>
          </a:xfrm>
          <a:custGeom>
            <a:avLst/>
            <a:gdLst>
              <a:gd name="textAreaLeft" fmla="*/ 360 w 6858000"/>
              <a:gd name="textAreaRight" fmla="*/ 6857640 w 6858000"/>
              <a:gd name="textAreaTop" fmla="*/ 360 h 9144000"/>
              <a:gd name="textAreaBottom" fmla="*/ 9143640 h 9144000"/>
            </a:gdLst>
            <a:ahLst/>
            <a:rect l="textAreaLeft" t="textAreaTop" r="textAreaRight" b="textAreaBottom"/>
            <a:pathLst>
              <a:path w="21600" h="28800">
                <a:moveTo>
                  <a:pt x="5" y="0"/>
                </a:moveTo>
                <a:arcTo wR="5" hR="5" stAng="16200000" swAng="-5400000"/>
                <a:lnTo>
                  <a:pt x="0" y="28795"/>
                </a:lnTo>
                <a:arcTo wR="5" hR="5" stAng="10800000" swAng="-5400000"/>
                <a:lnTo>
                  <a:pt x="21595" y="28800"/>
                </a:lnTo>
                <a:arcTo wR="5" hR="5" stAng="5400000" swAng="-5400000"/>
                <a:lnTo>
                  <a:pt x="21600" y="5"/>
                </a:lnTo>
                <a:arcTo wR="5" hR="5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AutoShape 3"/>
          <p:cNvSpPr/>
          <p:nvPr/>
        </p:nvSpPr>
        <p:spPr>
          <a:xfrm>
            <a:off x="0" y="0"/>
            <a:ext cx="6858000" cy="9144000"/>
          </a:xfrm>
          <a:custGeom>
            <a:avLst/>
            <a:gdLst>
              <a:gd name="textAreaLeft" fmla="*/ 360 w 6858000"/>
              <a:gd name="textAreaRight" fmla="*/ 6857640 w 6858000"/>
              <a:gd name="textAreaTop" fmla="*/ 360 h 9144000"/>
              <a:gd name="textAreaBottom" fmla="*/ 9143640 h 9144000"/>
            </a:gdLst>
            <a:ahLst/>
            <a:rect l="textAreaLeft" t="textAreaTop" r="textAreaRight" b="textAreaBottom"/>
            <a:pathLst>
              <a:path w="21600" h="28800">
                <a:moveTo>
                  <a:pt x="5" y="0"/>
                </a:moveTo>
                <a:arcTo wR="5" hR="5" stAng="16200000" swAng="-5400000"/>
                <a:lnTo>
                  <a:pt x="0" y="28795"/>
                </a:lnTo>
                <a:arcTo wR="5" hR="5" stAng="10800000" swAng="-5400000"/>
                <a:lnTo>
                  <a:pt x="21595" y="28800"/>
                </a:lnTo>
                <a:arcTo wR="5" hR="5" stAng="5400000" swAng="-5400000"/>
                <a:lnTo>
                  <a:pt x="21600" y="5"/>
                </a:lnTo>
                <a:arcTo wR="5" hR="5" stAng="0" swAng="-5400000"/>
                <a:close/>
              </a:path>
            </a:pathLst>
          </a:cu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9" name="Text Box 4"/>
          <p:cNvSpPr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0" name="Text Box 5"/>
          <p:cNvSpPr/>
          <p:nvPr/>
        </p:nvSpPr>
        <p:spPr>
          <a:xfrm>
            <a:off x="3884760" y="0"/>
            <a:ext cx="2968560" cy="45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1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1200" cy="3424320"/>
          </a:xfrm>
          <a:prstGeom prst="rect">
            <a:avLst/>
          </a:prstGeom>
          <a:noFill/>
          <a:ln cap="sq" w="12600">
            <a:solidFill>
              <a:srgbClr val="000000"/>
            </a:solidFill>
            <a:miter/>
          </a:ln>
        </p:spPr>
        <p:txBody>
          <a:bodyPr lIns="90000" rIns="90000" tIns="46800" bIns="46800" anchor="ctr">
            <a:noAutofit/>
          </a:bodyPr>
          <a:p>
            <a:pPr>
              <a:lnSpc>
                <a:spcPct val="9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move the slide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85440" y="4343040"/>
            <a:ext cx="5481720" cy="4110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Click to edit the notes format</a:t>
            </a: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3" name="Text Box 8"/>
          <p:cNvSpPr/>
          <p:nvPr/>
        </p:nvSpPr>
        <p:spPr>
          <a:xfrm>
            <a:off x="0" y="8685360"/>
            <a:ext cx="2971800" cy="457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sldNum" idx="2"/>
          </p:nvPr>
        </p:nvSpPr>
        <p:spPr>
          <a:xfrm>
            <a:off x="3884400" y="8685360"/>
            <a:ext cx="2966760" cy="452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b">
            <a:noAutofit/>
          </a:bodyPr>
          <a:lstStyle>
            <a:lvl1pPr indent="0" algn="r">
              <a:buNone/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  <a:defRPr b="0" lang="ru-RU" sz="1200" strike="noStrike" u="none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78658016-474C-4A2D-9D9D-87F66CA0784B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Rectangle 9"/>
          <p:cNvSpPr/>
          <p:nvPr/>
        </p:nvSpPr>
        <p:spPr>
          <a:xfrm>
            <a:off x="3884760" y="8685360"/>
            <a:ext cx="2966760" cy="45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3E3A76D5-4AE8-423B-9977-98E0591CF7D2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56" name="Text Box 1"/>
          <p:cNvSpPr/>
          <p:nvPr/>
        </p:nvSpPr>
        <p:spPr>
          <a:xfrm>
            <a:off x="3884760" y="8685360"/>
            <a:ext cx="2968560" cy="45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53887128-3D00-4BCC-89C8-050897B00479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57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6240" cy="3429000"/>
          </a:xfrm>
          <a:prstGeom prst="rect">
            <a:avLst/>
          </a:prstGeom>
          <a:ln w="0">
            <a:noFill/>
          </a:ln>
        </p:spPr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Rectangle 9"/>
          <p:cNvSpPr/>
          <p:nvPr/>
        </p:nvSpPr>
        <p:spPr>
          <a:xfrm>
            <a:off x="3884760" y="8685360"/>
            <a:ext cx="2966760" cy="45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E5327D3C-8CE4-42C5-9E53-59DBB823A582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92" name="Text Box 1"/>
          <p:cNvSpPr/>
          <p:nvPr/>
        </p:nvSpPr>
        <p:spPr>
          <a:xfrm>
            <a:off x="3884760" y="8685360"/>
            <a:ext cx="2968560" cy="45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1EA824B7-4FA6-4390-A1BD-385ACE4E4534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93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6240" cy="3429000"/>
          </a:xfrm>
          <a:prstGeom prst="rect">
            <a:avLst/>
          </a:prstGeom>
          <a:ln w="0">
            <a:noFill/>
          </a:ln>
        </p:spPr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Rectangle 9"/>
          <p:cNvSpPr/>
          <p:nvPr/>
        </p:nvSpPr>
        <p:spPr>
          <a:xfrm>
            <a:off x="3884760" y="8685360"/>
            <a:ext cx="2966760" cy="45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D89105ED-A51F-4B90-89F8-D0DC98FBFC5B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96" name="Text Box 1"/>
          <p:cNvSpPr/>
          <p:nvPr/>
        </p:nvSpPr>
        <p:spPr>
          <a:xfrm>
            <a:off x="3884760" y="8685360"/>
            <a:ext cx="2968560" cy="45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C3675493-9075-48F3-B682-7F83154889DB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97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6240" cy="3429000"/>
          </a:xfrm>
          <a:prstGeom prst="rect">
            <a:avLst/>
          </a:prstGeom>
          <a:ln w="0">
            <a:noFill/>
          </a:ln>
        </p:spPr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Rectangle 9"/>
          <p:cNvSpPr/>
          <p:nvPr/>
        </p:nvSpPr>
        <p:spPr>
          <a:xfrm>
            <a:off x="3884760" y="8685360"/>
            <a:ext cx="2966760" cy="45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9E458974-3E38-4455-80E3-AF883705C8DB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00" name="Text Box 1"/>
          <p:cNvSpPr/>
          <p:nvPr/>
        </p:nvSpPr>
        <p:spPr>
          <a:xfrm>
            <a:off x="3884760" y="8685360"/>
            <a:ext cx="2968560" cy="45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FA05E987-7DAC-4DCB-8EE1-14F82639AF59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01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6240" cy="3429000"/>
          </a:xfrm>
          <a:prstGeom prst="rect">
            <a:avLst/>
          </a:prstGeom>
          <a:ln w="0">
            <a:noFill/>
          </a:ln>
        </p:spPr>
      </p:sp>
      <p:sp>
        <p:nvSpPr>
          <p:cNvPr id="20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Rectangle 9"/>
          <p:cNvSpPr/>
          <p:nvPr/>
        </p:nvSpPr>
        <p:spPr>
          <a:xfrm>
            <a:off x="3884760" y="8685360"/>
            <a:ext cx="2966760" cy="45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3C3613B2-67C6-4765-9D65-CE6D35DE6F54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04" name="Text Box 1"/>
          <p:cNvSpPr/>
          <p:nvPr/>
        </p:nvSpPr>
        <p:spPr>
          <a:xfrm>
            <a:off x="3884760" y="8685360"/>
            <a:ext cx="2968560" cy="45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E3CCB726-D996-448E-8C7E-0D4D76636D5B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05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6240" cy="3429000"/>
          </a:xfrm>
          <a:prstGeom prst="rect">
            <a:avLst/>
          </a:prstGeom>
          <a:ln w="0">
            <a:noFill/>
          </a:ln>
        </p:spPr>
      </p:sp>
      <p:sp>
        <p:nvSpPr>
          <p:cNvPr id="20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9"/>
          <p:cNvSpPr/>
          <p:nvPr/>
        </p:nvSpPr>
        <p:spPr>
          <a:xfrm>
            <a:off x="3884760" y="8685360"/>
            <a:ext cx="2966760" cy="45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11923475-0045-4B7A-B3E2-42DB2C13516C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08" name="Text Box 1"/>
          <p:cNvSpPr/>
          <p:nvPr/>
        </p:nvSpPr>
        <p:spPr>
          <a:xfrm>
            <a:off x="3884760" y="8685360"/>
            <a:ext cx="2968560" cy="45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F607BEF5-3F59-42FE-BAE3-D42DE35F5B68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09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6240" cy="3429000"/>
          </a:xfrm>
          <a:prstGeom prst="rect">
            <a:avLst/>
          </a:prstGeom>
          <a:ln w="0">
            <a:noFill/>
          </a:ln>
        </p:spPr>
      </p:sp>
      <p:sp>
        <p:nvSpPr>
          <p:cNvPr id="21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Rectangle 9"/>
          <p:cNvSpPr/>
          <p:nvPr/>
        </p:nvSpPr>
        <p:spPr>
          <a:xfrm>
            <a:off x="3884760" y="8685360"/>
            <a:ext cx="2966760" cy="45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4F392912-BCAB-47DF-869C-186AEEE4105D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12" name="Text Box 1"/>
          <p:cNvSpPr/>
          <p:nvPr/>
        </p:nvSpPr>
        <p:spPr>
          <a:xfrm>
            <a:off x="3884760" y="8685360"/>
            <a:ext cx="2968560" cy="45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96A6AA55-8403-4280-98DD-F58FC83E4998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13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6240" cy="3429000"/>
          </a:xfrm>
          <a:prstGeom prst="rect">
            <a:avLst/>
          </a:prstGeom>
          <a:ln w="0">
            <a:noFill/>
          </a:ln>
        </p:spPr>
      </p:sp>
      <p:sp>
        <p:nvSpPr>
          <p:cNvPr id="21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9"/>
          <p:cNvSpPr/>
          <p:nvPr/>
        </p:nvSpPr>
        <p:spPr>
          <a:xfrm>
            <a:off x="3884760" y="8685360"/>
            <a:ext cx="2966760" cy="45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8B5A2E8F-3E97-4290-AA3D-A3AA7471D316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60" name="Text Box 1"/>
          <p:cNvSpPr/>
          <p:nvPr/>
        </p:nvSpPr>
        <p:spPr>
          <a:xfrm>
            <a:off x="3884760" y="8685360"/>
            <a:ext cx="2968560" cy="45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CB808BE2-46C1-4E4F-BC54-8FDDF63C3B68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61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6240" cy="3429000"/>
          </a:xfrm>
          <a:prstGeom prst="rect">
            <a:avLst/>
          </a:prstGeom>
          <a:ln w="0">
            <a:noFill/>
          </a:ln>
        </p:spPr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Rectangle 9"/>
          <p:cNvSpPr/>
          <p:nvPr/>
        </p:nvSpPr>
        <p:spPr>
          <a:xfrm>
            <a:off x="3884760" y="8685360"/>
            <a:ext cx="2966760" cy="45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012BAC9F-0DF2-4E26-B3FC-AB44F51AFE6B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64" name="Text Box 1"/>
          <p:cNvSpPr/>
          <p:nvPr/>
        </p:nvSpPr>
        <p:spPr>
          <a:xfrm>
            <a:off x="3884760" y="8685360"/>
            <a:ext cx="2968560" cy="45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31A2A7CA-4325-4483-B7EC-963B02C9792F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65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6240" cy="3429000"/>
          </a:xfrm>
          <a:prstGeom prst="rect">
            <a:avLst/>
          </a:prstGeom>
          <a:ln w="0">
            <a:noFill/>
          </a:ln>
        </p:spPr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Rectangle 9"/>
          <p:cNvSpPr/>
          <p:nvPr/>
        </p:nvSpPr>
        <p:spPr>
          <a:xfrm>
            <a:off x="3884760" y="8685360"/>
            <a:ext cx="2966760" cy="45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F4D740FE-398A-4CCC-835A-411188146074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68" name="Text Box 1"/>
          <p:cNvSpPr/>
          <p:nvPr/>
        </p:nvSpPr>
        <p:spPr>
          <a:xfrm>
            <a:off x="3884760" y="8685360"/>
            <a:ext cx="2968560" cy="45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9B71D977-CC60-40D1-BE0A-5B6AED07CE62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69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6240" cy="3429000"/>
          </a:xfrm>
          <a:prstGeom prst="rect">
            <a:avLst/>
          </a:prstGeom>
          <a:ln w="0">
            <a:noFill/>
          </a:ln>
        </p:spPr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ectangle 9"/>
          <p:cNvSpPr/>
          <p:nvPr/>
        </p:nvSpPr>
        <p:spPr>
          <a:xfrm>
            <a:off x="3884760" y="8685360"/>
            <a:ext cx="2966760" cy="45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A7508420-D824-4064-8370-4319E498947D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72" name="Text Box 1"/>
          <p:cNvSpPr/>
          <p:nvPr/>
        </p:nvSpPr>
        <p:spPr>
          <a:xfrm>
            <a:off x="3884760" y="8685360"/>
            <a:ext cx="2968560" cy="45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F8E2349B-8B45-4280-8DCC-AE6CEB914E7E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73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6240" cy="3429000"/>
          </a:xfrm>
          <a:prstGeom prst="rect">
            <a:avLst/>
          </a:prstGeom>
          <a:ln w="0">
            <a:noFill/>
          </a:ln>
        </p:spPr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Rectangle 9"/>
          <p:cNvSpPr/>
          <p:nvPr/>
        </p:nvSpPr>
        <p:spPr>
          <a:xfrm>
            <a:off x="3884760" y="8685360"/>
            <a:ext cx="2966760" cy="45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CFFBE12E-10AB-4E67-AC96-2EE20D6CB3A0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76" name="Text Box 1"/>
          <p:cNvSpPr/>
          <p:nvPr/>
        </p:nvSpPr>
        <p:spPr>
          <a:xfrm>
            <a:off x="3884760" y="8685360"/>
            <a:ext cx="2968560" cy="45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3A90AB5C-6394-4F86-85CD-ED4486CAA6EE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77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6240" cy="3429000"/>
          </a:xfrm>
          <a:prstGeom prst="rect">
            <a:avLst/>
          </a:prstGeom>
          <a:ln w="0">
            <a:noFill/>
          </a:ln>
        </p:spPr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Rectangle 9"/>
          <p:cNvSpPr/>
          <p:nvPr/>
        </p:nvSpPr>
        <p:spPr>
          <a:xfrm>
            <a:off x="3884760" y="8685360"/>
            <a:ext cx="2966760" cy="45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5B4EC6F7-FD9B-4968-956B-463DA76176BE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80" name="Text Box 1"/>
          <p:cNvSpPr/>
          <p:nvPr/>
        </p:nvSpPr>
        <p:spPr>
          <a:xfrm>
            <a:off x="3884760" y="8685360"/>
            <a:ext cx="2968560" cy="45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FEE95CE6-55A3-46A1-AF7D-7B44692B0EFF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81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6240" cy="3429000"/>
          </a:xfrm>
          <a:prstGeom prst="rect">
            <a:avLst/>
          </a:prstGeom>
          <a:ln w="0">
            <a:noFill/>
          </a:ln>
        </p:spPr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Rectangle 9"/>
          <p:cNvSpPr/>
          <p:nvPr/>
        </p:nvSpPr>
        <p:spPr>
          <a:xfrm>
            <a:off x="3884760" y="8685360"/>
            <a:ext cx="2966760" cy="45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F89258BB-204A-41B8-8BDC-581A75A60357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84" name="Text Box 1"/>
          <p:cNvSpPr/>
          <p:nvPr/>
        </p:nvSpPr>
        <p:spPr>
          <a:xfrm>
            <a:off x="3884760" y="8685360"/>
            <a:ext cx="2968560" cy="45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44E010FB-5F9E-4B3B-A3F7-7452D91FA0D2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85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6240" cy="3429000"/>
          </a:xfrm>
          <a:prstGeom prst="rect">
            <a:avLst/>
          </a:prstGeom>
          <a:ln w="0">
            <a:noFill/>
          </a:ln>
        </p:spPr>
      </p:sp>
      <p:sp>
        <p:nvSpPr>
          <p:cNvPr id="18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ectangle 9"/>
          <p:cNvSpPr/>
          <p:nvPr/>
        </p:nvSpPr>
        <p:spPr>
          <a:xfrm>
            <a:off x="3884760" y="8685360"/>
            <a:ext cx="2966760" cy="45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1F4B33EF-630E-4243-ACAD-F88A5D60EB84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88" name="Text Box 1"/>
          <p:cNvSpPr/>
          <p:nvPr/>
        </p:nvSpPr>
        <p:spPr>
          <a:xfrm>
            <a:off x="3884760" y="8685360"/>
            <a:ext cx="2968560" cy="45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99BBDE01-371D-4D8E-9E04-A632AD1DE445}" type="slidenum">
              <a:rPr b="0" lang="ru-RU" sz="1200" strike="noStrike" u="none">
                <a:solidFill>
                  <a:srgbClr val="000000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89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6240" cy="3429000"/>
          </a:xfrm>
          <a:prstGeom prst="rect">
            <a:avLst/>
          </a:prstGeom>
          <a:ln w="0">
            <a:noFill/>
          </a:ln>
        </p:spPr>
      </p:sp>
      <p:sp>
        <p:nvSpPr>
          <p:cNvPr id="19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FCFCE340-8849-43BF-8C11-2BB9BA25E009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7720" y="364680"/>
            <a:ext cx="10510920" cy="1320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7720" y="1825560"/>
            <a:ext cx="10510920" cy="4346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343080" indent="-343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343080" indent="-343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Char char="•"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343080" indent="-343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Char char="–"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343080" indent="-343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Char char="»"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343080" indent="-343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Char char="»"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343080" indent="-3430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Times New Roman"/>
              <a:buChar char="»"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Text Box 3"/>
          <p:cNvSpPr/>
          <p:nvPr/>
        </p:nvSpPr>
        <p:spPr>
          <a:xfrm>
            <a:off x="838080" y="6356520"/>
            <a:ext cx="2740320" cy="361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Text Box 4"/>
          <p:cNvSpPr/>
          <p:nvPr/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>
          <a:xfrm>
            <a:off x="8610120" y="6356160"/>
            <a:ext cx="2738520" cy="36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1B6A88D7-3B6C-427B-9DE9-07940B255BB9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6" name="Freeform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7" name="Rectangle 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8" name="Rectangle 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19" name="AutoShape 5"/>
          <p:cNvCxnSpPr/>
          <p:nvPr/>
        </p:nvCxnSpPr>
        <p:spPr>
          <a:xfrm>
            <a:off x="212400" y="6621120"/>
            <a:ext cx="11729160" cy="27720"/>
          </a:xfrm>
          <a:prstGeom prst="straightConnector1">
            <a:avLst/>
          </a:prstGeom>
          <a:ln cap="sq" w="57240">
            <a:solidFill>
              <a:srgbClr val="33cccc"/>
            </a:solidFill>
            <a:miter/>
          </a:ln>
        </p:spPr>
      </p:cxnSp>
      <p:cxnSp>
        <p:nvCxnSpPr>
          <p:cNvPr id="20" name="AutoShape 6"/>
          <p:cNvCxnSpPr/>
          <p:nvPr/>
        </p:nvCxnSpPr>
        <p:spPr>
          <a:xfrm>
            <a:off x="757080" y="3716280"/>
            <a:ext cx="10694160" cy="38880"/>
          </a:xfrm>
          <a:prstGeom prst="straightConnector1">
            <a:avLst/>
          </a:prstGeom>
          <a:ln cap="sq" w="57240">
            <a:solidFill>
              <a:srgbClr val="4472c4"/>
            </a:solidFill>
            <a:miter/>
          </a:ln>
        </p:spPr>
      </p:cxnSp>
      <p:sp>
        <p:nvSpPr>
          <p:cNvPr id="21" name="Text Box 7"/>
          <p:cNvSpPr/>
          <p:nvPr/>
        </p:nvSpPr>
        <p:spPr>
          <a:xfrm>
            <a:off x="1228680" y="4011480"/>
            <a:ext cx="975528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ru-RU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Сабақтың тақырыбы: </a:t>
            </a: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</a:rPr>
              <a:t>Мына заман - қай заман</a:t>
            </a:r>
            <a:endParaRPr b="0" lang="ru-RU" sz="3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2" name="Text Box 8"/>
          <p:cNvSpPr/>
          <p:nvPr/>
        </p:nvSpPr>
        <p:spPr>
          <a:xfrm>
            <a:off x="10178280" y="181080"/>
            <a:ext cx="17539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kk-KZ" sz="1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ҚАЗАҚ ТІЛІ  (Т1)</a:t>
            </a:r>
            <a:endParaRPr b="0" lang="ru-RU" sz="1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ru-RU" sz="1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7-СЫНЫП</a:t>
            </a:r>
            <a:endParaRPr b="0" lang="ru-RU" sz="1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3" name="Text Box 9"/>
          <p:cNvSpPr/>
          <p:nvPr/>
        </p:nvSpPr>
        <p:spPr>
          <a:xfrm>
            <a:off x="652320" y="320760"/>
            <a:ext cx="94395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kk-KZ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Бөлім</a:t>
            </a: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тақырыбы:  Толғауы тоқсан қызыл тіл</a:t>
            </a:r>
            <a:endParaRPr b="0" lang="ru-RU" sz="3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Picture 1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94" name="Freeform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95" name="Rectangle 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96" name="Rectangle 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97" name="AutoShape 5"/>
          <p:cNvCxnSpPr/>
          <p:nvPr/>
        </p:nvCxnSpPr>
        <p:spPr>
          <a:xfrm>
            <a:off x="212400" y="6621120"/>
            <a:ext cx="11729160" cy="27720"/>
          </a:xfrm>
          <a:prstGeom prst="straightConnector1">
            <a:avLst/>
          </a:prstGeom>
          <a:ln cap="sq" w="57240">
            <a:solidFill>
              <a:srgbClr val="33cccc"/>
            </a:solidFill>
            <a:miter/>
          </a:ln>
        </p:spPr>
      </p:cxnSp>
      <p:cxnSp>
        <p:nvCxnSpPr>
          <p:cNvPr id="98" name="AutoShape 6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cap="sq" w="38160">
            <a:solidFill>
              <a:srgbClr val="4472c4"/>
            </a:solidFill>
            <a:miter/>
          </a:ln>
        </p:spPr>
      </p:cxnSp>
      <p:sp>
        <p:nvSpPr>
          <p:cNvPr id="99" name="Rectangle 9"/>
          <p:cNvSpPr/>
          <p:nvPr/>
        </p:nvSpPr>
        <p:spPr>
          <a:xfrm>
            <a:off x="407880" y="291960"/>
            <a:ext cx="99601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Тексеріп көр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graphicFrame>
        <p:nvGraphicFramePr>
          <p:cNvPr id="100" name=""/>
          <p:cNvGraphicFramePr/>
          <p:nvPr/>
        </p:nvGraphicFramePr>
        <p:xfrm>
          <a:off x="6816600" y="1755720"/>
          <a:ext cx="2737080" cy="2711520"/>
        </p:xfrm>
        <a:graphic>
          <a:graphicData uri="http://schemas.openxmlformats.org/drawingml/2006/table">
            <a:tbl>
              <a:tblPr/>
              <a:tblGrid>
                <a:gridCol w="2737080"/>
              </a:tblGrid>
              <a:tr h="45252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Реалистік образ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07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c00000"/>
                          </a:solidFill>
                          <a:uFillTx/>
                          <a:latin typeface="Times New Roman"/>
                          <a:ea typeface="Times New Roman"/>
                        </a:rPr>
                        <a:t>Қожа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452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c00000"/>
                          </a:solidFill>
                          <a:uFillTx/>
                          <a:latin typeface="Times New Roman"/>
                          <a:ea typeface="Times New Roman"/>
                        </a:rPr>
                        <a:t>Шортанбай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2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c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Бауыржан Момышұлы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4507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c00000"/>
                          </a:solidFill>
                          <a:uFillTx/>
                          <a:latin typeface="Times New Roman"/>
                          <a:ea typeface="Times New Roman"/>
                        </a:rPr>
                        <a:t>Ұлжан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2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c00000"/>
                          </a:solidFill>
                          <a:uFillTx/>
                          <a:latin typeface="Times New Roman"/>
                          <a:ea typeface="Times New Roman"/>
                        </a:rPr>
                        <a:t>Құнанбай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01" name="Прямоугольник 4"/>
          <p:cNvSpPr/>
          <p:nvPr/>
        </p:nvSpPr>
        <p:spPr>
          <a:xfrm>
            <a:off x="852480" y="5013360"/>
            <a:ext cx="10428120" cy="916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graphicFrame>
        <p:nvGraphicFramePr>
          <p:cNvPr id="102" name=""/>
          <p:cNvGraphicFramePr/>
          <p:nvPr/>
        </p:nvGraphicFramePr>
        <p:xfrm>
          <a:off x="2279520" y="1808280"/>
          <a:ext cx="2737080" cy="2711160"/>
        </p:xfrm>
        <a:graphic>
          <a:graphicData uri="http://schemas.openxmlformats.org/drawingml/2006/table">
            <a:tbl>
              <a:tblPr/>
              <a:tblGrid>
                <a:gridCol w="2737080"/>
              </a:tblGrid>
              <a:tr h="4521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Романтикалық образ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10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c00000"/>
                          </a:solidFill>
                          <a:uFillTx/>
                          <a:latin typeface="Times New Roman"/>
                          <a:ea typeface="Times New Roman"/>
                        </a:rPr>
                        <a:t>Шықбермес Шығайбай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452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c00000"/>
                          </a:solidFill>
                          <a:uFillTx/>
                          <a:latin typeface="Times New Roman"/>
                          <a:ea typeface="Times New Roman"/>
                        </a:rPr>
                        <a:t>Тазша бала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21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c00000"/>
                          </a:solidFill>
                          <a:uFillTx/>
                          <a:latin typeface="Times New Roman"/>
                          <a:ea typeface="Times New Roman"/>
                        </a:rPr>
                        <a:t>Қамбар батыр 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45108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c00000"/>
                          </a:solidFill>
                          <a:uFillTx/>
                          <a:latin typeface="Times New Roman"/>
                          <a:ea typeface="Times New Roman"/>
                        </a:rPr>
                        <a:t>Желаяқ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216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c00000"/>
                          </a:solidFill>
                          <a:uFillTx/>
                          <a:latin typeface="Times New Roman"/>
                          <a:ea typeface="Times New Roman"/>
                        </a:rPr>
                        <a:t>Алдар Көсе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Picture 1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04" name="Freeform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Ойлан, тап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05" name="Rectangle 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06" name="Rectangle 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107" name="AutoShape 5"/>
          <p:cNvCxnSpPr/>
          <p:nvPr/>
        </p:nvCxnSpPr>
        <p:spPr>
          <a:xfrm>
            <a:off x="212400" y="6621120"/>
            <a:ext cx="11729160" cy="27720"/>
          </a:xfrm>
          <a:prstGeom prst="straightConnector1">
            <a:avLst/>
          </a:prstGeom>
          <a:ln cap="sq" w="57240">
            <a:solidFill>
              <a:srgbClr val="33cccc"/>
            </a:solidFill>
            <a:miter/>
          </a:ln>
        </p:spPr>
      </p:cxnSp>
      <p:cxnSp>
        <p:nvCxnSpPr>
          <p:cNvPr id="108" name="AutoShape 6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cap="sq" w="38160">
            <a:solidFill>
              <a:srgbClr val="4472c4"/>
            </a:solidFill>
            <a:miter/>
          </a:ln>
        </p:spPr>
      </p:cxnSp>
      <p:sp>
        <p:nvSpPr>
          <p:cNvPr id="109" name="Rectangle 8"/>
          <p:cNvSpPr/>
          <p:nvPr/>
        </p:nvSpPr>
        <p:spPr>
          <a:xfrm>
            <a:off x="573120" y="1047600"/>
            <a:ext cx="11218680" cy="137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br>
              <a:rPr sz="1800"/>
            </a:br>
            <a:r>
              <a:rPr b="1" lang="ru-RU" sz="1800" strike="noStrike" u="none">
                <a:solidFill>
                  <a:srgbClr val="262626"/>
                </a:solidFill>
                <a:uFillTx/>
                <a:latin typeface="Times New Roman"/>
              </a:rPr>
              <a:t>                                 </a:t>
            </a:r>
            <a:br>
              <a:rPr sz="2400"/>
            </a:br>
            <a:r>
              <a:rPr b="0" lang="ru-RU" sz="2400" strike="noStrike" u="none">
                <a:solidFill>
                  <a:srgbClr val="262626"/>
                </a:solidFill>
                <a:uFillTx/>
                <a:latin typeface="Times New Roman"/>
              </a:rPr>
              <a:t>                                     </a:t>
            </a:r>
            <a:br>
              <a:rPr sz="2400"/>
            </a:b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10" name="Rectangle 9"/>
          <p:cNvSpPr/>
          <p:nvPr/>
        </p:nvSpPr>
        <p:spPr>
          <a:xfrm>
            <a:off x="696960" y="741240"/>
            <a:ext cx="99597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11" name="Rectangle 10"/>
          <p:cNvSpPr/>
          <p:nvPr/>
        </p:nvSpPr>
        <p:spPr>
          <a:xfrm>
            <a:off x="1430280" y="1614600"/>
            <a:ext cx="9504360" cy="460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112" name="Picture 11" descr=""/>
          <p:cNvPicPr/>
          <p:nvPr/>
        </p:nvPicPr>
        <p:blipFill>
          <a:blip r:embed="rId2"/>
          <a:stretch/>
        </p:blipFill>
        <p:spPr>
          <a:xfrm>
            <a:off x="8926560" y="3406680"/>
            <a:ext cx="2523960" cy="2656080"/>
          </a:xfrm>
          <a:prstGeom prst="rect">
            <a:avLst/>
          </a:prstGeom>
          <a:ln w="0">
            <a:noFill/>
          </a:ln>
        </p:spPr>
      </p:pic>
      <p:pic>
        <p:nvPicPr>
          <p:cNvPr id="113" name="Picture 12" descr=""/>
          <p:cNvPicPr/>
          <p:nvPr/>
        </p:nvPicPr>
        <p:blipFill>
          <a:blip r:embed="rId3"/>
          <a:stretch/>
        </p:blipFill>
        <p:spPr>
          <a:xfrm>
            <a:off x="4210200" y="2422440"/>
            <a:ext cx="3338280" cy="2503440"/>
          </a:xfrm>
          <a:prstGeom prst="rect">
            <a:avLst/>
          </a:prstGeom>
          <a:ln w="0">
            <a:noFill/>
          </a:ln>
        </p:spPr>
      </p:pic>
      <p:pic>
        <p:nvPicPr>
          <p:cNvPr id="114" name="Picture 14" descr=""/>
          <p:cNvPicPr/>
          <p:nvPr/>
        </p:nvPicPr>
        <p:blipFill>
          <a:blip r:embed="rId4"/>
          <a:stretch/>
        </p:blipFill>
        <p:spPr>
          <a:xfrm>
            <a:off x="582480" y="1069920"/>
            <a:ext cx="2610000" cy="2603520"/>
          </a:xfrm>
          <a:prstGeom prst="rect">
            <a:avLst/>
          </a:prstGeom>
          <a:ln w="0">
            <a:noFill/>
          </a:ln>
        </p:spPr>
      </p:pic>
      <p:sp>
        <p:nvSpPr>
          <p:cNvPr id="115" name="Прямоугольник 1"/>
          <p:cNvSpPr/>
          <p:nvPr/>
        </p:nvSpPr>
        <p:spPr>
          <a:xfrm>
            <a:off x="515880" y="1023840"/>
            <a:ext cx="673200" cy="606600"/>
          </a:xfrm>
          <a:prstGeom prst="rect">
            <a:avLst/>
          </a:prstGeom>
          <a:solidFill>
            <a:srgbClr val="ffffff"/>
          </a:solidFill>
          <a:ln w="25560">
            <a:solidFill>
              <a:srgbClr val="3333c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 algn="ctr"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Calibri"/>
              </a:rPr>
              <a:t>1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16" name="Прямоугольник 16"/>
          <p:cNvSpPr/>
          <p:nvPr/>
        </p:nvSpPr>
        <p:spPr>
          <a:xfrm>
            <a:off x="8778960" y="3629160"/>
            <a:ext cx="674640" cy="608040"/>
          </a:xfrm>
          <a:prstGeom prst="rect">
            <a:avLst/>
          </a:prstGeom>
          <a:solidFill>
            <a:srgbClr val="ffffff"/>
          </a:solidFill>
          <a:ln w="25560">
            <a:solidFill>
              <a:srgbClr val="3333c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Calibri"/>
              </a:rPr>
              <a:t>   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Calibri"/>
              </a:rPr>
              <a:t>3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17" name="Прямоугольник 2"/>
          <p:cNvSpPr/>
          <p:nvPr/>
        </p:nvSpPr>
        <p:spPr>
          <a:xfrm>
            <a:off x="3505320" y="1047600"/>
            <a:ext cx="843588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Кейіпкерлер қай шығармадан алынған?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Кейіпкердің аты, шығарманың атын атаңыз.Кейіпкерлер образы қандай ой салады?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18" name="Прямоугольник 3"/>
          <p:cNvSpPr/>
          <p:nvPr/>
        </p:nvSpPr>
        <p:spPr>
          <a:xfrm>
            <a:off x="212760" y="5013360"/>
            <a:ext cx="9412200" cy="119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Мұндай кейіпкерлерге ұқсас адамдар өмірде бар ма?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Өзіңіз осы кейіпкерлер тектес адамдарды кездестірдіңіз бе?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Сіздің ойыңызша ол кім?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icture 1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20" name="Freeform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21" name="Rectangle 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22" name="Rectangle 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123" name="AutoShape 5"/>
          <p:cNvCxnSpPr/>
          <p:nvPr/>
        </p:nvCxnSpPr>
        <p:spPr>
          <a:xfrm>
            <a:off x="212400" y="6621120"/>
            <a:ext cx="11729160" cy="27720"/>
          </a:xfrm>
          <a:prstGeom prst="straightConnector1">
            <a:avLst/>
          </a:prstGeom>
          <a:ln cap="sq" w="57240">
            <a:solidFill>
              <a:srgbClr val="33cccc"/>
            </a:solidFill>
            <a:miter/>
          </a:ln>
        </p:spPr>
      </p:cxnSp>
      <p:cxnSp>
        <p:nvCxnSpPr>
          <p:cNvPr id="124" name="AutoShape 6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cap="sq" w="38160">
            <a:solidFill>
              <a:srgbClr val="4472c4"/>
            </a:solidFill>
            <a:miter/>
          </a:ln>
        </p:spPr>
      </p:cxnSp>
      <p:sp>
        <p:nvSpPr>
          <p:cNvPr id="125" name="Text Box 7"/>
          <p:cNvSpPr/>
          <p:nvPr/>
        </p:nvSpPr>
        <p:spPr>
          <a:xfrm>
            <a:off x="1133640" y="272880"/>
            <a:ext cx="10658160" cy="1190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26" name="Rectangle 8"/>
          <p:cNvSpPr/>
          <p:nvPr/>
        </p:nvSpPr>
        <p:spPr>
          <a:xfrm>
            <a:off x="573120" y="1047600"/>
            <a:ext cx="11218680" cy="137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br>
              <a:rPr sz="1800"/>
            </a:br>
            <a:r>
              <a:rPr b="1" lang="ru-RU" sz="1800" strike="noStrike" u="none">
                <a:solidFill>
                  <a:srgbClr val="262626"/>
                </a:solidFill>
                <a:uFillTx/>
                <a:latin typeface="Times New Roman"/>
              </a:rPr>
              <a:t>                                 </a:t>
            </a:r>
            <a:br>
              <a:rPr sz="2400"/>
            </a:br>
            <a:r>
              <a:rPr b="0" lang="ru-RU" sz="2400" strike="noStrike" u="none">
                <a:solidFill>
                  <a:srgbClr val="262626"/>
                </a:solidFill>
                <a:uFillTx/>
                <a:latin typeface="Times New Roman"/>
              </a:rPr>
              <a:t>                                     </a:t>
            </a:r>
            <a:br>
              <a:rPr sz="2400"/>
            </a:b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27" name="Rectangle 9"/>
          <p:cNvSpPr/>
          <p:nvPr/>
        </p:nvSpPr>
        <p:spPr>
          <a:xfrm>
            <a:off x="696960" y="741240"/>
            <a:ext cx="99597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28" name="Rectangle 10"/>
          <p:cNvSpPr/>
          <p:nvPr/>
        </p:nvSpPr>
        <p:spPr>
          <a:xfrm>
            <a:off x="1430280" y="1614600"/>
            <a:ext cx="9504360" cy="2654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Көркем әдебиеттегі жинақталған адам образы – </a:t>
            </a: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типтік бейне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 деп аталады. Көркем шығармада адам өмірі, басқа адамдармен өзара қарым-қатынасы, наным-сенімдері, ойы мен сезімдері мінез-құлықтары жинақтала суреттеледі. Жазушы өз шығармасында бір адамның ғана сипатын көрсетіп қоймай, сол адамның өмір сүрген ортасына, оны қоршаған адамдарға тән сипаттармен толықтырып, жинақтайды.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1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30" name="Freeform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 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31" name="Rectangle 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32" name="Rectangle 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133" name="AutoShape 5"/>
          <p:cNvCxnSpPr/>
          <p:nvPr/>
        </p:nvCxnSpPr>
        <p:spPr>
          <a:xfrm>
            <a:off x="212400" y="6621120"/>
            <a:ext cx="11729160" cy="27720"/>
          </a:xfrm>
          <a:prstGeom prst="straightConnector1">
            <a:avLst/>
          </a:prstGeom>
          <a:ln cap="sq" w="57240">
            <a:solidFill>
              <a:srgbClr val="33cccc"/>
            </a:solidFill>
            <a:miter/>
          </a:ln>
        </p:spPr>
      </p:cxnSp>
      <p:cxnSp>
        <p:nvCxnSpPr>
          <p:cNvPr id="134" name="AutoShape 6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cap="sq" w="38160">
            <a:solidFill>
              <a:srgbClr val="4472c4"/>
            </a:solidFill>
            <a:miter/>
          </a:ln>
        </p:spPr>
      </p:cxnSp>
      <p:sp>
        <p:nvSpPr>
          <p:cNvPr id="135" name="Text Box 7"/>
          <p:cNvSpPr/>
          <p:nvPr/>
        </p:nvSpPr>
        <p:spPr>
          <a:xfrm>
            <a:off x="1130400" y="1160640"/>
            <a:ext cx="10658520" cy="119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Кері байланыс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«4 сөйлем» әдісі арқылы ұсынылған ақпарат бойынша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факті мен көзқарасты ажырата отырып, сабақты бағала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36" name="Прямоугольник 2"/>
          <p:cNvSpPr/>
          <p:nvPr/>
        </p:nvSpPr>
        <p:spPr>
          <a:xfrm>
            <a:off x="1179360" y="2924280"/>
            <a:ext cx="5280120" cy="1557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1.Менің ойымша...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2.Себебі...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3.Мысалы...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4.Қорыта айтқанда...​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Picture 1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38" name="Freeform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2400" strike="noStrike" u="none">
                <a:solidFill>
                  <a:srgbClr val="ffffff"/>
                </a:solidFill>
                <a:uFillTx/>
                <a:latin typeface="Calibri"/>
              </a:rPr>
              <a:t>Оқу жетістіктерін бағалау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39" name="Rectangle 3"/>
          <p:cNvSpPr/>
          <p:nvPr/>
        </p:nvSpPr>
        <p:spPr>
          <a:xfrm>
            <a:off x="3216240" y="600120"/>
            <a:ext cx="7956720" cy="1008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</a:t>
            </a:r>
            <a:r>
              <a:rPr b="1" lang="kk-KZ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Сабақты</a:t>
            </a:r>
            <a:r>
              <a:rPr b="1" lang="en-GB" sz="2400" strike="noStrike" u="none">
                <a:solidFill>
                  <a:srgbClr val="002060"/>
                </a:solidFill>
                <a:uFillTx/>
                <a:latin typeface="Times New Roman"/>
                <a:ea typeface="Times New Roman"/>
              </a:rPr>
              <a:t> бағалауға арналған критерий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140" name="AutoShape 5"/>
          <p:cNvCxnSpPr/>
          <p:nvPr/>
        </p:nvCxnSpPr>
        <p:spPr>
          <a:xfrm>
            <a:off x="212400" y="6621120"/>
            <a:ext cx="11729160" cy="27720"/>
          </a:xfrm>
          <a:prstGeom prst="straightConnector1">
            <a:avLst/>
          </a:prstGeom>
          <a:ln cap="sq" w="57240">
            <a:solidFill>
              <a:srgbClr val="33cccc"/>
            </a:solidFill>
            <a:miter/>
          </a:ln>
        </p:spPr>
      </p:cxnSp>
      <p:cxnSp>
        <p:nvCxnSpPr>
          <p:cNvPr id="141" name="AutoShape 6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cap="sq" w="38160">
            <a:solidFill>
              <a:srgbClr val="4472c4"/>
            </a:solidFill>
            <a:miter/>
          </a:ln>
        </p:spPr>
      </p:cxnSp>
      <p:sp>
        <p:nvSpPr>
          <p:cNvPr id="142" name="Rectangle 9"/>
          <p:cNvSpPr/>
          <p:nvPr/>
        </p:nvSpPr>
        <p:spPr>
          <a:xfrm>
            <a:off x="696960" y="741240"/>
            <a:ext cx="99597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graphicFrame>
        <p:nvGraphicFramePr>
          <p:cNvPr id="143" name=""/>
          <p:cNvGraphicFramePr/>
          <p:nvPr/>
        </p:nvGraphicFramePr>
        <p:xfrm>
          <a:off x="4889520" y="1523880"/>
          <a:ext cx="5761080" cy="4216680"/>
        </p:xfrm>
        <a:graphic>
          <a:graphicData uri="http://schemas.openxmlformats.org/drawingml/2006/table">
            <a:tbl>
              <a:tblPr/>
              <a:tblGrid>
                <a:gridCol w="4403880"/>
                <a:gridCol w="1357200"/>
              </a:tblGrid>
              <a:tr h="478080">
                <a:tc>
                  <a:txBody>
                    <a:bodyPr lIns="73080" rIns="73080" tIns="66600" bIns="666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Үй тапсырмасын орындауы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73080" rIns="73080" tIns="66600" bIns="666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1 ұпай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477720">
                <a:tc>
                  <a:txBody>
                    <a:bodyPr lIns="73080" rIns="73080" tIns="66600" bIns="666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Сабаққа белсенді қатысуы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73080" rIns="73080" tIns="66600" bIns="666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1 ұпай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82560">
                <a:tc>
                  <a:txBody>
                    <a:bodyPr lIns="73080" rIns="73080" tIns="66600" bIns="666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Сұрақтарға жауап беруі,өз ойын еркін жеткізуі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73080" rIns="73080" tIns="66600" bIns="666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2 ұпай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682560">
                <a:tc>
                  <a:txBody>
                    <a:bodyPr lIns="73080" rIns="73080" tIns="66600" bIns="666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«Жинақтау» әдісін дұрыс,толық орындауы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73080" rIns="73080" tIns="66600" bIns="666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2 ұпай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939960">
                <a:tc>
                  <a:txBody>
                    <a:bodyPr lIns="73080" rIns="73080" tIns="66600" bIns="666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« 4 сөйлем» әдісін толық, дұрыс орындауы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73080" rIns="73080" tIns="66600" bIns="666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2 ұпай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956520">
                <a:tc>
                  <a:txBody>
                    <a:bodyPr lIns="73080" rIns="73080" tIns="66600" bIns="666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Сабақ ережесін сақтауы (камераның қосылуы, сабаққа кешікпей қосылу, өзгелердің сөзін бөлмеу)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lIns="73080" rIns="73080" tIns="66600" bIns="666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</a:rPr>
                        <a:t>2  ұпай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73080" marR="73080">
                    <a:lnL w="4320">
                      <a:solidFill>
                        <a:srgbClr val="000000"/>
                      </a:solidFill>
                      <a:prstDash val="solid"/>
                    </a:lnL>
                    <a:lnR w="4320">
                      <a:solidFill>
                        <a:srgbClr val="000000"/>
                      </a:solidFill>
                      <a:prstDash val="solid"/>
                    </a:lnR>
                    <a:lnT w="4320">
                      <a:solidFill>
                        <a:srgbClr val="000000"/>
                      </a:solidFill>
                      <a:prstDash val="solid"/>
                    </a:lnT>
                    <a:lnB w="432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4" name="Rectangle 1"/>
          <p:cNvSpPr/>
          <p:nvPr/>
        </p:nvSpPr>
        <p:spPr>
          <a:xfrm>
            <a:off x="424440" y="2154600"/>
            <a:ext cx="3952800" cy="295488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0" bIns="88920" anchor="ctr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br>
              <a:rPr sz="1000"/>
            </a:br>
            <a:endParaRPr b="0" lang="ru-RU" sz="10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en-GB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Ұпайды бағаға айналдыру.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10-9</a:t>
            </a:r>
            <a:r>
              <a:rPr b="1" lang="en-GB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 ұпай – «5»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8-7</a:t>
            </a:r>
            <a:r>
              <a:rPr b="1" lang="en-GB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 ұпай – «4»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6-5</a:t>
            </a:r>
            <a:r>
              <a:rPr b="1" lang="en-GB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 ұпай – «3»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     </a:t>
            </a: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4-1 </a:t>
            </a:r>
            <a:r>
              <a:rPr b="1" lang="en-GB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ұпай – «2»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br>
              <a:rPr sz="2400"/>
            </a:b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Picture 1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146" name="Freeform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47" name="Rectangle 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48" name="Rectangle 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149" name="AutoShape 5"/>
          <p:cNvCxnSpPr/>
          <p:nvPr/>
        </p:nvCxnSpPr>
        <p:spPr>
          <a:xfrm>
            <a:off x="212400" y="6621120"/>
            <a:ext cx="11729160" cy="27720"/>
          </a:xfrm>
          <a:prstGeom prst="straightConnector1">
            <a:avLst/>
          </a:prstGeom>
          <a:ln cap="sq" w="57240">
            <a:solidFill>
              <a:srgbClr val="33cccc"/>
            </a:solidFill>
            <a:miter/>
          </a:ln>
        </p:spPr>
      </p:cxnSp>
      <p:cxnSp>
        <p:nvCxnSpPr>
          <p:cNvPr id="150" name="AutoShape 6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cap="sq" w="38160">
            <a:solidFill>
              <a:srgbClr val="4472c4"/>
            </a:solidFill>
            <a:miter/>
          </a:ln>
        </p:spPr>
      </p:cxnSp>
      <p:sp>
        <p:nvSpPr>
          <p:cNvPr id="151" name="Text Box 7"/>
          <p:cNvSpPr/>
          <p:nvPr/>
        </p:nvSpPr>
        <p:spPr>
          <a:xfrm>
            <a:off x="1111320" y="119160"/>
            <a:ext cx="10658520" cy="119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52" name="Rectangle 8"/>
          <p:cNvSpPr/>
          <p:nvPr/>
        </p:nvSpPr>
        <p:spPr>
          <a:xfrm>
            <a:off x="573120" y="1047600"/>
            <a:ext cx="11218680" cy="137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br>
              <a:rPr sz="1800"/>
            </a:br>
            <a:r>
              <a:rPr b="1" lang="ru-RU" sz="1800" strike="noStrike" u="none">
                <a:solidFill>
                  <a:srgbClr val="262626"/>
                </a:solidFill>
                <a:uFillTx/>
                <a:latin typeface="Times New Roman"/>
              </a:rPr>
              <a:t>                                 </a:t>
            </a:r>
            <a:r>
              <a:rPr b="1" lang="ru-RU" sz="1800" strike="noStrike" u="none">
                <a:solidFill>
                  <a:srgbClr val="262626"/>
                </a:solidFill>
                <a:uFillTx/>
                <a:latin typeface="Times New Roman"/>
              </a:rPr>
              <a:t>Шортанбай ақынның «Зар заман» өлеңін негізге ала отырып төмендегі кестені толтыр.</a:t>
            </a:r>
            <a:br>
              <a:rPr sz="2400"/>
            </a:br>
            <a:r>
              <a:rPr b="0" lang="ru-RU" sz="2400" strike="noStrike" u="none">
                <a:solidFill>
                  <a:srgbClr val="262626"/>
                </a:solidFill>
                <a:uFillTx/>
                <a:latin typeface="Times New Roman"/>
              </a:rPr>
              <a:t>                                     </a:t>
            </a:r>
            <a:br>
              <a:rPr sz="2400"/>
            </a:b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153" name="Rectangle 9"/>
          <p:cNvSpPr/>
          <p:nvPr/>
        </p:nvSpPr>
        <p:spPr>
          <a:xfrm>
            <a:off x="677880" y="476280"/>
            <a:ext cx="99601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2400" strike="noStrike" u="none">
                <a:solidFill>
                  <a:srgbClr val="ffffff"/>
                </a:solidFill>
                <a:uFillTx/>
                <a:latin typeface="Calibri"/>
              </a:rPr>
              <a:t>Үй тапсырмасы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graphicFrame>
        <p:nvGraphicFramePr>
          <p:cNvPr id="154" name=""/>
          <p:cNvGraphicFramePr/>
          <p:nvPr/>
        </p:nvGraphicFramePr>
        <p:xfrm>
          <a:off x="1612800" y="2168640"/>
          <a:ext cx="8128080" cy="2595600"/>
        </p:xfrm>
        <a:graphic>
          <a:graphicData uri="http://schemas.openxmlformats.org/drawingml/2006/table">
            <a:tbl>
              <a:tblPr/>
              <a:tblGrid>
                <a:gridCol w="4064040"/>
                <a:gridCol w="4064040"/>
              </a:tblGrid>
              <a:tr h="371520">
                <a:tc>
                  <a:txBody>
                    <a:bodyPr anchor="t">
                      <a:noAutofit/>
                    </a:bodyPr>
                    <a:p>
                      <a:pPr algn="ctr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Шортанбай заманы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Қазіргі заман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6972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37152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6972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37152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37008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371520"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 anchor="t">
                      <a:noAutofit/>
                    </a:bodyPr>
                    <a:p>
                      <a:pPr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1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25" name="Freeform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6" name="Rectangle 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27" name="Rectangle 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28" name="AutoShape 5"/>
          <p:cNvCxnSpPr/>
          <p:nvPr/>
        </p:nvCxnSpPr>
        <p:spPr>
          <a:xfrm>
            <a:off x="212400" y="6621120"/>
            <a:ext cx="11729160" cy="27720"/>
          </a:xfrm>
          <a:prstGeom prst="straightConnector1">
            <a:avLst/>
          </a:prstGeom>
          <a:ln cap="sq" w="57240">
            <a:solidFill>
              <a:srgbClr val="33cccc"/>
            </a:solidFill>
            <a:miter/>
          </a:ln>
        </p:spPr>
      </p:cxnSp>
      <p:cxnSp>
        <p:nvCxnSpPr>
          <p:cNvPr id="29" name="AutoShape 6"/>
          <p:cNvCxnSpPr/>
          <p:nvPr/>
        </p:nvCxnSpPr>
        <p:spPr>
          <a:xfrm>
            <a:off x="652320" y="3389040"/>
            <a:ext cx="10694160" cy="37080"/>
          </a:xfrm>
          <a:prstGeom prst="straightConnector1">
            <a:avLst/>
          </a:prstGeom>
          <a:ln cap="sq" w="38160">
            <a:solidFill>
              <a:srgbClr val="4472c4"/>
            </a:solidFill>
            <a:miter/>
          </a:ln>
        </p:spPr>
      </p:cxnSp>
      <p:sp>
        <p:nvSpPr>
          <p:cNvPr id="30" name="Text Box 7"/>
          <p:cNvSpPr/>
          <p:nvPr/>
        </p:nvSpPr>
        <p:spPr>
          <a:xfrm>
            <a:off x="1038240" y="431640"/>
            <a:ext cx="8966160" cy="204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ru-RU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Оқу мақсаты:</a:t>
            </a:r>
            <a:endParaRPr b="0" lang="ru-RU" sz="3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3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Көркем шығармадағы кейіпкерлердің  типтерін жасалу тәсілдері тұрғысынан анықтау (7. Т/Ж3)</a:t>
            </a:r>
            <a:endParaRPr b="0" lang="ru-RU" sz="3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1" name="Text Box 8"/>
          <p:cNvSpPr/>
          <p:nvPr/>
        </p:nvSpPr>
        <p:spPr>
          <a:xfrm>
            <a:off x="1172520" y="3740040"/>
            <a:ext cx="10353600" cy="1557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Сабақ мақсаты:</a:t>
            </a:r>
            <a:endParaRPr b="0" lang="ru-RU" sz="3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Мәтіннің  мазмұнын түсініп, ұсынылған ақпарат бойынша</a:t>
            </a:r>
            <a:endParaRPr b="0" lang="ru-RU" sz="3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</a:t>
            </a: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факті мен көзқарасты ажырата біледі;</a:t>
            </a:r>
            <a:endParaRPr b="0" lang="ru-RU" sz="3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1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33" name="Freeform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4" name="Rectangle 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5" name="Rectangle 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36" name="AutoShape 5"/>
          <p:cNvCxnSpPr/>
          <p:nvPr/>
        </p:nvCxnSpPr>
        <p:spPr>
          <a:xfrm>
            <a:off x="212400" y="6621120"/>
            <a:ext cx="11729160" cy="27720"/>
          </a:xfrm>
          <a:prstGeom prst="straightConnector1">
            <a:avLst/>
          </a:prstGeom>
          <a:ln cap="sq" w="57240">
            <a:solidFill>
              <a:srgbClr val="33cccc"/>
            </a:solidFill>
            <a:miter/>
          </a:ln>
        </p:spPr>
      </p:cxnSp>
      <p:cxnSp>
        <p:nvCxnSpPr>
          <p:cNvPr id="37" name="AutoShape 6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cap="sq" w="38160">
            <a:solidFill>
              <a:srgbClr val="4472c4"/>
            </a:solidFill>
            <a:miter/>
          </a:ln>
        </p:spPr>
      </p:cxnSp>
      <p:sp>
        <p:nvSpPr>
          <p:cNvPr id="38" name="Text Box 7"/>
          <p:cNvSpPr/>
          <p:nvPr/>
        </p:nvSpPr>
        <p:spPr>
          <a:xfrm>
            <a:off x="1282680" y="1992240"/>
            <a:ext cx="184320" cy="370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9" name="Text Box 8"/>
          <p:cNvSpPr/>
          <p:nvPr/>
        </p:nvSpPr>
        <p:spPr>
          <a:xfrm>
            <a:off x="1133640" y="258840"/>
            <a:ext cx="80103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ru-RU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Бағалау </a:t>
            </a:r>
            <a:r>
              <a:rPr b="1" lang="kk-KZ" sz="32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критерийлері:</a:t>
            </a:r>
            <a:endParaRPr b="0" lang="ru-RU" sz="3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0" name="Rectangle 9"/>
          <p:cNvSpPr/>
          <p:nvPr/>
        </p:nvSpPr>
        <p:spPr>
          <a:xfrm>
            <a:off x="1357200" y="1662120"/>
            <a:ext cx="9371160" cy="2532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Мәтін бойынша жүйелі сұрақтарға жауап береді;</a:t>
            </a:r>
            <a:endParaRPr b="0" lang="ru-RU" sz="3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кейіпкердің образын ашады, реалистік, типтік образ екенін дәлелдейді;</a:t>
            </a:r>
            <a:endParaRPr b="0" lang="ru-RU" sz="3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мәтіндегі кейіпкерлердің портреті негізінде</a:t>
            </a:r>
            <a:endParaRPr b="0" lang="ru-RU" sz="3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«зар заман» мен осы қазіргі заманды салыстырады;</a:t>
            </a:r>
            <a:endParaRPr b="0" lang="ru-RU" sz="3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1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42" name="AutoShape 2"/>
          <p:cNvSpPr/>
          <p:nvPr/>
        </p:nvSpPr>
        <p:spPr>
          <a:xfrm>
            <a:off x="1440" y="-12600"/>
            <a:ext cx="12190680" cy="977760"/>
          </a:xfrm>
          <a:prstGeom prst="pie">
            <a:avLst/>
          </a:pr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  <a:tab algn="l" pos="11231640"/>
                <a:tab algn="l" pos="11680920"/>
                <a:tab algn="l" pos="12130200"/>
              </a:tabLst>
            </a:pP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  <a:tab algn="l" pos="11231640"/>
                <a:tab algn="l" pos="11680920"/>
                <a:tab algn="l" pos="1213020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imes New Roman"/>
                <a:ea typeface="Times New Roman"/>
              </a:rPr>
              <a:t>Ой шақыру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3" name="Rectangle 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4" name="Rectangle 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45" name="AutoShape 5"/>
          <p:cNvCxnSpPr/>
          <p:nvPr/>
        </p:nvCxnSpPr>
        <p:spPr>
          <a:xfrm>
            <a:off x="212400" y="6621120"/>
            <a:ext cx="11729160" cy="27720"/>
          </a:xfrm>
          <a:prstGeom prst="straightConnector1">
            <a:avLst/>
          </a:prstGeom>
          <a:ln cap="sq" w="57240">
            <a:solidFill>
              <a:srgbClr val="33cccc"/>
            </a:solidFill>
            <a:miter/>
          </a:ln>
        </p:spPr>
      </p:cxnSp>
      <p:cxnSp>
        <p:nvCxnSpPr>
          <p:cNvPr id="46" name="AutoShape 6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cap="sq" w="38160">
            <a:solidFill>
              <a:srgbClr val="4472c4"/>
            </a:solidFill>
            <a:miter/>
          </a:ln>
        </p:spPr>
      </p:cxnSp>
      <p:sp>
        <p:nvSpPr>
          <p:cNvPr id="47" name="Rectangle 7"/>
          <p:cNvSpPr/>
          <p:nvPr/>
        </p:nvSpPr>
        <p:spPr>
          <a:xfrm>
            <a:off x="1133640" y="1611360"/>
            <a:ext cx="7673760" cy="146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br>
              <a:rPr sz="1800"/>
            </a:br>
            <a:r>
              <a:rPr b="1" lang="ru-RU" sz="1800" strike="noStrike" u="none">
                <a:solidFill>
                  <a:srgbClr val="262626"/>
                </a:solidFill>
                <a:uFillTx/>
                <a:latin typeface="Times New Roman"/>
              </a:rPr>
              <a:t>     </a:t>
            </a:r>
            <a:r>
              <a:rPr b="1" lang="ru-RU" sz="2400" strike="noStrike" u="none">
                <a:solidFill>
                  <a:srgbClr val="262626"/>
                </a:solidFill>
                <a:uFillTx/>
                <a:latin typeface="Times New Roman"/>
              </a:rPr>
              <a:t>                          </a:t>
            </a:r>
            <a:r>
              <a:rPr b="1" lang="ru-RU" sz="1800" strike="noStrike" u="none">
                <a:solidFill>
                  <a:srgbClr val="262626"/>
                </a:solidFill>
                <a:uFillTx/>
                <a:latin typeface="Times New Roman"/>
              </a:rPr>
              <a:t>  </a:t>
            </a:r>
            <a:br>
              <a:rPr sz="2400"/>
            </a:br>
            <a:r>
              <a:rPr b="0" lang="ru-RU" sz="2400" strike="noStrike" u="none">
                <a:solidFill>
                  <a:srgbClr val="262626"/>
                </a:solidFill>
                <a:uFillTx/>
                <a:latin typeface="Times New Roman"/>
              </a:rPr>
              <a:t>                                     </a:t>
            </a:r>
            <a:br>
              <a:rPr sz="2400"/>
            </a:b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8" name="Rectangle 8"/>
          <p:cNvSpPr/>
          <p:nvPr/>
        </p:nvSpPr>
        <p:spPr>
          <a:xfrm>
            <a:off x="1704960" y="2271600"/>
            <a:ext cx="10395000" cy="1482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kk-KZ" sz="3600" strike="noStrike" u="none">
                <a:solidFill>
                  <a:srgbClr val="ff0000"/>
                </a:solidFill>
                <a:uFillTx/>
                <a:latin typeface="Times New Roman"/>
                <a:ea typeface="Calibri"/>
              </a:rPr>
              <a:t>Кейіпкер</a:t>
            </a:r>
            <a:r>
              <a:rPr b="1" lang="kk-KZ" sz="36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дегеніміз кім?</a:t>
            </a:r>
            <a:endParaRPr b="0" lang="ru-RU" sz="36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just"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kk-KZ" sz="3600" strike="noStrike" u="none">
                <a:solidFill>
                  <a:srgbClr val="ff0000"/>
                </a:solidFill>
                <a:uFillTx/>
                <a:latin typeface="Times New Roman"/>
                <a:ea typeface="Calibri"/>
              </a:rPr>
              <a:t>Образ</a:t>
            </a:r>
            <a:r>
              <a:rPr b="1" lang="kk-KZ" sz="36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–дегеніміз не?</a:t>
            </a:r>
            <a:endParaRPr b="0" lang="ru-RU" sz="36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1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50" name="Freeform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1" name="Rectangle 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2" name="Rectangle 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53" name="AutoShape 5"/>
          <p:cNvCxnSpPr/>
          <p:nvPr/>
        </p:nvCxnSpPr>
        <p:spPr>
          <a:xfrm>
            <a:off x="212400" y="6621120"/>
            <a:ext cx="11729160" cy="27720"/>
          </a:xfrm>
          <a:prstGeom prst="straightConnector1">
            <a:avLst/>
          </a:prstGeom>
          <a:ln cap="sq" w="57240">
            <a:solidFill>
              <a:srgbClr val="33cccc"/>
            </a:solidFill>
            <a:miter/>
          </a:ln>
        </p:spPr>
      </p:cxnSp>
      <p:cxnSp>
        <p:nvCxnSpPr>
          <p:cNvPr id="54" name="AutoShape 6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cap="sq" w="38160">
            <a:solidFill>
              <a:srgbClr val="4472c4"/>
            </a:solidFill>
            <a:miter/>
          </a:ln>
        </p:spPr>
      </p:cxnSp>
      <p:sp>
        <p:nvSpPr>
          <p:cNvPr id="55" name="Rectangle 7"/>
          <p:cNvSpPr/>
          <p:nvPr/>
        </p:nvSpPr>
        <p:spPr>
          <a:xfrm>
            <a:off x="1133640" y="1611360"/>
            <a:ext cx="7673760" cy="146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br>
              <a:rPr sz="1800"/>
            </a:br>
            <a:r>
              <a:rPr b="1" lang="ru-RU" sz="1800" strike="noStrike" u="none">
                <a:solidFill>
                  <a:srgbClr val="262626"/>
                </a:solidFill>
                <a:uFillTx/>
                <a:latin typeface="Times New Roman"/>
              </a:rPr>
              <a:t>     </a:t>
            </a:r>
            <a:r>
              <a:rPr b="1" lang="ru-RU" sz="2400" strike="noStrike" u="none">
                <a:solidFill>
                  <a:srgbClr val="262626"/>
                </a:solidFill>
                <a:uFillTx/>
                <a:latin typeface="Times New Roman"/>
              </a:rPr>
              <a:t>                          </a:t>
            </a:r>
            <a:r>
              <a:rPr b="1" lang="ru-RU" sz="1800" strike="noStrike" u="none">
                <a:solidFill>
                  <a:srgbClr val="262626"/>
                </a:solidFill>
                <a:uFillTx/>
                <a:latin typeface="Times New Roman"/>
              </a:rPr>
              <a:t>  </a:t>
            </a:r>
            <a:br>
              <a:rPr sz="2400"/>
            </a:br>
            <a:r>
              <a:rPr b="0" lang="ru-RU" sz="2400" strike="noStrike" u="none">
                <a:solidFill>
                  <a:srgbClr val="262626"/>
                </a:solidFill>
                <a:uFillTx/>
                <a:latin typeface="Times New Roman"/>
              </a:rPr>
              <a:t>                                     </a:t>
            </a:r>
            <a:br>
              <a:rPr sz="2400"/>
            </a:b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6" name="Rectangle 8"/>
          <p:cNvSpPr/>
          <p:nvPr/>
        </p:nvSpPr>
        <p:spPr>
          <a:xfrm>
            <a:off x="1054080" y="2168640"/>
            <a:ext cx="10395000" cy="4934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Calibri"/>
              </a:rPr>
              <a:t>Кейіпкер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(персонаж) – көркем шығармада суреттелетін оқиғаға қатысушы адам, әдеби образ.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just"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Calibri"/>
              </a:rPr>
              <a:t>Образ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 –шығармашылық ой жемісі.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just"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Calibri"/>
              </a:rPr>
              <a:t>Образ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-нақты ұғым.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just"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Образ, көркем образ - шындықты танып-білуде әдебиет пен өнерге тән ерекше эстетикалық категория. Көркем шығармада сөзбен сомдалған кез келген құбылысты (көбінесе әдеби қаһарман бейнесін) образ деп атайды.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just"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Calibri"/>
              </a:rPr>
              <a:t>.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just">
              <a:lnSpc>
                <a:spcPct val="115000"/>
              </a:lnSpc>
              <a:spcAft>
                <a:spcPts val="1001"/>
              </a:spcAft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1" descr=""/>
          <p:cNvPicPr/>
          <p:nvPr/>
        </p:nvPicPr>
        <p:blipFill>
          <a:blip r:embed="rId1"/>
          <a:stretch/>
        </p:blipFill>
        <p:spPr>
          <a:xfrm>
            <a:off x="654120" y="7991640"/>
            <a:ext cx="199800" cy="203040"/>
          </a:xfrm>
          <a:prstGeom prst="rect">
            <a:avLst/>
          </a:prstGeom>
          <a:ln w="0">
            <a:noFill/>
          </a:ln>
        </p:spPr>
      </p:pic>
      <p:sp>
        <p:nvSpPr>
          <p:cNvPr id="58" name="Freeform 2"/>
          <p:cNvSpPr/>
          <p:nvPr/>
        </p:nvSpPr>
        <p:spPr>
          <a:xfrm>
            <a:off x="3240" y="0"/>
            <a:ext cx="12190320" cy="977760"/>
          </a:xfrm>
          <a:custGeom>
            <a:avLst/>
            <a:gdLst>
              <a:gd name="textAreaLeft" fmla="*/ 0 w 12190320"/>
              <a:gd name="textAreaRight" fmla="*/ 12190680 w 1219032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9" name="Rectangle 3"/>
          <p:cNvSpPr/>
          <p:nvPr/>
        </p:nvSpPr>
        <p:spPr>
          <a:xfrm>
            <a:off x="5943600" y="1322280"/>
            <a:ext cx="15717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60" name="AutoShape 4"/>
          <p:cNvCxnSpPr/>
          <p:nvPr/>
        </p:nvCxnSpPr>
        <p:spPr>
          <a:xfrm>
            <a:off x="212400" y="6633720"/>
            <a:ext cx="11729160" cy="27720"/>
          </a:xfrm>
          <a:prstGeom prst="straightConnector1">
            <a:avLst/>
          </a:prstGeom>
          <a:ln cap="sq" w="57240">
            <a:solidFill>
              <a:srgbClr val="33cccc"/>
            </a:solidFill>
            <a:miter/>
          </a:ln>
        </p:spPr>
      </p:cxnSp>
      <p:cxnSp>
        <p:nvCxnSpPr>
          <p:cNvPr id="61" name="AutoShape 5"/>
          <p:cNvCxnSpPr/>
          <p:nvPr/>
        </p:nvCxnSpPr>
        <p:spPr>
          <a:xfrm>
            <a:off x="758880" y="6376680"/>
            <a:ext cx="10694160" cy="37080"/>
          </a:xfrm>
          <a:prstGeom prst="straightConnector1">
            <a:avLst/>
          </a:prstGeom>
          <a:ln cap="sq" w="38160">
            <a:solidFill>
              <a:srgbClr val="4472c4"/>
            </a:solidFill>
            <a:miter/>
          </a:ln>
        </p:spPr>
      </p:cxnSp>
      <p:sp>
        <p:nvSpPr>
          <p:cNvPr id="62" name="Text Box 6"/>
          <p:cNvSpPr/>
          <p:nvPr/>
        </p:nvSpPr>
        <p:spPr>
          <a:xfrm>
            <a:off x="1135080" y="285840"/>
            <a:ext cx="10658520" cy="2742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3" name="Rectangle 7"/>
          <p:cNvSpPr/>
          <p:nvPr/>
        </p:nvSpPr>
        <p:spPr>
          <a:xfrm>
            <a:off x="1704960" y="1270080"/>
            <a:ext cx="8226360" cy="345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4" name="Text Box 8"/>
          <p:cNvSpPr/>
          <p:nvPr/>
        </p:nvSpPr>
        <p:spPr>
          <a:xfrm>
            <a:off x="1467000" y="1335240"/>
            <a:ext cx="8856360" cy="91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Образдың жіктелуі: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Calibri"/>
              </a:rPr>
              <a:t>                        </a:t>
            </a:r>
            <a:r>
              <a:rPr b="1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Қөркемдік әдіс тұрғысынан :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1.Романтикалық образ                           2. реалистік образ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Әдеби тек тарапынан: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 эпикалық образ 2.лирикалық образ 3.драмалық образ.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                             </a:t>
            </a:r>
            <a:r>
              <a:rPr b="0" lang="ru-RU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Жасалу тәсілдеріне қарай: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1.Юморлық образ 2. Сатиралық образ 3.Фантастикалық образ 4.Трагедиялық образ 5.Геройлық образ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1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66" name="Freeform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7" name="Rectangle 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8" name="Rectangle 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69" name="AutoShape 5"/>
          <p:cNvCxnSpPr/>
          <p:nvPr/>
        </p:nvCxnSpPr>
        <p:spPr>
          <a:xfrm>
            <a:off x="212400" y="6621120"/>
            <a:ext cx="11729160" cy="27720"/>
          </a:xfrm>
          <a:prstGeom prst="straightConnector1">
            <a:avLst/>
          </a:prstGeom>
          <a:ln cap="sq" w="57240">
            <a:solidFill>
              <a:srgbClr val="33cccc"/>
            </a:solidFill>
            <a:miter/>
          </a:ln>
        </p:spPr>
      </p:cxnSp>
      <p:cxnSp>
        <p:nvCxnSpPr>
          <p:cNvPr id="70" name="AutoShape 6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cap="sq" w="38160">
            <a:solidFill>
              <a:srgbClr val="4472c4"/>
            </a:solidFill>
            <a:miter/>
          </a:ln>
        </p:spPr>
      </p:cxnSp>
      <p:sp>
        <p:nvSpPr>
          <p:cNvPr id="71" name="Rectangle 7"/>
          <p:cNvSpPr/>
          <p:nvPr/>
        </p:nvSpPr>
        <p:spPr>
          <a:xfrm>
            <a:off x="128520" y="873000"/>
            <a:ext cx="11217240" cy="1648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br>
              <a:rPr sz="1800"/>
            </a:br>
            <a:r>
              <a:rPr b="1" lang="ru-RU" sz="1800" strike="noStrike" u="none">
                <a:solidFill>
                  <a:srgbClr val="262626"/>
                </a:solidFill>
                <a:uFillTx/>
                <a:latin typeface="Times New Roman"/>
              </a:rPr>
              <a:t>                                 </a:t>
            </a:r>
            <a:br>
              <a:rPr sz="2400"/>
            </a:br>
            <a:r>
              <a:rPr b="0" lang="ru-RU" sz="2400" strike="noStrike" u="none">
                <a:solidFill>
                  <a:srgbClr val="262626"/>
                </a:solidFill>
                <a:uFillTx/>
                <a:latin typeface="Times New Roman"/>
              </a:rPr>
              <a:t>                                     </a:t>
            </a:r>
            <a:br>
              <a:rPr sz="2400"/>
            </a:b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2" name="Rectangle 8"/>
          <p:cNvSpPr/>
          <p:nvPr/>
        </p:nvSpPr>
        <p:spPr>
          <a:xfrm>
            <a:off x="852480" y="873000"/>
            <a:ext cx="9960120" cy="3751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kk-KZ" sz="2400" strike="noStrike" u="none">
                <a:solidFill>
                  <a:srgbClr val="262626"/>
                </a:solidFill>
                <a:uFillTx/>
                <a:latin typeface="Times New Roman"/>
              </a:rPr>
              <a:t>Романтикалық образ – әдебиеттегі адам бейнесінің байырғы түрлерінің бірі. Романтикалық образ — қай жанрдың туындыларында болса да молынан кездесетін, образдың дәстүрлі, қалыптасқан түрі. Романтикалық образ өмірдегі болған немесе бар деректен гөрі өмірде әзірше жоқ, бірақ, болатын дерекке негізделеді.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kk-KZ" sz="2400" strike="noStrike" u="none">
                <a:solidFill>
                  <a:srgbClr val="262626"/>
                </a:solidFill>
                <a:uFillTx/>
                <a:latin typeface="Times New Roman"/>
              </a:rPr>
              <a:t>Қазақ әдебиетіндегі романтикалық образдың ежелгі түрі халық ертегілері мен аңыздарында, батырлық дастандары мен тарихи жырларында жасалды. Желаяқ , Алпамыс.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Picture 1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74" name="Freeform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5" name="Rectangle 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6" name="Rectangle 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77" name="AutoShape 5"/>
          <p:cNvCxnSpPr/>
          <p:nvPr/>
        </p:nvCxnSpPr>
        <p:spPr>
          <a:xfrm>
            <a:off x="212400" y="6621120"/>
            <a:ext cx="11729160" cy="27720"/>
          </a:xfrm>
          <a:prstGeom prst="straightConnector1">
            <a:avLst/>
          </a:prstGeom>
          <a:ln cap="sq" w="57240">
            <a:solidFill>
              <a:srgbClr val="33cccc"/>
            </a:solidFill>
            <a:miter/>
          </a:ln>
        </p:spPr>
      </p:cxnSp>
      <p:cxnSp>
        <p:nvCxnSpPr>
          <p:cNvPr id="78" name="AutoShape 6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cap="sq" w="38160">
            <a:solidFill>
              <a:srgbClr val="4472c4"/>
            </a:solidFill>
            <a:miter/>
          </a:ln>
        </p:spPr>
      </p:cxnSp>
      <p:sp>
        <p:nvSpPr>
          <p:cNvPr id="79" name="Text Box 7"/>
          <p:cNvSpPr/>
          <p:nvPr/>
        </p:nvSpPr>
        <p:spPr>
          <a:xfrm>
            <a:off x="1133640" y="272880"/>
            <a:ext cx="10658160" cy="1190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0" name="Rectangle 8"/>
          <p:cNvSpPr/>
          <p:nvPr/>
        </p:nvSpPr>
        <p:spPr>
          <a:xfrm>
            <a:off x="573120" y="1047600"/>
            <a:ext cx="11218680" cy="137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br>
              <a:rPr sz="1800"/>
            </a:br>
            <a:r>
              <a:rPr b="1" lang="ru-RU" sz="1800" strike="noStrike" u="none">
                <a:solidFill>
                  <a:srgbClr val="262626"/>
                </a:solidFill>
                <a:uFillTx/>
                <a:latin typeface="Times New Roman"/>
              </a:rPr>
              <a:t>                                 </a:t>
            </a:r>
            <a:br>
              <a:rPr sz="2400"/>
            </a:br>
            <a:r>
              <a:rPr b="0" lang="ru-RU" sz="2400" strike="noStrike" u="none">
                <a:solidFill>
                  <a:srgbClr val="262626"/>
                </a:solidFill>
                <a:uFillTx/>
                <a:latin typeface="Times New Roman"/>
              </a:rPr>
              <a:t>                                     </a:t>
            </a:r>
            <a:br>
              <a:rPr sz="2400"/>
            </a:b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1" name="Rectangle 9"/>
          <p:cNvSpPr/>
          <p:nvPr/>
        </p:nvSpPr>
        <p:spPr>
          <a:xfrm>
            <a:off x="696960" y="741240"/>
            <a:ext cx="99597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2" name="Прямоугольник 1"/>
          <p:cNvSpPr/>
          <p:nvPr/>
        </p:nvSpPr>
        <p:spPr>
          <a:xfrm>
            <a:off x="1133640" y="1444680"/>
            <a:ext cx="9715320" cy="4848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Реалистік образ — әдебиеттегі адам бейнесінің ең сымбатты, шынайы түрі. Мұның сымбаттылығы да, шынайылығы да шыншылдығында;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Бұл — кәдімгі өмірде болған, бар және бола беретін, бірақ қайталанбайтын, әрқашан бұрын-соңды белгісіз тың қырынан көрініп, ылғи жаңарып отыратын тип. Дұрысында, образ атаулының айрықша мағыналы, мәнді түрі де осы — реалистік образ. Өйткені бұл образдың эстетикалық идеалы — романтикалық образдағыдай бұлыңғыр емес, анық, адам қолы жетпейтін тым асқақ, алыс емес, қолмен ұстап, көзбен көргендей затты әрі жақын нәрсе. Сондықтан реалистік образдың эстетикалық-тәрбиелік мәні де, қоғамдық-өзгертушілік күші де айрықша үлкен.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just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1" descr=""/>
          <p:cNvPicPr/>
          <p:nvPr/>
        </p:nvPicPr>
        <p:blipFill>
          <a:blip r:embed="rId1"/>
          <a:stretch/>
        </p:blipFill>
        <p:spPr>
          <a:xfrm>
            <a:off x="652320" y="7978680"/>
            <a:ext cx="200160" cy="203400"/>
          </a:xfrm>
          <a:prstGeom prst="rect">
            <a:avLst/>
          </a:prstGeom>
          <a:ln w="0">
            <a:noFill/>
          </a:ln>
        </p:spPr>
      </p:pic>
      <p:sp>
        <p:nvSpPr>
          <p:cNvPr id="84" name="Freeform 2"/>
          <p:cNvSpPr/>
          <p:nvPr/>
        </p:nvSpPr>
        <p:spPr>
          <a:xfrm>
            <a:off x="1440" y="-12600"/>
            <a:ext cx="12190680" cy="977760"/>
          </a:xfrm>
          <a:custGeom>
            <a:avLst/>
            <a:gdLst>
              <a:gd name="textAreaLeft" fmla="*/ 0 w 12190680"/>
              <a:gd name="textAreaRight" fmla="*/ 12191040 w 12190680"/>
              <a:gd name="textAreaTop" fmla="*/ 0 h 977760"/>
              <a:gd name="textAreaBottom" fmla="*/ 978120 h 977760"/>
            </a:gdLst>
            <a:ahLst/>
            <a:rect l="textAreaLeft" t="textAreaTop" r="textAreaRight" b="textAreaBottom"/>
            <a:pathLst>
              <a:path w="15238094" h="1221740">
                <a:moveTo>
                  <a:pt x="0" y="1221663"/>
                </a:moveTo>
                <a:lnTo>
                  <a:pt x="15237736" y="1221663"/>
                </a:lnTo>
                <a:lnTo>
                  <a:pt x="15237736" y="0"/>
                </a:lnTo>
                <a:lnTo>
                  <a:pt x="0" y="0"/>
                </a:lnTo>
                <a:lnTo>
                  <a:pt x="0" y="1221663"/>
                </a:lnTo>
                <a:close/>
              </a:path>
            </a:pathLst>
          </a:custGeom>
          <a:solidFill>
            <a:srgbClr val="2e77e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5" name="Rectangle 3"/>
          <p:cNvSpPr/>
          <p:nvPr/>
        </p:nvSpPr>
        <p:spPr>
          <a:xfrm>
            <a:off x="4349880" y="1343160"/>
            <a:ext cx="157320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37 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Частных детских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сада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6" name="Rectangle 4"/>
          <p:cNvSpPr/>
          <p:nvPr/>
        </p:nvSpPr>
        <p:spPr>
          <a:xfrm>
            <a:off x="5942160" y="1309680"/>
            <a:ext cx="1571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2400" strike="noStrike" u="none">
                <a:solidFill>
                  <a:srgbClr val="ffffff"/>
                </a:solidFill>
                <a:uFillTx/>
                <a:latin typeface="Neo Sans Cyr"/>
              </a:rPr>
              <a:t>43</a:t>
            </a:r>
            <a:endParaRPr b="0" lang="ru-RU" sz="24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7840"/>
                <a:tab algn="l" pos="896760"/>
                <a:tab algn="l" pos="1346040"/>
                <a:tab algn="l" pos="1795320"/>
                <a:tab algn="l" pos="2244600"/>
                <a:tab algn="l" pos="2693880"/>
                <a:tab algn="l" pos="3143160"/>
                <a:tab algn="l" pos="3592440"/>
                <a:tab algn="l" pos="4041720"/>
                <a:tab algn="l" pos="4491000"/>
                <a:tab algn="l" pos="4940280"/>
                <a:tab algn="l" pos="5389560"/>
                <a:tab algn="l" pos="5838840"/>
                <a:tab algn="l" pos="6288120"/>
                <a:tab algn="l" pos="6737400"/>
                <a:tab algn="l" pos="7186680"/>
                <a:tab algn="l" pos="7635960"/>
                <a:tab algn="l" pos="8085240"/>
                <a:tab algn="l" pos="8534520"/>
                <a:tab algn="l" pos="898380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0" lang="ru-RU" sz="1200" strike="noStrike" u="none">
                <a:solidFill>
                  <a:srgbClr val="ffffff"/>
                </a:solidFill>
                <a:uFillTx/>
                <a:latin typeface="Neo Sans Cyr"/>
              </a:rPr>
              <a:t>Мини-центра</a:t>
            </a:r>
            <a:endParaRPr b="0" lang="ru-RU" sz="12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cxnSp>
        <p:nvCxnSpPr>
          <p:cNvPr id="87" name="AutoShape 5"/>
          <p:cNvCxnSpPr/>
          <p:nvPr/>
        </p:nvCxnSpPr>
        <p:spPr>
          <a:xfrm>
            <a:off x="212400" y="6621120"/>
            <a:ext cx="11729160" cy="27720"/>
          </a:xfrm>
          <a:prstGeom prst="straightConnector1">
            <a:avLst/>
          </a:prstGeom>
          <a:ln cap="sq" w="57240">
            <a:solidFill>
              <a:srgbClr val="33cccc"/>
            </a:solidFill>
            <a:miter/>
          </a:ln>
        </p:spPr>
      </p:cxnSp>
      <p:cxnSp>
        <p:nvCxnSpPr>
          <p:cNvPr id="88" name="AutoShape 6"/>
          <p:cNvCxnSpPr/>
          <p:nvPr/>
        </p:nvCxnSpPr>
        <p:spPr>
          <a:xfrm>
            <a:off x="757080" y="6364080"/>
            <a:ext cx="10694160" cy="37080"/>
          </a:xfrm>
          <a:prstGeom prst="straightConnector1">
            <a:avLst/>
          </a:prstGeom>
          <a:ln cap="sq" w="38160">
            <a:solidFill>
              <a:srgbClr val="4472c4"/>
            </a:solidFill>
            <a:miter/>
          </a:ln>
        </p:spPr>
      </p:cxnSp>
      <p:sp>
        <p:nvSpPr>
          <p:cNvPr id="89" name="Rectangle 9"/>
          <p:cNvSpPr/>
          <p:nvPr/>
        </p:nvSpPr>
        <p:spPr>
          <a:xfrm>
            <a:off x="696960" y="1109520"/>
            <a:ext cx="99597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ctr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Жинақтау әдісі</a:t>
            </a:r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Төменде берілген кейіпкерлерді көркемдік әдіс тұрғысынан жинақта</a:t>
            </a:r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graphicFrame>
        <p:nvGraphicFramePr>
          <p:cNvPr id="90" name=""/>
          <p:cNvGraphicFramePr/>
          <p:nvPr/>
        </p:nvGraphicFramePr>
        <p:xfrm>
          <a:off x="7321680" y="1695600"/>
          <a:ext cx="2735280" cy="2712960"/>
        </p:xfrm>
        <a:graphic>
          <a:graphicData uri="http://schemas.openxmlformats.org/drawingml/2006/table">
            <a:tbl>
              <a:tblPr/>
              <a:tblGrid>
                <a:gridCol w="2735280"/>
              </a:tblGrid>
              <a:tr h="45216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Реалистік образ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2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452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07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452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2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1" name="Прямоугольник 4"/>
          <p:cNvSpPr/>
          <p:nvPr/>
        </p:nvSpPr>
        <p:spPr>
          <a:xfrm>
            <a:off x="852480" y="5013360"/>
            <a:ext cx="10428120" cy="146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</a:t>
            </a:r>
            <a:r>
              <a:rPr b="1" lang="kk-KZ" sz="18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Қожа, Шықбермес Шығайбай, Тазша бала,</a:t>
            </a:r>
            <a:r>
              <a:rPr b="1" lang="ru-RU" sz="18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 </a:t>
            </a:r>
            <a:r>
              <a:rPr b="1" lang="kk-KZ" sz="18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Шортанбай, Ұлжан, Қамбар батыр , Желаяқ,Құнанбай,Бауыржан Момышұлы,Алдар Көсе.</a:t>
            </a:r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ffffff"/>
              </a:solidFill>
              <a:uFillTx/>
              <a:latin typeface="Calibri"/>
            </a:endParaRPr>
          </a:p>
        </p:txBody>
      </p:sp>
      <p:graphicFrame>
        <p:nvGraphicFramePr>
          <p:cNvPr id="92" name=""/>
          <p:cNvGraphicFramePr/>
          <p:nvPr/>
        </p:nvGraphicFramePr>
        <p:xfrm>
          <a:off x="1920960" y="1658880"/>
          <a:ext cx="2735280" cy="2711520"/>
        </p:xfrm>
        <a:graphic>
          <a:graphicData uri="http://schemas.openxmlformats.org/drawingml/2006/table">
            <a:tbl>
              <a:tblPr/>
              <a:tblGrid>
                <a:gridCol w="2735280"/>
              </a:tblGrid>
              <a:tr h="452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Романтикалық образ</a:t>
                      </a: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1224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07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1224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452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2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  <a:tr h="4507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noFill/>
                  </a:tcPr>
                </a:tc>
              </a:tr>
              <a:tr h="4525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ffffff"/>
                        </a:solidFill>
                        <a:uFillTx/>
                        <a:latin typeface="Calibri"/>
                      </a:endParaRPr>
                    </a:p>
                  </a:txBody>
                  <a:tcPr anchor="t" marL="91440" marR="91440">
                    <a:lnL w="5760">
                      <a:solidFill>
                        <a:srgbClr val="000000"/>
                      </a:solidFill>
                      <a:prstDash val="solid"/>
                    </a:lnL>
                    <a:lnR w="5760">
                      <a:solidFill>
                        <a:srgbClr val="000000"/>
                      </a:solidFill>
                      <a:prstDash val="solid"/>
                    </a:lnR>
                    <a:lnT w="5760">
                      <a:solidFill>
                        <a:srgbClr val="000000"/>
                      </a:solidFill>
                      <a:prstDash val="solid"/>
                    </a:lnT>
                    <a:lnB w="5760">
                      <a:solidFill>
                        <a:srgbClr val="000000"/>
                      </a:solidFill>
                      <a:prstDash val="solid"/>
                    </a:lnB>
                    <a:solidFill>
                      <a:srgbClr val="00000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</p:cSld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6390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2018-09-12T08:07:08Z</dcterms:created>
  <dc:creator>Жазира Асанова</dc:creator>
  <dc:description/>
  <dc:language>ru-RU</dc:language>
  <cp:lastModifiedBy>Алтынбек</cp:lastModifiedBy>
  <cp:lastPrinted>2020-03-24T14:36:16Z</cp:lastPrinted>
  <dcterms:modified xsi:type="dcterms:W3CDTF">2020-11-18T14:34:08Z</dcterms:modified>
  <cp:revision>463</cp:revision>
  <dc:subject/>
  <dc:title>Презентация PowerPoint</dc:title>
</cp:coreProperties>
</file>