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4.jpeg" ContentType="image/jpeg"/>
  <Override PartName="/ppt/media/image2.jpeg" ContentType="image/jpeg"/>
  <Override PartName="/ppt/media/image3.jpeg" ContentType="image/jpe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6938F73F-2611-4EBD-9C31-29F6C63FCD4A}"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1BB20973-1218-491C-81C3-5C8FB659E361}"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4.jpeg"/><Relationship Id="rId3"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hyperlink" Target="https://kk.wikipedia.org/wiki/&#1069;&#1087;&#1086;&#1089;" TargetMode="External"/><Relationship Id="rId3" Type="http://schemas.openxmlformats.org/officeDocument/2006/relationships/hyperlink" Target="https://kk.wikipedia.org/wiki/&#1040;&#1073;&#1072;&#1081;_&#1178;&#1201;&#1085;&#1072;&#1085;&#1073;&#1072;&#1077;&#1074;" TargetMode="External"/><Relationship Id="rId4"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jpeg"/><Relationship Id="rId3" Type="http://schemas.openxmlformats.org/officeDocument/2006/relationships/image" Target="../media/image3.jpeg"/><Relationship Id="rId4"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9" name="Google Shape;77;p1"/>
          <p:cNvCxnSpPr/>
          <p:nvPr/>
        </p:nvCxnSpPr>
        <p:spPr>
          <a:xfrm>
            <a:off x="212400" y="6621120"/>
            <a:ext cx="11729160" cy="26280"/>
          </a:xfrm>
          <a:prstGeom prst="straightConnector1">
            <a:avLst/>
          </a:prstGeom>
          <a:ln w="57240">
            <a:solidFill>
              <a:srgbClr val="33cccc"/>
            </a:solidFill>
            <a:miter/>
          </a:ln>
        </p:spPr>
      </p:cxnSp>
      <p:cxnSp>
        <p:nvCxnSpPr>
          <p:cNvPr id="10" name="Google Shape;78;p1"/>
          <p:cNvCxnSpPr/>
          <p:nvPr/>
        </p:nvCxnSpPr>
        <p:spPr>
          <a:xfrm>
            <a:off x="757080" y="3716280"/>
            <a:ext cx="10694160" cy="37440"/>
          </a:xfrm>
          <a:prstGeom prst="straightConnector1">
            <a:avLst/>
          </a:prstGeom>
          <a:ln w="57240">
            <a:solidFill>
              <a:srgbClr val="4472c4"/>
            </a:solidFill>
            <a:miter/>
          </a:ln>
        </p:spPr>
      </p:cxnSp>
      <p:sp>
        <p:nvSpPr>
          <p:cNvPr id="11" name="TextBox 25"/>
          <p:cNvSpPr/>
          <p:nvPr/>
        </p:nvSpPr>
        <p:spPr>
          <a:xfrm>
            <a:off x="1228680" y="4011480"/>
            <a:ext cx="9007560" cy="8254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ahoma"/>
                <a:ea typeface="Tahoma"/>
              </a:rPr>
              <a:t>Сабақтың тақырыбы:</a:t>
            </a:r>
            <a:r>
              <a:rPr b="0" lang="kk-KZ" sz="2400" strike="noStrike" u="none">
                <a:solidFill>
                  <a:srgbClr val="000000"/>
                </a:solidFill>
                <a:uFillTx/>
                <a:latin typeface="Times New Roman"/>
                <a:ea typeface="Calibri"/>
              </a:rPr>
              <a:t>Мағжан Жұмабаевтың  «Батыр Баян» поэмасы</a:t>
            </a:r>
            <a:endParaRPr b="0" lang="ru-RU" sz="2400" strike="noStrike" u="none">
              <a:solidFill>
                <a:srgbClr val="000000"/>
              </a:solidFill>
              <a:uFillTx/>
              <a:latin typeface="Calibri"/>
            </a:endParaRPr>
          </a:p>
        </p:txBody>
      </p:sp>
      <p:sp>
        <p:nvSpPr>
          <p:cNvPr id="12" name="TextBox 9"/>
          <p:cNvSpPr/>
          <p:nvPr/>
        </p:nvSpPr>
        <p:spPr>
          <a:xfrm>
            <a:off x="8680680" y="196920"/>
            <a:ext cx="2571120" cy="58140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ffffff"/>
                </a:solidFill>
                <a:uFillTx/>
                <a:latin typeface="Tahoma"/>
                <a:ea typeface="Tahoma"/>
              </a:rPr>
              <a:t>ҚАЗАҚ  ӘДЕБИЕТІ (Т1)</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ffffff"/>
                </a:solidFill>
                <a:uFillTx/>
                <a:latin typeface="Tahoma"/>
                <a:ea typeface="Tahoma"/>
              </a:rPr>
              <a:t>7-СЫНЫП</a:t>
            </a:r>
            <a:endParaRPr b="0" lang="ru-RU" sz="1600" strike="noStrike" u="none">
              <a:solidFill>
                <a:srgbClr val="000000"/>
              </a:solidFill>
              <a:uFillTx/>
              <a:latin typeface="Calibri"/>
            </a:endParaRPr>
          </a:p>
        </p:txBody>
      </p:sp>
      <p:sp>
        <p:nvSpPr>
          <p:cNvPr id="13" name="TextBox 1"/>
          <p:cNvSpPr/>
          <p:nvPr/>
        </p:nvSpPr>
        <p:spPr>
          <a:xfrm>
            <a:off x="1255680" y="320760"/>
            <a:ext cx="5541840" cy="459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Calibri"/>
                <a:ea typeface="Arial"/>
              </a:rPr>
              <a:t>Бөлім тақырыбы:  </a:t>
            </a:r>
            <a:r>
              <a:rPr b="0" lang="kk-KZ" sz="2400" strike="noStrike" u="none">
                <a:solidFill>
                  <a:srgbClr val="000000"/>
                </a:solidFill>
                <a:uFillTx/>
                <a:latin typeface="Times New Roman"/>
                <a:ea typeface="Calibri"/>
              </a:rPr>
              <a:t>Балалар мен үлкендер</a:t>
            </a:r>
            <a:endParaRPr b="0" lang="ru-RU" sz="2400" strike="noStrike" u="none">
              <a:solidFill>
                <a:srgbClr val="000000"/>
              </a:solidFill>
              <a:uFillTx/>
              <a:latin typeface="Calibri"/>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8" name="Рисунок 48" descr=""/>
          <p:cNvPicPr/>
          <p:nvPr/>
        </p:nvPicPr>
        <p:blipFill>
          <a:blip r:embed="rId1"/>
          <a:stretch/>
        </p:blipFill>
        <p:spPr>
          <a:xfrm>
            <a:off x="652320" y="7978680"/>
            <a:ext cx="200160" cy="203400"/>
          </a:xfrm>
          <a:prstGeom prst="rect">
            <a:avLst/>
          </a:prstGeom>
          <a:ln w="0">
            <a:noFill/>
          </a:ln>
        </p:spPr>
      </p:pic>
      <p:sp>
        <p:nvSpPr>
          <p:cNvPr id="79"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80"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1"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82" name="Google Shape;77;p1"/>
          <p:cNvCxnSpPr/>
          <p:nvPr/>
        </p:nvCxnSpPr>
        <p:spPr>
          <a:xfrm>
            <a:off x="212400" y="6621120"/>
            <a:ext cx="11729160" cy="26280"/>
          </a:xfrm>
          <a:prstGeom prst="straightConnector1">
            <a:avLst/>
          </a:prstGeom>
          <a:ln w="57240">
            <a:solidFill>
              <a:srgbClr val="33cccc"/>
            </a:solidFill>
            <a:miter/>
          </a:ln>
        </p:spPr>
      </p:cxnSp>
      <p:cxnSp>
        <p:nvCxnSpPr>
          <p:cNvPr id="83" name="Google Shape;78;p1"/>
          <p:cNvCxnSpPr/>
          <p:nvPr/>
        </p:nvCxnSpPr>
        <p:spPr>
          <a:xfrm>
            <a:off x="757080" y="6364080"/>
            <a:ext cx="10694160" cy="37080"/>
          </a:xfrm>
          <a:prstGeom prst="straightConnector1">
            <a:avLst/>
          </a:prstGeom>
          <a:ln w="57240">
            <a:solidFill>
              <a:srgbClr val="0070c0"/>
            </a:solidFill>
            <a:miter/>
          </a:ln>
        </p:spPr>
      </p:cxnSp>
      <p:sp>
        <p:nvSpPr>
          <p:cNvPr id="84" name="TextBox 8"/>
          <p:cNvSpPr/>
          <p:nvPr/>
        </p:nvSpPr>
        <p:spPr>
          <a:xfrm>
            <a:off x="1133640" y="27288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Өзіңді тексер</a:t>
            </a:r>
            <a:endParaRPr b="0" lang="ru-RU" sz="2400" strike="noStrike" u="none">
              <a:solidFill>
                <a:srgbClr val="000000"/>
              </a:solidFill>
              <a:uFillTx/>
              <a:latin typeface="Calibri"/>
            </a:endParaRPr>
          </a:p>
        </p:txBody>
      </p:sp>
      <p:sp>
        <p:nvSpPr>
          <p:cNvPr id="85" name="TextBox 11"/>
          <p:cNvSpPr/>
          <p:nvPr/>
        </p:nvSpPr>
        <p:spPr>
          <a:xfrm>
            <a:off x="619200" y="1461960"/>
            <a:ext cx="11126880" cy="5076000"/>
          </a:xfrm>
          <a:prstGeom prst="rect">
            <a:avLst/>
          </a:prstGeom>
          <a:noFill/>
          <a:ln w="0">
            <a:noFill/>
          </a:ln>
        </p:spPr>
        <p:style>
          <a:lnRef idx="0"/>
          <a:fillRef idx="0"/>
          <a:effectRef idx="0"/>
          <a:fontRef idx="minor"/>
        </p:style>
        <p:txBody>
          <a:bodyPr lIns="90000" rIns="90000" tIns="46800" bIns="46800" anchor="t">
            <a:spAutoFit/>
          </a:bodyPr>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Calibri"/>
              </a:rPr>
              <a:t>4. Абылай бастаған батырлар қазақ-қалмақ шайқасынан олжалы оралады. Баян батыр елге жалғыз қайтпай, қалмақтың он төрт жасар  аруын ала келеді. Қалмақтың  Баянның он бес жасар інісі Ноянға қызығады, Ноян да қызға ғашық болады. Екеуі қосылмақ болады, осы сәтті пайдаланып, қыз жігітті өзімен бірге қалмақ еліне баруға үгіттейді. Махаббатқа берілген жас Ноян келісіп, қызға еріп, өз елінен қашады</a:t>
            </a:r>
            <a:r>
              <a:rPr b="0" lang="kk-KZ" sz="1400" strike="noStrike" u="none">
                <a:solidFill>
                  <a:srgbClr val="000000"/>
                </a:solidFill>
                <a:uFillTx/>
                <a:latin typeface="Times New Roman"/>
                <a:ea typeface="Calibri"/>
              </a:rPr>
              <a:t> Ақын   бұл жерде  қалмақ қызының  сұмдығы  мен  жас Ноянның  ақылсыздығын суреттей отырып, махаббат  үшін  елінен  безген, Отанын  сатқан, сатқындық пен  жексұрындықты  Ноян  бойына  жинақтайды.</a:t>
            </a:r>
            <a:endParaRPr b="0" lang="ru-RU" sz="14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Calibri"/>
              </a:rPr>
              <a:t>Екі  жас  аттарынан  ұшып  түсті, Бір-бірін құшып түсті,-  дей  отырып батырдың  ішкі  ойын  тереңдете  түседі. </a:t>
            </a:r>
            <a:r>
              <a:rPr b="0" lang="ru-RU" sz="1400" strike="noStrike" u="none">
                <a:solidFill>
                  <a:srgbClr val="000000"/>
                </a:solidFill>
                <a:uFillTx/>
                <a:latin typeface="Times New Roman"/>
                <a:ea typeface="Calibri"/>
              </a:rPr>
              <a:t>Қара  жер  де  екі  жастың  қанын  ішті,- деп  батырдың  жан  күйін   шебер  суреттейді</a:t>
            </a:r>
            <a:r>
              <a:rPr b="0" lang="kk-KZ" sz="1400" strike="noStrike" u="none">
                <a:solidFill>
                  <a:srgbClr val="000000"/>
                </a:solidFill>
                <a:uFillTx/>
                <a:latin typeface="Times New Roman"/>
                <a:ea typeface="Calibri"/>
              </a:rPr>
              <a:t>.</a:t>
            </a:r>
            <a:endParaRPr b="0" lang="ru-RU" sz="14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Calibri"/>
              </a:rPr>
              <a:t> </a:t>
            </a:r>
            <a:r>
              <a:rPr b="0" lang="kk-KZ" sz="1400" strike="noStrike" u="none">
                <a:solidFill>
                  <a:srgbClr val="333333"/>
                </a:solidFill>
                <a:uFillTx/>
                <a:latin typeface="Times New Roman"/>
                <a:ea typeface="Calibri"/>
              </a:rPr>
              <a:t>5. Баян ішкі монологы арқылы өзінің іс-әрекетін саралайды.  Ойы  екіге  бөлінеді. Бірі айыптайды. Екіншісі-ақтайды. Сол садақты тартқанда қолым неге сынып қалмады?-деп өзін-өзі айыптаса, -Жоқ,  жоқ,  әлде  өлтірдім  бе?</a:t>
            </a:r>
            <a:endParaRPr b="0" lang="ru-RU" sz="1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333333"/>
                </a:solidFill>
                <a:uFillTx/>
                <a:latin typeface="Times New Roman"/>
                <a:ea typeface="Calibri"/>
              </a:rPr>
              <a:t> </a:t>
            </a:r>
            <a:r>
              <a:rPr b="0" lang="kk-KZ" sz="1400" strike="noStrike" u="none">
                <a:solidFill>
                  <a:srgbClr val="333333"/>
                </a:solidFill>
                <a:uFillTx/>
                <a:latin typeface="Times New Roman"/>
                <a:ea typeface="Calibri"/>
              </a:rPr>
              <a:t>Інімді  алты алаштың  намысы  үшін ,- деп,  өз  кінәсынан  арыла  бастайды.</a:t>
            </a:r>
            <a:endParaRPr b="0" lang="ru-RU" sz="1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333333"/>
                </a:solidFill>
                <a:uFillTx/>
                <a:latin typeface="Times New Roman"/>
                <a:ea typeface="Calibri"/>
              </a:rPr>
              <a:t>   </a:t>
            </a:r>
            <a:r>
              <a:rPr b="0" lang="kk-KZ" sz="1400" strike="noStrike" u="none">
                <a:solidFill>
                  <a:srgbClr val="333333"/>
                </a:solidFill>
                <a:uFillTx/>
                <a:latin typeface="Times New Roman"/>
                <a:ea typeface="Calibri"/>
              </a:rPr>
              <a:t>Алашта  өткен  екі  арыстан Ер  Көкше  мен Ер  Қосайдың  ұрпағымыз. Солардан  тараған  Сары  мен  Баян  барыстай  ойын  салған  </a:t>
            </a:r>
            <a:endParaRPr b="0" lang="ru-RU" sz="1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333333"/>
                </a:solidFill>
                <a:uFillTx/>
                <a:latin typeface="Times New Roman"/>
                <a:ea typeface="Calibri"/>
              </a:rPr>
              <a:t>сары  далада,</a:t>
            </a:r>
            <a:endParaRPr b="0" lang="ru-RU" sz="1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333333"/>
                </a:solidFill>
                <a:uFillTx/>
                <a:latin typeface="Times New Roman"/>
                <a:ea typeface="Calibri"/>
              </a:rPr>
              <a:t>дей  отырып,  Ер  Баянның  інісі  Ноян  атадан  азып  туып,  бір  қыз  үшін  қалмаққа  құл  болды. Алашқа  бұдан  артық  шер  барма?- дейді.</a:t>
            </a:r>
            <a:endParaRPr b="0" lang="ru-RU" sz="1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333333"/>
                </a:solidFill>
                <a:uFillTx/>
                <a:latin typeface="Times New Roman"/>
                <a:ea typeface="Calibri"/>
              </a:rPr>
              <a:t> </a:t>
            </a:r>
            <a:r>
              <a:rPr b="0" lang="kk-KZ" sz="1400" strike="noStrike" u="none">
                <a:solidFill>
                  <a:srgbClr val="333333"/>
                </a:solidFill>
                <a:uFillTx/>
                <a:latin typeface="Times New Roman"/>
                <a:ea typeface="Calibri"/>
              </a:rPr>
              <a:t>Ақын  Баянды  уақ  руының  ғана  батыры  емес  отаншылдық  биікте  самғаған  қыран  дей  отырып,  батырдың  ерлігін  ғана  емес,  жан  тазалығы  мен  ізгілігінде  көрсетеді. Себебі, Ноян - тұтқын  қызға  ғашық. Сезімнің  құлы.  Ал, сұлудың   туған  еліне  қайтуға  асық,  сананың  құлы. Қалмақ  қызы  отанына  оралу  үшін өзін  құрбандыққа  шалуға, жанын  беруге  белін  бекем  буды. Баян  да  қызға  ғашық, ал  туған  жеріне тіптен  ғашық. Оны  қызғаныштан  өлттірген  жоқ</a:t>
            </a:r>
            <a:r>
              <a:rPr b="0" lang="kk-KZ" sz="1400" strike="noStrike" u="none">
                <a:solidFill>
                  <a:srgbClr val="000000"/>
                </a:solidFill>
                <a:uFillTx/>
                <a:latin typeface="Times New Roman"/>
                <a:ea typeface="Calibri"/>
              </a:rPr>
              <a:t>. Ноян мен қалмақ қызының  қашып кеткенін естіген Баян батыр оларды «Жолды өзек» деген жерде қуып жетіп, екеуін де садақпен жайратып салады.</a:t>
            </a:r>
            <a:endParaRPr b="0" lang="ru-RU" sz="1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Calibri"/>
              </a:rPr>
              <a:t> </a:t>
            </a:r>
            <a:endParaRPr b="0" lang="ru-RU" sz="1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Calibri"/>
              </a:rPr>
              <a:t>.</a:t>
            </a:r>
            <a:endParaRPr b="0" lang="ru-RU" sz="1400" strike="noStrike" u="none">
              <a:solidFill>
                <a:srgbClr val="000000"/>
              </a:solidFill>
              <a:uFillTx/>
              <a:latin typeface="Calibri"/>
            </a:endParaRPr>
          </a:p>
        </p:txBody>
      </p:sp>
    </p:spTree>
  </p:cSld>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6" name="Рисунок 48" descr=""/>
          <p:cNvPicPr/>
          <p:nvPr/>
        </p:nvPicPr>
        <p:blipFill>
          <a:blip r:embed="rId1"/>
          <a:stretch/>
        </p:blipFill>
        <p:spPr>
          <a:xfrm>
            <a:off x="652320" y="7978680"/>
            <a:ext cx="200160" cy="203400"/>
          </a:xfrm>
          <a:prstGeom prst="rect">
            <a:avLst/>
          </a:prstGeom>
          <a:ln w="0">
            <a:noFill/>
          </a:ln>
        </p:spPr>
      </p:pic>
      <p:sp>
        <p:nvSpPr>
          <p:cNvPr id="87"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8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90" name="Google Shape;77;p1"/>
          <p:cNvCxnSpPr/>
          <p:nvPr/>
        </p:nvCxnSpPr>
        <p:spPr>
          <a:xfrm>
            <a:off x="212400" y="6621120"/>
            <a:ext cx="11729160" cy="26280"/>
          </a:xfrm>
          <a:prstGeom prst="straightConnector1">
            <a:avLst/>
          </a:prstGeom>
          <a:ln w="57240">
            <a:solidFill>
              <a:srgbClr val="33cccc"/>
            </a:solidFill>
            <a:miter/>
          </a:ln>
        </p:spPr>
      </p:cxnSp>
      <p:cxnSp>
        <p:nvCxnSpPr>
          <p:cNvPr id="91" name="Google Shape;78;p1"/>
          <p:cNvCxnSpPr/>
          <p:nvPr/>
        </p:nvCxnSpPr>
        <p:spPr>
          <a:xfrm>
            <a:off x="757080" y="6364080"/>
            <a:ext cx="10694160" cy="37080"/>
          </a:xfrm>
          <a:prstGeom prst="straightConnector1">
            <a:avLst/>
          </a:prstGeom>
          <a:ln w="57240">
            <a:solidFill>
              <a:srgbClr val="0070c0"/>
            </a:solidFill>
            <a:miter/>
          </a:ln>
        </p:spPr>
      </p:cxnSp>
      <p:sp>
        <p:nvSpPr>
          <p:cNvPr id="92" name="TextBox 8"/>
          <p:cNvSpPr/>
          <p:nvPr/>
        </p:nvSpPr>
        <p:spPr>
          <a:xfrm>
            <a:off x="1133640" y="27288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Өзіңді тексер</a:t>
            </a:r>
            <a:endParaRPr b="0" lang="ru-RU" sz="2400" strike="noStrike" u="none">
              <a:solidFill>
                <a:srgbClr val="000000"/>
              </a:solidFill>
              <a:uFillTx/>
              <a:latin typeface="Calibri"/>
            </a:endParaRPr>
          </a:p>
        </p:txBody>
      </p:sp>
      <p:sp>
        <p:nvSpPr>
          <p:cNvPr id="93" name="TextBox 11"/>
          <p:cNvSpPr/>
          <p:nvPr/>
        </p:nvSpPr>
        <p:spPr>
          <a:xfrm>
            <a:off x="852480" y="1846440"/>
            <a:ext cx="10317240" cy="24562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100" strike="noStrike" u="none">
                <a:solidFill>
                  <a:srgbClr val="000000"/>
                </a:solidFill>
                <a:uFillTx/>
                <a:latin typeface="Times New Roman"/>
                <a:ea typeface="Times New Roman"/>
              </a:rPr>
              <a:t> </a:t>
            </a:r>
            <a:endParaRPr b="0" lang="ru-RU" sz="11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ea typeface="Times New Roman"/>
              </a:rPr>
              <a:t>6.</a:t>
            </a:r>
            <a:r>
              <a:rPr b="0" lang="kk-KZ" sz="1800" strike="noStrike" u="none">
                <a:solidFill>
                  <a:srgbClr val="000000"/>
                </a:solidFill>
                <a:uFillTx/>
                <a:latin typeface="Times New Roman"/>
                <a:ea typeface="Times New Roman"/>
              </a:rPr>
              <a:t>Сонымен, Баян  бастаған  мың  сан  қалмаққа  лап  қойды. Олардың  екпініне  шыдамай,  қалмақты  қара  басты. Аз  қазақ  көп  қалмаққа  ойран  салып,  көк  аспан  қара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түтін  шаңға  айналды.</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Ақын  Баянның    шайқастағы  көзсіз ерліктерін бейнелейді. Оның батыл қимылдарымен жан әлеміндегі арпалыстары ерекше  суреттеледі.  Айқас –сөзге, сөз-айқасқа айналғандай асқан ерліктің тұтас бітімін тұрғызғандай, қайғы-қасірет күйін сөз өрнегімен ой шыңына жеткізгендей. Баянның соңғы демі біткенше, жалғыз өзі шабысады. Есіл ер  жаумен шайқаста дүние салады</a:t>
            </a:r>
            <a:endParaRPr b="0" lang="ru-RU" sz="1800" strike="noStrike" u="none">
              <a:solidFill>
                <a:srgbClr val="000000"/>
              </a:solidFill>
              <a:uFillTx/>
              <a:latin typeface="Calibri"/>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4" name="Рисунок 48" descr=""/>
          <p:cNvPicPr/>
          <p:nvPr/>
        </p:nvPicPr>
        <p:blipFill>
          <a:blip r:embed="rId1"/>
          <a:stretch/>
        </p:blipFill>
        <p:spPr>
          <a:xfrm>
            <a:off x="652320" y="7978680"/>
            <a:ext cx="200160" cy="203400"/>
          </a:xfrm>
          <a:prstGeom prst="rect">
            <a:avLst/>
          </a:prstGeom>
          <a:ln w="0">
            <a:noFill/>
          </a:ln>
        </p:spPr>
      </p:pic>
      <p:sp>
        <p:nvSpPr>
          <p:cNvPr id="95" name="object 2"/>
          <p:cNvSpPr/>
          <p:nvPr/>
        </p:nvSpPr>
        <p:spPr>
          <a:xfrm>
            <a:off x="9360" y="1116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Calibri"/>
              </a:rPr>
              <a:t>Тапсырма №2 </a:t>
            </a:r>
            <a:endParaRPr b="0" lang="ru-RU" sz="1800" strike="noStrike" u="none">
              <a:solidFill>
                <a:srgbClr val="000000"/>
              </a:solidFill>
              <a:uFillTx/>
              <a:latin typeface="Calibri"/>
            </a:endParaRPr>
          </a:p>
        </p:txBody>
      </p:sp>
      <p:sp>
        <p:nvSpPr>
          <p:cNvPr id="96"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97"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98" name="Google Shape;77;p1"/>
          <p:cNvCxnSpPr/>
          <p:nvPr/>
        </p:nvCxnSpPr>
        <p:spPr>
          <a:xfrm>
            <a:off x="212400" y="6621120"/>
            <a:ext cx="11729160" cy="26280"/>
          </a:xfrm>
          <a:prstGeom prst="straightConnector1">
            <a:avLst/>
          </a:prstGeom>
          <a:ln w="57240">
            <a:solidFill>
              <a:srgbClr val="33cccc"/>
            </a:solidFill>
            <a:miter/>
          </a:ln>
        </p:spPr>
      </p:cxnSp>
      <p:cxnSp>
        <p:nvCxnSpPr>
          <p:cNvPr id="99" name="Google Shape;78;p1"/>
          <p:cNvCxnSpPr/>
          <p:nvPr/>
        </p:nvCxnSpPr>
        <p:spPr>
          <a:xfrm>
            <a:off x="757080" y="6364080"/>
            <a:ext cx="10694160" cy="37080"/>
          </a:xfrm>
          <a:prstGeom prst="straightConnector1">
            <a:avLst/>
          </a:prstGeom>
          <a:ln w="38160">
            <a:solidFill>
              <a:srgbClr val="4472c4"/>
            </a:solidFill>
            <a:miter/>
          </a:ln>
        </p:spPr>
      </p:cxnSp>
      <p:sp>
        <p:nvSpPr>
          <p:cNvPr id="100" name="TextBox 13"/>
          <p:cNvSpPr/>
          <p:nvPr/>
        </p:nvSpPr>
        <p:spPr>
          <a:xfrm>
            <a:off x="3678120" y="1036800"/>
            <a:ext cx="6099120" cy="409320"/>
          </a:xfrm>
          <a:prstGeom prst="rect">
            <a:avLst/>
          </a:prstGeom>
          <a:noFill/>
          <a:ln w="0">
            <a:noFill/>
          </a:ln>
        </p:spPr>
        <p:style>
          <a:lnRef idx="0"/>
          <a:fillRef idx="0"/>
          <a:effectRef idx="0"/>
          <a:fontRef idx="minor"/>
        </p:style>
        <p:txBody>
          <a:bodyPr lIns="90000" rIns="90000" tIns="46800" bIns="46800" anchor="t">
            <a:sp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Төмендегі кестені толтырыңыздар.</a:t>
            </a:r>
            <a:endParaRPr b="0" lang="ru-RU" sz="1800" strike="noStrike" u="none">
              <a:solidFill>
                <a:srgbClr val="000000"/>
              </a:solidFill>
              <a:uFillTx/>
              <a:latin typeface="Calibri"/>
            </a:endParaRPr>
          </a:p>
        </p:txBody>
      </p:sp>
      <p:graphicFrame>
        <p:nvGraphicFramePr>
          <p:cNvPr id="101" name=""/>
          <p:cNvGraphicFramePr/>
          <p:nvPr/>
        </p:nvGraphicFramePr>
        <p:xfrm>
          <a:off x="1690560" y="1512720"/>
          <a:ext cx="9334800" cy="4631040"/>
        </p:xfrm>
        <a:graphic>
          <a:graphicData uri="http://schemas.openxmlformats.org/drawingml/2006/table">
            <a:tbl>
              <a:tblPr/>
              <a:tblGrid>
                <a:gridCol w="3302280"/>
                <a:gridCol w="6032520"/>
              </a:tblGrid>
              <a:tr h="419400">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ffffff"/>
                          </a:solidFill>
                          <a:uFillTx/>
                          <a:latin typeface="Times New Roman"/>
                          <a:ea typeface="Times New Roman"/>
                        </a:rPr>
                        <a:t>Тақырыбы</a:t>
                      </a:r>
                      <a:endParaRPr b="0" lang="ru-RU" sz="14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5b9bd5"/>
                    </a:solidFill>
                  </a:tcPr>
                </a:tc>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ffffff"/>
                          </a:solidFill>
                          <a:uFillTx/>
                          <a:latin typeface="Calibri"/>
                        </a:rPr>
                        <a:t> </a:t>
                      </a:r>
                      <a:endParaRPr b="0" lang="ru-RU" sz="12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5b9bd5"/>
                    </a:solidFill>
                  </a:tcPr>
                </a:tc>
              </a:tr>
              <a:tr h="417240">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ffffff"/>
                          </a:solidFill>
                          <a:uFillTx/>
                          <a:latin typeface="Times New Roman"/>
                          <a:ea typeface="Times New Roman"/>
                        </a:rPr>
                        <a:t>Идеясы</a:t>
                      </a:r>
                      <a:endParaRPr b="0" lang="ru-RU" sz="14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5b9bd5"/>
                    </a:solidFill>
                  </a:tcPr>
                </a:tc>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000000"/>
                          </a:solidFill>
                          <a:uFillTx/>
                          <a:latin typeface="Calibri"/>
                        </a:rPr>
                        <a:t> </a:t>
                      </a:r>
                      <a:endParaRPr b="0" lang="ru-RU" sz="12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r>
              <a:tr h="419400">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ffffff"/>
                          </a:solidFill>
                          <a:uFillTx/>
                          <a:latin typeface="Times New Roman"/>
                          <a:ea typeface="Times New Roman"/>
                        </a:rPr>
                        <a:t>Жанры</a:t>
                      </a:r>
                      <a:endParaRPr b="0" lang="ru-RU" sz="14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5b9bd5"/>
                    </a:solidFill>
                  </a:tcPr>
                </a:tc>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000000"/>
                          </a:solidFill>
                          <a:uFillTx/>
                          <a:latin typeface="Calibri"/>
                        </a:rPr>
                        <a:t> </a:t>
                      </a:r>
                      <a:endParaRPr b="0" lang="ru-RU" sz="12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r>
              <a:tr h="419040">
                <a:tc gridSpan="2">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ffffff"/>
                          </a:solidFill>
                          <a:uFillTx/>
                          <a:latin typeface="Times New Roman"/>
                          <a:ea typeface="Times New Roman"/>
                        </a:rPr>
                        <a:t>Шығарманың композициялық құрылысы:</a:t>
                      </a:r>
                      <a:endParaRPr b="0" lang="ru-RU" sz="14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5b9bd5"/>
                    </a:solid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417240">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ffffff"/>
                          </a:solidFill>
                          <a:uFillTx/>
                          <a:latin typeface="Times New Roman"/>
                          <a:ea typeface="Times New Roman"/>
                        </a:rPr>
                        <a:t>Басталуы. </a:t>
                      </a:r>
                      <a:endParaRPr b="0" lang="ru-RU" sz="14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5b9bd5"/>
                    </a:solidFill>
                  </a:tcPr>
                </a:tc>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000000"/>
                          </a:solidFill>
                          <a:uFillTx/>
                          <a:latin typeface="Calibri"/>
                        </a:rPr>
                        <a:t> </a:t>
                      </a:r>
                      <a:endParaRPr b="0" lang="ru-RU" sz="12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r>
              <a:tr h="419400">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ffffff"/>
                          </a:solidFill>
                          <a:uFillTx/>
                          <a:latin typeface="Times New Roman"/>
                          <a:ea typeface="Times New Roman"/>
                        </a:rPr>
                        <a:t>Байланысуы.</a:t>
                      </a:r>
                      <a:endParaRPr b="0" lang="ru-RU" sz="14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5b9bd5"/>
                    </a:solidFill>
                  </a:tcPr>
                </a:tc>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000000"/>
                          </a:solidFill>
                          <a:uFillTx/>
                          <a:latin typeface="Calibri"/>
                        </a:rPr>
                        <a:t> </a:t>
                      </a:r>
                      <a:endParaRPr b="0" lang="ru-RU" sz="12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r>
              <a:tr h="419040">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ffffff"/>
                          </a:solidFill>
                          <a:uFillTx/>
                          <a:latin typeface="Times New Roman"/>
                          <a:ea typeface="Times New Roman"/>
                        </a:rPr>
                        <a:t>Дамуы</a:t>
                      </a:r>
                      <a:endParaRPr b="0" lang="ru-RU" sz="14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5b9bd5"/>
                    </a:solidFill>
                  </a:tcPr>
                </a:tc>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000000"/>
                          </a:solidFill>
                          <a:uFillTx/>
                          <a:latin typeface="Calibri"/>
                        </a:rPr>
                        <a:t> </a:t>
                      </a:r>
                      <a:endParaRPr b="0" lang="ru-RU" sz="12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r>
              <a:tr h="419040">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ffffff"/>
                          </a:solidFill>
                          <a:uFillTx/>
                          <a:latin typeface="Times New Roman"/>
                          <a:ea typeface="Times New Roman"/>
                        </a:rPr>
                        <a:t>Шиеленісуі.</a:t>
                      </a:r>
                      <a:endParaRPr b="0" lang="ru-RU" sz="14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5b9bd5"/>
                    </a:solidFill>
                  </a:tcPr>
                </a:tc>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000000"/>
                          </a:solidFill>
                          <a:uFillTx/>
                          <a:latin typeface="Calibri"/>
                        </a:rPr>
                        <a:t> </a:t>
                      </a:r>
                      <a:endParaRPr b="0" lang="ru-RU" sz="12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r>
              <a:tr h="417600">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ffffff"/>
                          </a:solidFill>
                          <a:uFillTx/>
                          <a:latin typeface="Times New Roman"/>
                          <a:ea typeface="Times New Roman"/>
                        </a:rPr>
                        <a:t>Шарықтау шегі. </a:t>
                      </a:r>
                      <a:endParaRPr b="0" lang="ru-RU" sz="14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5b9bd5"/>
                    </a:solidFill>
                  </a:tcPr>
                </a:tc>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000000"/>
                          </a:solidFill>
                          <a:uFillTx/>
                          <a:latin typeface="Calibri"/>
                        </a:rPr>
                        <a:t> </a:t>
                      </a:r>
                      <a:endParaRPr b="0" lang="ru-RU" sz="12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eaeff7"/>
                    </a:solidFill>
                  </a:tcPr>
                </a:tc>
              </a:tr>
              <a:tr h="863640">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ffffff"/>
                          </a:solidFill>
                          <a:uFillTx/>
                          <a:latin typeface="Times New Roman"/>
                          <a:ea typeface="Times New Roman"/>
                        </a:rPr>
                        <a:t>Шығарманың шешімі. </a:t>
                      </a:r>
                      <a:endParaRPr b="0" lang="ru-RU" sz="14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5b9bd5"/>
                    </a:solidFill>
                  </a:tcPr>
                </a:tc>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000000"/>
                          </a:solidFill>
                          <a:uFillTx/>
                          <a:latin typeface="Calibri"/>
                        </a:rPr>
                        <a:t> </a:t>
                      </a:r>
                      <a:endParaRPr b="0" lang="ru-RU" sz="12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d2deef"/>
                    </a:solidFill>
                  </a:tcPr>
                </a:tc>
              </a:tr>
            </a:tbl>
          </a:graphicData>
        </a:graphic>
      </p:graphicFrame>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2" name="Рисунок 48" descr=""/>
          <p:cNvPicPr/>
          <p:nvPr/>
        </p:nvPicPr>
        <p:blipFill>
          <a:blip r:embed="rId1"/>
          <a:stretch/>
        </p:blipFill>
        <p:spPr>
          <a:xfrm>
            <a:off x="652320" y="7978680"/>
            <a:ext cx="200160" cy="203400"/>
          </a:xfrm>
          <a:prstGeom prst="rect">
            <a:avLst/>
          </a:prstGeom>
          <a:ln w="0">
            <a:noFill/>
          </a:ln>
        </p:spPr>
      </p:pic>
      <p:sp>
        <p:nvSpPr>
          <p:cNvPr id="103" name="object 2"/>
          <p:cNvSpPr/>
          <p:nvPr/>
        </p:nvSpPr>
        <p:spPr>
          <a:xfrm>
            <a:off x="0" y="11160"/>
            <a:ext cx="1219032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Calibri"/>
              </a:rPr>
              <a:t>Тапсырма №2 </a:t>
            </a:r>
            <a:endParaRPr b="0" lang="ru-RU" sz="1800" strike="noStrike" u="none">
              <a:solidFill>
                <a:srgbClr val="000000"/>
              </a:solidFill>
              <a:uFillTx/>
              <a:latin typeface="Calibri"/>
            </a:endParaRPr>
          </a:p>
        </p:txBody>
      </p:sp>
      <p:sp>
        <p:nvSpPr>
          <p:cNvPr id="10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0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06" name="Google Shape;77;p1"/>
          <p:cNvCxnSpPr/>
          <p:nvPr/>
        </p:nvCxnSpPr>
        <p:spPr>
          <a:xfrm>
            <a:off x="212400" y="6621120"/>
            <a:ext cx="11729160" cy="26280"/>
          </a:xfrm>
          <a:prstGeom prst="straightConnector1">
            <a:avLst/>
          </a:prstGeom>
          <a:ln w="57240">
            <a:solidFill>
              <a:srgbClr val="33cccc"/>
            </a:solidFill>
            <a:miter/>
          </a:ln>
        </p:spPr>
      </p:cxnSp>
      <p:cxnSp>
        <p:nvCxnSpPr>
          <p:cNvPr id="107" name="Google Shape;78;p1"/>
          <p:cNvCxnSpPr/>
          <p:nvPr/>
        </p:nvCxnSpPr>
        <p:spPr>
          <a:xfrm>
            <a:off x="757080" y="6364080"/>
            <a:ext cx="10694160" cy="37080"/>
          </a:xfrm>
          <a:prstGeom prst="straightConnector1">
            <a:avLst/>
          </a:prstGeom>
          <a:ln w="38160">
            <a:solidFill>
              <a:srgbClr val="4472c4"/>
            </a:solidFill>
            <a:miter/>
          </a:ln>
        </p:spPr>
      </p:cxnSp>
      <p:sp>
        <p:nvSpPr>
          <p:cNvPr id="108" name="TextBox 13"/>
          <p:cNvSpPr/>
          <p:nvPr/>
        </p:nvSpPr>
        <p:spPr>
          <a:xfrm>
            <a:off x="3678120" y="1036800"/>
            <a:ext cx="6099120" cy="409320"/>
          </a:xfrm>
          <a:prstGeom prst="rect">
            <a:avLst/>
          </a:prstGeom>
          <a:noFill/>
          <a:ln w="0">
            <a:noFill/>
          </a:ln>
        </p:spPr>
        <p:style>
          <a:lnRef idx="0"/>
          <a:fillRef idx="0"/>
          <a:effectRef idx="0"/>
          <a:fontRef idx="minor"/>
        </p:style>
        <p:txBody>
          <a:bodyPr lIns="90000" rIns="90000" tIns="46800" bIns="46800" anchor="t">
            <a:sp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Төмендегі кестені толтырыңыздар.</a:t>
            </a:r>
            <a:endParaRPr b="0" lang="ru-RU" sz="1800" strike="noStrike" u="none">
              <a:solidFill>
                <a:srgbClr val="000000"/>
              </a:solidFill>
              <a:uFillTx/>
              <a:latin typeface="Calibri"/>
            </a:endParaRPr>
          </a:p>
        </p:txBody>
      </p:sp>
      <p:graphicFrame>
        <p:nvGraphicFramePr>
          <p:cNvPr id="109" name=""/>
          <p:cNvGraphicFramePr/>
          <p:nvPr/>
        </p:nvGraphicFramePr>
        <p:xfrm>
          <a:off x="852480" y="1638360"/>
          <a:ext cx="11088720" cy="4770360"/>
        </p:xfrm>
        <a:graphic>
          <a:graphicData uri="http://schemas.openxmlformats.org/drawingml/2006/table">
            <a:tbl>
              <a:tblPr/>
              <a:tblGrid>
                <a:gridCol w="3427560"/>
                <a:gridCol w="7661160"/>
              </a:tblGrid>
              <a:tr h="758160">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Тақырыбы</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5b9bd5"/>
                    </a:solid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Calibri"/>
                        </a:rPr>
                        <a:t>Ерлік пен махаббат</a:t>
                      </a:r>
                      <a:endParaRPr b="0" lang="ru-RU" sz="18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solidFill>
                      <a:srgbClr val="5b9bd5"/>
                    </a:solidFill>
                  </a:tcPr>
                </a:tc>
              </a:tr>
              <a:tr h="500400">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Calibri"/>
                        </a:rPr>
                        <a:t>Идеясы</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Батырдың ел алдындағы арқалар жүгінің ауырлығын ұғындыру</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320400">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Calibri"/>
                        </a:rPr>
                        <a:t>Жанры</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 </a:t>
                      </a:r>
                      <a:r>
                        <a:rPr b="0" lang="kk-KZ" sz="1800" strike="noStrike" u="none">
                          <a:solidFill>
                            <a:srgbClr val="000000"/>
                          </a:solidFill>
                          <a:uFillTx/>
                          <a:latin typeface="Calibri"/>
                        </a:rPr>
                        <a:t>поэма</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320400">
                <a:tc gridSpan="2">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Calibri"/>
                        </a:rPr>
                        <a:t>Шығарманың композициялық құрылысы:</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502200">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Calibri"/>
                        </a:rPr>
                        <a:t>Басталуы. </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батырлардың бас қосуы</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318600">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Calibri"/>
                        </a:rPr>
                        <a:t>Байланысуы.</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Батыр Баянның жорықтан қалмақ қызын алып келуі.</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502200">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Calibri"/>
                        </a:rPr>
                        <a:t>Дамуы</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Ноянның қалмақ қызына ғашық болуы</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328320">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Calibri"/>
                        </a:rPr>
                        <a:t>Шиеленісуі.</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Қос ғашықтың елден қашуы</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320400">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Calibri"/>
                        </a:rPr>
                        <a:t>Шарықтау шегі. </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Батыр Баянның екеуін атып өлтіруі</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899280">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Calibri"/>
                        </a:rPr>
                        <a:t>Шығарманың шешімі. </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Батыр Баянның ерлікпен қаза табуы</a:t>
                      </a: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Tree>
  </p:cSld>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0" name="Рисунок 48" descr=""/>
          <p:cNvPicPr/>
          <p:nvPr/>
        </p:nvPicPr>
        <p:blipFill>
          <a:blip r:embed="rId1"/>
          <a:stretch/>
        </p:blipFill>
        <p:spPr>
          <a:xfrm>
            <a:off x="652320" y="7978680"/>
            <a:ext cx="200160" cy="203400"/>
          </a:xfrm>
          <a:prstGeom prst="rect">
            <a:avLst/>
          </a:prstGeom>
          <a:ln w="0">
            <a:noFill/>
          </a:ln>
        </p:spPr>
      </p:pic>
      <p:sp>
        <p:nvSpPr>
          <p:cNvPr id="111"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Calibri"/>
                <a:ea typeface="Arial"/>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Calibri"/>
                <a:ea typeface="Arial"/>
              </a:rPr>
              <a:t>    </a:t>
            </a:r>
            <a:r>
              <a:rPr b="1" lang="kk-KZ" sz="2000" strike="noStrike" u="none">
                <a:solidFill>
                  <a:srgbClr val="ffffff"/>
                </a:solidFill>
                <a:uFillTx/>
                <a:latin typeface="Times New Roman"/>
                <a:ea typeface="Times New Roman"/>
              </a:rPr>
              <a:t>Кері байланыс</a:t>
            </a:r>
            <a:endParaRPr b="0" lang="ru-RU" sz="2000" strike="noStrike" u="none">
              <a:solidFill>
                <a:srgbClr val="000000"/>
              </a:solidFill>
              <a:uFillTx/>
              <a:latin typeface="Calibri"/>
            </a:endParaRPr>
          </a:p>
        </p:txBody>
      </p:sp>
      <p:sp>
        <p:nvSpPr>
          <p:cNvPr id="112"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13"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14" name="Google Shape;77;p1"/>
          <p:cNvCxnSpPr/>
          <p:nvPr/>
        </p:nvCxnSpPr>
        <p:spPr>
          <a:xfrm>
            <a:off x="212400" y="6621120"/>
            <a:ext cx="11729160" cy="26280"/>
          </a:xfrm>
          <a:prstGeom prst="straightConnector1">
            <a:avLst/>
          </a:prstGeom>
          <a:ln w="57240">
            <a:solidFill>
              <a:srgbClr val="33cccc"/>
            </a:solidFill>
            <a:miter/>
          </a:ln>
        </p:spPr>
      </p:cxnSp>
      <p:cxnSp>
        <p:nvCxnSpPr>
          <p:cNvPr id="115" name="Google Shape;78;p1"/>
          <p:cNvCxnSpPr/>
          <p:nvPr/>
        </p:nvCxnSpPr>
        <p:spPr>
          <a:xfrm>
            <a:off x="757080" y="6364080"/>
            <a:ext cx="10694160" cy="37080"/>
          </a:xfrm>
          <a:prstGeom prst="straightConnector1">
            <a:avLst/>
          </a:prstGeom>
          <a:ln w="38160">
            <a:solidFill>
              <a:srgbClr val="4472c4"/>
            </a:solidFill>
            <a:miter/>
          </a:ln>
        </p:spPr>
      </p:cxnSp>
      <p:graphicFrame>
        <p:nvGraphicFramePr>
          <p:cNvPr id="116" name=""/>
          <p:cNvGraphicFramePr/>
          <p:nvPr/>
        </p:nvGraphicFramePr>
        <p:xfrm>
          <a:off x="2432160" y="2225520"/>
          <a:ext cx="6659280" cy="2519640"/>
        </p:xfrm>
        <a:graphic>
          <a:graphicData uri="http://schemas.openxmlformats.org/drawingml/2006/table">
            <a:tbl>
              <a:tblPr/>
              <a:tblGrid>
                <a:gridCol w="2212920"/>
                <a:gridCol w="2222280"/>
                <a:gridCol w="2224080"/>
              </a:tblGrid>
              <a:tr h="554040">
                <a:tc>
                  <a:txBody>
                    <a:bodyPr lIns="73080" rIns="66600" tIns="66600" bIns="666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rPr>
                        <a:t>Тақырып</a:t>
                      </a:r>
                      <a:endParaRPr b="0" lang="ru-RU" sz="1800" strike="noStrike" u="none">
                        <a:solidFill>
                          <a:srgbClr val="000000"/>
                        </a:solidFill>
                        <a:uFillTx/>
                        <a:latin typeface="Calibri"/>
                      </a:endParaRPr>
                    </a:p>
                  </a:txBody>
                  <a:tcPr anchor="t" marL="73080" marR="66600">
                    <a:lnL w="4320">
                      <a:solidFill>
                        <a:srgbClr val="000000"/>
                      </a:solidFill>
                      <a:prstDash val="solid"/>
                    </a:lnL>
                    <a:lnR w="4320">
                      <a:solidFill>
                        <a:srgbClr val="000000"/>
                      </a:solidFill>
                      <a:prstDash val="solid"/>
                    </a:lnR>
                    <a:lnT w="4320">
                      <a:solidFill>
                        <a:srgbClr val="000000"/>
                      </a:solidFill>
                      <a:prstDash val="solid"/>
                    </a:lnT>
                    <a:lnB w="4320">
                      <a:solidFill>
                        <a:srgbClr val="000000"/>
                      </a:solidFill>
                      <a:prstDash val="solid"/>
                    </a:lnB>
                    <a:noFill/>
                  </a:tcPr>
                </a:tc>
                <a:tc>
                  <a:txBody>
                    <a:bodyPr lIns="73080" rIns="66600" tIns="66600" bIns="666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rPr>
                        <a:t>Қуаныш</a:t>
                      </a:r>
                      <a:endParaRPr b="0" lang="ru-RU" sz="1800" strike="noStrike" u="none">
                        <a:solidFill>
                          <a:srgbClr val="000000"/>
                        </a:solidFill>
                        <a:uFillTx/>
                        <a:latin typeface="Calibri"/>
                      </a:endParaRPr>
                    </a:p>
                  </a:txBody>
                  <a:tcPr anchor="t" marL="73080" marR="66600">
                    <a:lnL w="4320">
                      <a:solidFill>
                        <a:srgbClr val="000000"/>
                      </a:solidFill>
                      <a:prstDash val="solid"/>
                    </a:lnL>
                    <a:lnR w="4320">
                      <a:solidFill>
                        <a:srgbClr val="000000"/>
                      </a:solidFill>
                      <a:prstDash val="solid"/>
                    </a:lnR>
                    <a:lnT w="4320">
                      <a:solidFill>
                        <a:srgbClr val="000000"/>
                      </a:solidFill>
                      <a:prstDash val="solid"/>
                    </a:lnT>
                    <a:lnB w="4320">
                      <a:solidFill>
                        <a:srgbClr val="000000"/>
                      </a:solidFill>
                      <a:prstDash val="solid"/>
                    </a:lnB>
                    <a:noFill/>
                  </a:tcPr>
                </a:tc>
                <a:tc>
                  <a:txBody>
                    <a:bodyPr lIns="73080" rIns="73080" tIns="66600" bIns="666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rPr>
                        <a:t>Сәттілік</a:t>
                      </a:r>
                      <a:endParaRPr b="0" lang="ru-RU" sz="1800" strike="noStrike" u="none">
                        <a:solidFill>
                          <a:srgbClr val="000000"/>
                        </a:solidFill>
                        <a:uFillTx/>
                        <a:latin typeface="Calibri"/>
                      </a:endParaRPr>
                    </a:p>
                  </a:txBody>
                  <a:tcPr anchor="t" marL="73080" marR="73080">
                    <a:lnL w="4320">
                      <a:solidFill>
                        <a:srgbClr val="000000"/>
                      </a:solidFill>
                      <a:prstDash val="solid"/>
                    </a:lnL>
                    <a:lnR w="4320">
                      <a:solidFill>
                        <a:srgbClr val="000000"/>
                      </a:solidFill>
                      <a:prstDash val="solid"/>
                    </a:lnR>
                    <a:lnT w="4320">
                      <a:solidFill>
                        <a:srgbClr val="000000"/>
                      </a:solidFill>
                      <a:prstDash val="solid"/>
                    </a:lnT>
                    <a:lnB w="4320">
                      <a:solidFill>
                        <a:srgbClr val="000000"/>
                      </a:solidFill>
                      <a:prstDash val="solid"/>
                    </a:lnB>
                    <a:noFill/>
                  </a:tcPr>
                </a:tc>
              </a:tr>
              <a:tr h="1965600">
                <a:tc>
                  <a:txBody>
                    <a:bodyPr lIns="73080" rIns="66600" tIns="66600" bIns="666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br>
                        <a:rPr sz="1800"/>
                      </a:b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br>
                        <a:rPr sz="1800"/>
                      </a:br>
                      <a:endParaRPr b="0" lang="ru-RU" sz="1800" strike="noStrike" u="none">
                        <a:solidFill>
                          <a:srgbClr val="000000"/>
                        </a:solidFill>
                        <a:uFillTx/>
                        <a:latin typeface="Calibri"/>
                      </a:endParaRPr>
                    </a:p>
                  </a:txBody>
                  <a:tcPr anchor="t" marL="73080" marR="66600">
                    <a:lnL w="4320">
                      <a:solidFill>
                        <a:srgbClr val="000000"/>
                      </a:solidFill>
                      <a:prstDash val="solid"/>
                    </a:lnL>
                    <a:lnR w="4320">
                      <a:solidFill>
                        <a:srgbClr val="000000"/>
                      </a:solidFill>
                      <a:prstDash val="solid"/>
                    </a:lnR>
                    <a:lnT w="4320">
                      <a:solidFill>
                        <a:srgbClr val="000000"/>
                      </a:solidFill>
                      <a:prstDash val="solid"/>
                    </a:lnT>
                    <a:lnB w="4320">
                      <a:solidFill>
                        <a:srgbClr val="000000"/>
                      </a:solidFill>
                      <a:prstDash val="solid"/>
                    </a:lnB>
                    <a:noFill/>
                  </a:tcPr>
                </a:tc>
                <a:tc>
                  <a:txBody>
                    <a:bodyPr lIns="73080" rIns="66600" tIns="66600" bIns="666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br>
                        <a:rPr sz="1800"/>
                      </a:br>
                      <a:endParaRPr b="0" lang="ru-RU" sz="1800" strike="noStrike" u="none">
                        <a:solidFill>
                          <a:srgbClr val="000000"/>
                        </a:solidFill>
                        <a:uFillTx/>
                        <a:latin typeface="Calibri"/>
                      </a:endParaRPr>
                    </a:p>
                  </a:txBody>
                  <a:tcPr anchor="t" marL="73080" marR="66600">
                    <a:lnL w="4320">
                      <a:solidFill>
                        <a:srgbClr val="000000"/>
                      </a:solidFill>
                      <a:prstDash val="solid"/>
                    </a:lnL>
                    <a:lnR w="4320">
                      <a:solidFill>
                        <a:srgbClr val="000000"/>
                      </a:solidFill>
                      <a:prstDash val="solid"/>
                    </a:lnR>
                    <a:lnT w="4320">
                      <a:solidFill>
                        <a:srgbClr val="000000"/>
                      </a:solidFill>
                      <a:prstDash val="solid"/>
                    </a:lnT>
                    <a:lnB w="4320">
                      <a:solidFill>
                        <a:srgbClr val="000000"/>
                      </a:solidFill>
                      <a:prstDash val="solid"/>
                    </a:lnB>
                    <a:noFill/>
                  </a:tcPr>
                </a:tc>
                <a:tc>
                  <a:txBody>
                    <a:bodyPr lIns="73080" rIns="73080" tIns="66600" bIns="666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br>
                        <a:rPr sz="1800"/>
                      </a:br>
                      <a:endParaRPr b="0" lang="ru-RU" sz="1800" strike="noStrike" u="none">
                        <a:solidFill>
                          <a:srgbClr val="000000"/>
                        </a:solidFill>
                        <a:uFillTx/>
                        <a:latin typeface="Calibri"/>
                      </a:endParaRPr>
                    </a:p>
                  </a:txBody>
                  <a:tcPr anchor="t" marL="73080" marR="73080">
                    <a:lnL w="4320">
                      <a:solidFill>
                        <a:srgbClr val="000000"/>
                      </a:solidFill>
                      <a:prstDash val="solid"/>
                    </a:lnL>
                    <a:lnR w="4320">
                      <a:solidFill>
                        <a:srgbClr val="000000"/>
                      </a:solidFill>
                      <a:prstDash val="solid"/>
                    </a:lnR>
                    <a:lnT w="4320">
                      <a:solidFill>
                        <a:srgbClr val="000000"/>
                      </a:solidFill>
                      <a:prstDash val="solid"/>
                    </a:lnT>
                    <a:lnB w="4320">
                      <a:solidFill>
                        <a:srgbClr val="000000"/>
                      </a:solidFill>
                      <a:prstDash val="solid"/>
                    </a:lnB>
                    <a:noFill/>
                  </a:tcPr>
                </a:tc>
              </a:tr>
            </a:tbl>
          </a:graphicData>
        </a:graphic>
      </p:graphicFrame>
      <p:sp>
        <p:nvSpPr>
          <p:cNvPr id="117" name="Rectangle 12"/>
          <p:cNvSpPr/>
          <p:nvPr/>
        </p:nvSpPr>
        <p:spPr>
          <a:xfrm>
            <a:off x="3398760" y="1118880"/>
            <a:ext cx="6658200" cy="146556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400" strike="noStrike" u="none">
                <a:solidFill>
                  <a:srgbClr val="000000"/>
                </a:solidFill>
                <a:uFillTx/>
                <a:latin typeface="Calibri"/>
                <a:ea typeface="Arial"/>
              </a:rPr>
              <a:t>«</a:t>
            </a:r>
            <a:r>
              <a:rPr b="1" lang="ru-RU" sz="1800" strike="noStrike" u="none">
                <a:solidFill>
                  <a:srgbClr val="000000"/>
                </a:solidFill>
                <a:uFillTx/>
                <a:latin typeface="Times New Roman"/>
                <a:ea typeface="Arial"/>
              </a:rPr>
              <a:t>Сабақтағы жетістіктер</a:t>
            </a:r>
            <a:r>
              <a:rPr b="1" lang="ru-RU" sz="1800" strike="noStrike" u="none">
                <a:solidFill>
                  <a:srgbClr val="000000"/>
                </a:solidFill>
                <a:uFillTx/>
                <a:latin typeface="Calibri"/>
                <a:ea typeface="Arial"/>
              </a:rPr>
              <a:t>»</a:t>
            </a:r>
            <a:r>
              <a:rPr b="1" lang="ru-RU" sz="1800" strike="noStrike" u="none">
                <a:solidFill>
                  <a:srgbClr val="000000"/>
                </a:solidFill>
                <a:uFillTx/>
                <a:latin typeface="Times New Roman"/>
                <a:ea typeface="Arial"/>
              </a:rPr>
              <a:t> кестесі</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br>
              <a:rPr sz="1800"/>
            </a:b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br>
              <a:rPr sz="1800"/>
            </a:br>
            <a:endParaRPr b="0" lang="ru-RU" sz="1800" strike="noStrike" u="none">
              <a:solidFill>
                <a:srgbClr val="000000"/>
              </a:solidFill>
              <a:uFillTx/>
              <a:latin typeface="Calibri"/>
            </a:endParaRPr>
          </a:p>
        </p:txBody>
      </p:sp>
    </p:spTree>
  </p:cSld>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8" name="Рисунок 48" descr=""/>
          <p:cNvPicPr/>
          <p:nvPr/>
        </p:nvPicPr>
        <p:blipFill>
          <a:blip r:embed="rId1"/>
          <a:stretch/>
        </p:blipFill>
        <p:spPr>
          <a:xfrm>
            <a:off x="652320" y="7978680"/>
            <a:ext cx="200160" cy="203400"/>
          </a:xfrm>
          <a:prstGeom prst="rect">
            <a:avLst/>
          </a:prstGeom>
          <a:ln w="0">
            <a:noFill/>
          </a:ln>
        </p:spPr>
      </p:pic>
      <p:sp>
        <p:nvSpPr>
          <p:cNvPr id="119"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Calibri"/>
                <a:ea typeface="Arial"/>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Calibri"/>
                <a:ea typeface="Arial"/>
              </a:rPr>
              <a:t>    </a:t>
            </a:r>
            <a:r>
              <a:rPr b="1" lang="kk-KZ" sz="2000" strike="noStrike" u="none">
                <a:solidFill>
                  <a:srgbClr val="ffffff"/>
                </a:solidFill>
                <a:uFillTx/>
                <a:latin typeface="Times New Roman"/>
                <a:ea typeface="Times New Roman"/>
              </a:rPr>
              <a:t>Үй тапсырмасы</a:t>
            </a:r>
            <a:endParaRPr b="0" lang="ru-RU" sz="2000" strike="noStrike" u="none">
              <a:solidFill>
                <a:srgbClr val="000000"/>
              </a:solidFill>
              <a:uFillTx/>
              <a:latin typeface="Calibri"/>
            </a:endParaRPr>
          </a:p>
        </p:txBody>
      </p:sp>
      <p:sp>
        <p:nvSpPr>
          <p:cNvPr id="120"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21"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22" name="Google Shape;77;p1"/>
          <p:cNvCxnSpPr/>
          <p:nvPr/>
        </p:nvCxnSpPr>
        <p:spPr>
          <a:xfrm>
            <a:off x="212400" y="6621120"/>
            <a:ext cx="11729160" cy="26280"/>
          </a:xfrm>
          <a:prstGeom prst="straightConnector1">
            <a:avLst/>
          </a:prstGeom>
          <a:ln w="57240">
            <a:solidFill>
              <a:srgbClr val="33cccc"/>
            </a:solidFill>
            <a:miter/>
          </a:ln>
        </p:spPr>
      </p:cxnSp>
      <p:cxnSp>
        <p:nvCxnSpPr>
          <p:cNvPr id="123" name="Google Shape;78;p1"/>
          <p:cNvCxnSpPr/>
          <p:nvPr/>
        </p:nvCxnSpPr>
        <p:spPr>
          <a:xfrm>
            <a:off x="757080" y="6364080"/>
            <a:ext cx="10694160" cy="37080"/>
          </a:xfrm>
          <a:prstGeom prst="straightConnector1">
            <a:avLst/>
          </a:prstGeom>
          <a:ln w="38160">
            <a:solidFill>
              <a:srgbClr val="4472c4"/>
            </a:solidFill>
            <a:miter/>
          </a:ln>
        </p:spPr>
      </p:cxnSp>
      <p:sp>
        <p:nvSpPr>
          <p:cNvPr id="124" name="TextBox 10"/>
          <p:cNvSpPr/>
          <p:nvPr/>
        </p:nvSpPr>
        <p:spPr>
          <a:xfrm>
            <a:off x="2892600" y="1308240"/>
            <a:ext cx="6099120" cy="6426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«Батыр Баян» поэмасындағы жер-су атауларын теріп жазу, Қазақстанның контур картасында белгілеп келу</a:t>
            </a:r>
            <a:endParaRPr b="0" lang="ru-RU" sz="1800" strike="noStrike" u="none">
              <a:solidFill>
                <a:srgbClr val="000000"/>
              </a:solidFill>
              <a:uFillTx/>
              <a:latin typeface="Calibri"/>
            </a:endParaRPr>
          </a:p>
        </p:txBody>
      </p:sp>
      <p:pic>
        <p:nvPicPr>
          <p:cNvPr id="125" name="Picture 11" descr=""/>
          <p:cNvPicPr/>
          <p:nvPr/>
        </p:nvPicPr>
        <p:blipFill>
          <a:blip r:embed="rId2"/>
          <a:stretch/>
        </p:blipFill>
        <p:spPr>
          <a:xfrm>
            <a:off x="2309760" y="2003400"/>
            <a:ext cx="7226280" cy="4140360"/>
          </a:xfrm>
          <a:prstGeom prst="rect">
            <a:avLst/>
          </a:prstGeom>
          <a:ln w="0">
            <a:noFill/>
          </a:ln>
        </p:spPr>
      </p:pic>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4" name="Рисунок 48" descr=""/>
          <p:cNvPicPr/>
          <p:nvPr/>
        </p:nvPicPr>
        <p:blipFill>
          <a:blip r:embed="rId1"/>
          <a:stretch/>
        </p:blipFill>
        <p:spPr>
          <a:xfrm>
            <a:off x="652320" y="7978680"/>
            <a:ext cx="200160" cy="203400"/>
          </a:xfrm>
          <a:prstGeom prst="rect">
            <a:avLst/>
          </a:prstGeom>
          <a:ln w="0">
            <a:noFill/>
          </a:ln>
        </p:spPr>
      </p:pic>
      <p:sp>
        <p:nvSpPr>
          <p:cNvPr id="15"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6"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7"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8" name="Google Shape;77;p1"/>
          <p:cNvCxnSpPr/>
          <p:nvPr/>
        </p:nvCxnSpPr>
        <p:spPr>
          <a:xfrm>
            <a:off x="212400" y="6621120"/>
            <a:ext cx="11729160" cy="26280"/>
          </a:xfrm>
          <a:prstGeom prst="straightConnector1">
            <a:avLst/>
          </a:prstGeom>
          <a:ln w="57240">
            <a:solidFill>
              <a:srgbClr val="33cccc"/>
            </a:solidFill>
            <a:miter/>
          </a:ln>
        </p:spPr>
      </p:cxnSp>
      <p:cxnSp>
        <p:nvCxnSpPr>
          <p:cNvPr id="19" name="Google Shape;78;p1"/>
          <p:cNvCxnSpPr/>
          <p:nvPr/>
        </p:nvCxnSpPr>
        <p:spPr>
          <a:xfrm>
            <a:off x="652320" y="3389040"/>
            <a:ext cx="10694160" cy="37080"/>
          </a:xfrm>
          <a:prstGeom prst="straightConnector1">
            <a:avLst/>
          </a:prstGeom>
          <a:ln w="38160">
            <a:solidFill>
              <a:srgbClr val="4472c4"/>
            </a:solidFill>
            <a:miter/>
          </a:ln>
        </p:spPr>
      </p:cxnSp>
      <p:sp>
        <p:nvSpPr>
          <p:cNvPr id="20" name="TextBox 8"/>
          <p:cNvSpPr/>
          <p:nvPr/>
        </p:nvSpPr>
        <p:spPr>
          <a:xfrm>
            <a:off x="1133640" y="258840"/>
            <a:ext cx="10548720" cy="11912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Оқу мақсаты</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Т/Ж1 Әдеби  шығарма  сюжетінің  құрамдас бөлшектерін талдау.</a:t>
            </a:r>
            <a:endParaRPr b="0" lang="ru-RU" sz="2400" strike="noStrike" u="none">
              <a:solidFill>
                <a:srgbClr val="000000"/>
              </a:solidFill>
              <a:uFillTx/>
              <a:latin typeface="Calibri"/>
            </a:endParaRPr>
          </a:p>
        </p:txBody>
      </p:sp>
      <p:sp>
        <p:nvSpPr>
          <p:cNvPr id="21" name="TextBox 1"/>
          <p:cNvSpPr/>
          <p:nvPr/>
        </p:nvSpPr>
        <p:spPr>
          <a:xfrm>
            <a:off x="1149480" y="3740040"/>
            <a:ext cx="8659800" cy="64260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Сабақ мақсаты</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Мағжан Жұмабаевтың  «Батыр Баян» поэмасы сюжетінің құрамдас бөліктерін талдау.</a:t>
            </a:r>
            <a:r>
              <a:rPr b="1" lang="kk-KZ" sz="1800" strike="noStrike" u="none">
                <a:solidFill>
                  <a:srgbClr val="000000"/>
                </a:solidFill>
                <a:uFillTx/>
                <a:latin typeface="Times New Roman"/>
                <a:ea typeface="Times New Roman"/>
              </a:rPr>
              <a:t> </a:t>
            </a:r>
            <a:endParaRPr b="0" lang="ru-RU" sz="1800" strike="noStrike" u="none">
              <a:solidFill>
                <a:srgbClr val="000000"/>
              </a:solidFill>
              <a:uFillTx/>
              <a:latin typeface="Calibri"/>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2" name="Рисунок 48" descr=""/>
          <p:cNvPicPr/>
          <p:nvPr/>
        </p:nvPicPr>
        <p:blipFill>
          <a:blip r:embed="rId1"/>
          <a:stretch/>
        </p:blipFill>
        <p:spPr>
          <a:xfrm>
            <a:off x="652320" y="7978680"/>
            <a:ext cx="200160" cy="203400"/>
          </a:xfrm>
          <a:prstGeom prst="rect">
            <a:avLst/>
          </a:prstGeom>
          <a:ln w="0">
            <a:noFill/>
          </a:ln>
        </p:spPr>
      </p:pic>
      <p:sp>
        <p:nvSpPr>
          <p:cNvPr id="23"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2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2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26" name="Google Shape;77;p1"/>
          <p:cNvCxnSpPr/>
          <p:nvPr/>
        </p:nvCxnSpPr>
        <p:spPr>
          <a:xfrm>
            <a:off x="212400" y="6621120"/>
            <a:ext cx="11729160" cy="26280"/>
          </a:xfrm>
          <a:prstGeom prst="straightConnector1">
            <a:avLst/>
          </a:prstGeom>
          <a:ln w="57240">
            <a:solidFill>
              <a:srgbClr val="33cccc"/>
            </a:solidFill>
            <a:miter/>
          </a:ln>
        </p:spPr>
      </p:cxnSp>
      <p:cxnSp>
        <p:nvCxnSpPr>
          <p:cNvPr id="27" name="Google Shape;78;p1"/>
          <p:cNvCxnSpPr/>
          <p:nvPr/>
        </p:nvCxnSpPr>
        <p:spPr>
          <a:xfrm>
            <a:off x="757080" y="6364080"/>
            <a:ext cx="10694160" cy="37080"/>
          </a:xfrm>
          <a:prstGeom prst="straightConnector1">
            <a:avLst/>
          </a:prstGeom>
          <a:ln w="38160">
            <a:solidFill>
              <a:srgbClr val="4472c4"/>
            </a:solidFill>
            <a:miter/>
          </a:ln>
        </p:spPr>
      </p:cxnSp>
      <p:sp>
        <p:nvSpPr>
          <p:cNvPr id="28"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29" name="TextBox 9"/>
          <p:cNvSpPr/>
          <p:nvPr/>
        </p:nvSpPr>
        <p:spPr>
          <a:xfrm>
            <a:off x="1133640" y="258840"/>
            <a:ext cx="4246560" cy="4056480"/>
          </a:xfrm>
          <a:prstGeom prst="rect">
            <a:avLst/>
          </a:prstGeom>
          <a:noFill/>
          <a:ln w="0">
            <a:noFill/>
          </a:ln>
        </p:spPr>
        <p:style>
          <a:lnRef idx="0"/>
          <a:fillRef idx="0"/>
          <a:effectRef idx="0"/>
          <a:fontRef idx="minor"/>
        </p:style>
        <p:txBody>
          <a:bodyPr lIns="90000" rIns="90000" tIns="46800" bIns="46800" anchor="t">
            <a:spAutoFit/>
          </a:bodyPr>
          <a:p>
            <a:pPr marL="343080" indent="-343080">
              <a:lnSpc>
                <a:spcPct val="90000"/>
              </a:lnSpc>
              <a:spcBef>
                <a:spcPts val="1001"/>
              </a:spcBef>
              <a:buClr>
                <a:srgbClr val="ffffff"/>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Бағалау </a:t>
            </a:r>
            <a:r>
              <a:rPr b="1" lang="kk-KZ" sz="2400" strike="noStrike" u="none">
                <a:solidFill>
                  <a:srgbClr val="ffffff"/>
                </a:solidFill>
                <a:uFillTx/>
                <a:latin typeface="Tahoma"/>
                <a:ea typeface="Tahoma"/>
              </a:rPr>
              <a:t>критерийлері:</a:t>
            </a:r>
            <a:endParaRPr b="0" lang="ru-RU" sz="2400" strike="noStrike" u="none">
              <a:solidFill>
                <a:srgbClr val="000000"/>
              </a:solidFill>
              <a:uFillTx/>
              <a:latin typeface="Calibri"/>
            </a:endParaRPr>
          </a:p>
          <a:p>
            <a:pPr marL="343080" indent="-343080">
              <a:lnSpc>
                <a:spcPct val="90000"/>
              </a:lnSpc>
              <a:spcBef>
                <a:spcPts val="1001"/>
              </a:spcBef>
              <a:buClr>
                <a:srgbClr val="ffffff"/>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marL="343080" indent="-343080">
              <a:lnSpc>
                <a:spcPct val="90000"/>
              </a:lnSpc>
              <a:spcBef>
                <a:spcPts val="1001"/>
              </a:spcBef>
              <a:buClr>
                <a:srgbClr val="ffffff"/>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marL="343080" indent="-343080">
              <a:lnSpc>
                <a:spcPct val="90000"/>
              </a:lnSpc>
              <a:spcBef>
                <a:spcPts val="10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поэманың тақырыбы мен идеясын ашады;</a:t>
            </a:r>
            <a:endParaRPr b="0" lang="ru-RU" sz="2400" strike="noStrike" u="none">
              <a:solidFill>
                <a:srgbClr val="000000"/>
              </a:solidFill>
              <a:uFillTx/>
              <a:latin typeface="Calibri"/>
            </a:endParaRPr>
          </a:p>
          <a:p>
            <a:pPr marL="343080" indent="-343080">
              <a:lnSpc>
                <a:spcPct val="90000"/>
              </a:lnSpc>
              <a:spcBef>
                <a:spcPts val="10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шығарманы бөлімдерге бөледі;</a:t>
            </a:r>
            <a:endParaRPr b="0" lang="ru-RU" sz="2400" strike="noStrike" u="none">
              <a:solidFill>
                <a:srgbClr val="000000"/>
              </a:solidFill>
              <a:uFillTx/>
              <a:latin typeface="Calibri"/>
            </a:endParaRPr>
          </a:p>
          <a:p>
            <a:pPr marL="343080" indent="-343080">
              <a:lnSpc>
                <a:spcPct val="90000"/>
              </a:lnSpc>
              <a:spcBef>
                <a:spcPts val="10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бейтаныс сөздердің мағынасын біледі;</a:t>
            </a:r>
            <a:endParaRPr b="0" lang="ru-RU" sz="2400" strike="noStrike" u="none">
              <a:solidFill>
                <a:srgbClr val="000000"/>
              </a:solidFill>
              <a:uFillTx/>
              <a:latin typeface="Calibri"/>
            </a:endParaRPr>
          </a:p>
          <a:p>
            <a:pPr marL="343080" indent="-343080">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0" name="Рисунок 48" descr=""/>
          <p:cNvPicPr/>
          <p:nvPr/>
        </p:nvPicPr>
        <p:blipFill>
          <a:blip r:embed="rId1"/>
          <a:stretch/>
        </p:blipFill>
        <p:spPr>
          <a:xfrm>
            <a:off x="652320" y="7978680"/>
            <a:ext cx="200160" cy="203400"/>
          </a:xfrm>
          <a:prstGeom prst="rect">
            <a:avLst/>
          </a:prstGeom>
          <a:ln w="0">
            <a:noFill/>
          </a:ln>
        </p:spPr>
      </p:pic>
      <p:sp>
        <p:nvSpPr>
          <p:cNvPr id="31"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2800" strike="noStrike" u="none">
                <a:solidFill>
                  <a:srgbClr val="ffffff"/>
                </a:solidFill>
                <a:uFillTx/>
                <a:latin typeface="Times New Roman"/>
                <a:ea typeface="Calibri"/>
              </a:rPr>
              <a:t>  </a:t>
            </a:r>
            <a:r>
              <a:rPr b="1" i="1" lang="kk-KZ" sz="2800" strike="noStrike" u="none">
                <a:solidFill>
                  <a:srgbClr val="ffffff"/>
                </a:solidFill>
                <a:uFillTx/>
                <a:latin typeface="Times New Roman"/>
                <a:ea typeface="Calibri"/>
              </a:rPr>
              <a:t>Еске түсірейік:</a:t>
            </a:r>
            <a:endParaRPr b="0" lang="ru-RU" sz="2800" strike="noStrike" u="none">
              <a:solidFill>
                <a:srgbClr val="000000"/>
              </a:solidFill>
              <a:uFillTx/>
              <a:latin typeface="Calibri"/>
            </a:endParaRPr>
          </a:p>
        </p:txBody>
      </p:sp>
      <p:sp>
        <p:nvSpPr>
          <p:cNvPr id="32"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33"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34" name="Google Shape;77;p1"/>
          <p:cNvCxnSpPr/>
          <p:nvPr/>
        </p:nvCxnSpPr>
        <p:spPr>
          <a:xfrm>
            <a:off x="212400" y="6621120"/>
            <a:ext cx="11729160" cy="26280"/>
          </a:xfrm>
          <a:prstGeom prst="straightConnector1">
            <a:avLst/>
          </a:prstGeom>
          <a:ln w="57240">
            <a:solidFill>
              <a:srgbClr val="33cccc"/>
            </a:solidFill>
            <a:miter/>
          </a:ln>
        </p:spPr>
      </p:cxnSp>
      <p:cxnSp>
        <p:nvCxnSpPr>
          <p:cNvPr id="35" name="Google Shape;78;p1"/>
          <p:cNvCxnSpPr/>
          <p:nvPr/>
        </p:nvCxnSpPr>
        <p:spPr>
          <a:xfrm>
            <a:off x="757080" y="6364080"/>
            <a:ext cx="10694160" cy="37080"/>
          </a:xfrm>
          <a:prstGeom prst="straightConnector1">
            <a:avLst/>
          </a:prstGeom>
          <a:ln w="38160">
            <a:solidFill>
              <a:srgbClr val="4472c4"/>
            </a:solidFill>
            <a:miter/>
          </a:ln>
        </p:spPr>
      </p:cxnSp>
      <p:sp>
        <p:nvSpPr>
          <p:cNvPr id="36" name="TextBox 9"/>
          <p:cNvSpPr/>
          <p:nvPr/>
        </p:nvSpPr>
        <p:spPr>
          <a:xfrm>
            <a:off x="2392200" y="2548080"/>
            <a:ext cx="8102880" cy="20451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3200" strike="noStrike" u="none">
                <a:solidFill>
                  <a:srgbClr val="000000"/>
                </a:solidFill>
                <a:uFillTx/>
                <a:latin typeface="Times New Roman"/>
                <a:ea typeface="Calibri"/>
              </a:rPr>
              <a:t>Поэма дегеніміз не</a:t>
            </a:r>
            <a:r>
              <a:rPr b="0" lang="kk-KZ" sz="3200" strike="noStrike" u="none">
                <a:solidFill>
                  <a:srgbClr val="000000"/>
                </a:solidFill>
                <a:uFillTx/>
                <a:latin typeface="Times New Roman"/>
                <a:ea typeface="Calibri"/>
              </a:rPr>
              <a:t>?</a:t>
            </a:r>
            <a:endParaRPr b="0" lang="ru-RU" sz="32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Calibri"/>
              </a:rPr>
              <a:t> </a:t>
            </a:r>
            <a:endParaRPr b="0" lang="ru-RU" sz="32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0000"/>
                </a:solidFill>
                <a:uFillTx/>
                <a:latin typeface="Times New Roman"/>
                <a:ea typeface="Calibri"/>
              </a:rPr>
              <a:t>Сюжет дегеніміз не ?</a:t>
            </a:r>
            <a:endParaRPr b="0" lang="ru-RU" sz="32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7" name="Рисунок 48" descr=""/>
          <p:cNvPicPr/>
          <p:nvPr/>
        </p:nvPicPr>
        <p:blipFill>
          <a:blip r:embed="rId1"/>
          <a:stretch/>
        </p:blipFill>
        <p:spPr>
          <a:xfrm>
            <a:off x="652320" y="7978680"/>
            <a:ext cx="200160" cy="203400"/>
          </a:xfrm>
          <a:prstGeom prst="rect">
            <a:avLst/>
          </a:prstGeom>
          <a:ln w="0">
            <a:noFill/>
          </a:ln>
        </p:spPr>
      </p:pic>
      <p:sp>
        <p:nvSpPr>
          <p:cNvPr id="38"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800" strike="noStrike" u="none">
                <a:solidFill>
                  <a:srgbClr val="ffffff"/>
                </a:solidFill>
                <a:uFillTx/>
                <a:latin typeface="Times New Roman"/>
                <a:ea typeface="Calibri"/>
              </a:rPr>
              <a:t>     </a:t>
            </a:r>
            <a:r>
              <a:rPr b="1" i="1" lang="kk-KZ" sz="1800" strike="noStrike" u="none">
                <a:solidFill>
                  <a:srgbClr val="ffffff"/>
                </a:solidFill>
                <a:uFillTx/>
                <a:latin typeface="Times New Roman"/>
                <a:ea typeface="Calibri"/>
              </a:rPr>
              <a:t>Еске түсірейік:</a:t>
            </a:r>
            <a:endParaRPr b="0" lang="ru-RU" sz="1800" strike="noStrike" u="none">
              <a:solidFill>
                <a:srgbClr val="000000"/>
              </a:solidFill>
              <a:uFillTx/>
              <a:latin typeface="Calibri"/>
            </a:endParaRPr>
          </a:p>
        </p:txBody>
      </p:sp>
      <p:sp>
        <p:nvSpPr>
          <p:cNvPr id="39"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40"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41" name="Google Shape;77;p1"/>
          <p:cNvCxnSpPr/>
          <p:nvPr/>
        </p:nvCxnSpPr>
        <p:spPr>
          <a:xfrm>
            <a:off x="212400" y="6621120"/>
            <a:ext cx="11729160" cy="26280"/>
          </a:xfrm>
          <a:prstGeom prst="straightConnector1">
            <a:avLst/>
          </a:prstGeom>
          <a:ln w="57240">
            <a:solidFill>
              <a:srgbClr val="33cccc"/>
            </a:solidFill>
            <a:miter/>
          </a:ln>
        </p:spPr>
      </p:cxnSp>
      <p:cxnSp>
        <p:nvCxnSpPr>
          <p:cNvPr id="42" name="Google Shape;78;p1"/>
          <p:cNvCxnSpPr/>
          <p:nvPr/>
        </p:nvCxnSpPr>
        <p:spPr>
          <a:xfrm>
            <a:off x="757080" y="6364080"/>
            <a:ext cx="10694160" cy="37080"/>
          </a:xfrm>
          <a:prstGeom prst="straightConnector1">
            <a:avLst/>
          </a:prstGeom>
          <a:ln w="38160">
            <a:solidFill>
              <a:srgbClr val="4472c4"/>
            </a:solidFill>
            <a:miter/>
          </a:ln>
        </p:spPr>
      </p:cxnSp>
      <p:sp>
        <p:nvSpPr>
          <p:cNvPr id="43" name="TextBox 9"/>
          <p:cNvSpPr/>
          <p:nvPr/>
        </p:nvSpPr>
        <p:spPr>
          <a:xfrm>
            <a:off x="1257480" y="1114560"/>
            <a:ext cx="10109160" cy="405792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000000"/>
                </a:solidFill>
                <a:uFillTx/>
                <a:latin typeface="Times New Roman"/>
                <a:ea typeface="Times New Roman"/>
              </a:rPr>
              <a:t>Поэма — </a:t>
            </a:r>
            <a:r>
              <a:rPr b="0" lang="ru-RU" sz="2000" strike="noStrike" u="sng">
                <a:solidFill>
                  <a:srgbClr val="0563c1"/>
                </a:solidFill>
                <a:uFillTx/>
                <a:latin typeface="Times New Roman"/>
                <a:ea typeface="Times New Roman"/>
                <a:hlinkClick r:id="rId2"/>
              </a:rPr>
              <a:t>эпостық</a:t>
            </a:r>
            <a:r>
              <a:rPr b="0" lang="ru-RU" sz="2000" strike="noStrike" u="none">
                <a:solidFill>
                  <a:srgbClr val="000000"/>
                </a:solidFill>
                <a:uFillTx/>
                <a:latin typeface="Times New Roman"/>
                <a:ea typeface="Times New Roman"/>
              </a:rPr>
              <a:t> жанрдың бір түрі; белгілі бір оқиғаны, адам тағдырын, заман шындығын эпикалық не лирикалық үлгідегі өлеңмен сипаттайтын көлемді поэтикалық шығарма.</a:t>
            </a: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000000"/>
                </a:solidFill>
                <a:uFillTx/>
                <a:latin typeface="Times New Roman"/>
                <a:ea typeface="Times New Roman"/>
              </a:rPr>
              <a:t>Поэма көбіне сюжетке құрылып, кейіпкерлердің қарым-қатынасын, тартыс-таласын, күйініш-сүйініш, мінез-құлық, іс-әрекеттерін суреттейді. Поэма барлық халықтың әдебиетінде кездесетін көне жанр. Мысалы, ежелгі грек әдебиетінде “Илиада”, “Одиссея” эпикалық поэмалары, </a:t>
            </a:r>
            <a:r>
              <a:rPr b="0" lang="ru-RU" sz="2000" strike="noStrike" u="sng">
                <a:solidFill>
                  <a:srgbClr val="0563c1"/>
                </a:solidFill>
                <a:uFillTx/>
                <a:latin typeface="Times New Roman"/>
                <a:ea typeface="Times New Roman"/>
                <a:hlinkClick r:id="rId3"/>
              </a:rPr>
              <a:t>Абайдың</a:t>
            </a:r>
            <a:r>
              <a:rPr b="0" lang="ru-RU" sz="2000" strike="noStrike" u="none">
                <a:solidFill>
                  <a:srgbClr val="000000"/>
                </a:solidFill>
                <a:uFillTx/>
                <a:latin typeface="Times New Roman"/>
                <a:ea typeface="Times New Roman"/>
              </a:rPr>
              <a:t> “Ескендір”, “Масғұт”, Ш.Құдайбердіұлының “Қалқаман — Мамыр”, С.Торайғыровтың “Кедей”, “Адасқан өмір”, т.б. шығармалары қазақ әдебиетіндегі поэманың үздік туындылары. Поэма кеңестік дәуірдегі қазақ әдебиетінде кемел жанрға айналды. М.Жұмабаевтың “Батыр Баян”, С.Сейфуллиннің “Көкшетау”, І.Жансүгіровтің “Құлагер”, С.Мұқановтың “Сұлушаш”, Т.Жароковтың “Тасқын”, Ә.Тәжібаевтың “Абыл”, Қасым Аманжоловтың “Ақын өлімі туралы аңыз”</a:t>
            </a:r>
            <a:r>
              <a:rPr b="0" lang="ru-RU" sz="2000" strike="noStrike" u="none">
                <a:solidFill>
                  <a:srgbClr val="202122"/>
                </a:solidFill>
                <a:uFillTx/>
                <a:latin typeface="Times New Roman"/>
                <a:ea typeface="Times New Roman"/>
              </a:rPr>
              <a:t> т.б. туындылары поэманың таңдаулы нұсқаларына жатады.</a:t>
            </a:r>
            <a:r>
              <a:rPr b="0" lang="ru-RU" sz="2000" strike="noStrike" u="none">
                <a:solidFill>
                  <a:srgbClr val="000000"/>
                </a:solidFill>
                <a:uFillTx/>
                <a:latin typeface="Times New Roman"/>
                <a:ea typeface="Times New Roman"/>
              </a:rPr>
              <a:t> </a:t>
            </a:r>
            <a:endParaRPr b="0" lang="ru-RU" sz="2000" strike="noStrike" u="none">
              <a:solidFill>
                <a:srgbClr val="000000"/>
              </a:solidFill>
              <a:uFillTx/>
              <a:latin typeface="Calibri"/>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4" name="Рисунок 48" descr=""/>
          <p:cNvPicPr/>
          <p:nvPr/>
        </p:nvPicPr>
        <p:blipFill>
          <a:blip r:embed="rId1"/>
          <a:stretch/>
        </p:blipFill>
        <p:spPr>
          <a:xfrm>
            <a:off x="652320" y="7978680"/>
            <a:ext cx="200160" cy="203400"/>
          </a:xfrm>
          <a:prstGeom prst="rect">
            <a:avLst/>
          </a:prstGeom>
          <a:ln w="0">
            <a:noFill/>
          </a:ln>
        </p:spPr>
      </p:pic>
      <p:sp>
        <p:nvSpPr>
          <p:cNvPr id="45" name="object 2"/>
          <p:cNvSpPr/>
          <p:nvPr/>
        </p:nvSpPr>
        <p:spPr>
          <a:xfrm>
            <a:off x="9360" y="-13644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800" strike="noStrike" u="none">
                <a:solidFill>
                  <a:srgbClr val="ffffff"/>
                </a:solidFill>
                <a:uFillTx/>
                <a:latin typeface="Times New Roman"/>
                <a:ea typeface="Calibri"/>
              </a:rPr>
              <a:t>  </a:t>
            </a:r>
            <a:r>
              <a:rPr b="1" i="1" lang="kk-KZ" sz="1800" strike="noStrike" u="none">
                <a:solidFill>
                  <a:srgbClr val="ffffff"/>
                </a:solidFill>
                <a:uFillTx/>
                <a:latin typeface="Times New Roman"/>
                <a:ea typeface="Calibri"/>
              </a:rPr>
              <a:t>Еске түсірейік:</a:t>
            </a:r>
            <a:endParaRPr b="0" lang="ru-RU" sz="1800" strike="noStrike" u="none">
              <a:solidFill>
                <a:srgbClr val="000000"/>
              </a:solidFill>
              <a:uFillTx/>
              <a:latin typeface="Calibri"/>
            </a:endParaRPr>
          </a:p>
        </p:txBody>
      </p:sp>
      <p:sp>
        <p:nvSpPr>
          <p:cNvPr id="46"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47"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48" name="Google Shape;77;p1"/>
          <p:cNvCxnSpPr/>
          <p:nvPr/>
        </p:nvCxnSpPr>
        <p:spPr>
          <a:xfrm>
            <a:off x="212400" y="6621120"/>
            <a:ext cx="11729160" cy="26280"/>
          </a:xfrm>
          <a:prstGeom prst="straightConnector1">
            <a:avLst/>
          </a:prstGeom>
          <a:ln w="57240">
            <a:solidFill>
              <a:srgbClr val="33cccc"/>
            </a:solidFill>
            <a:miter/>
          </a:ln>
        </p:spPr>
      </p:cxnSp>
      <p:cxnSp>
        <p:nvCxnSpPr>
          <p:cNvPr id="49" name="Google Shape;78;p1"/>
          <p:cNvCxnSpPr/>
          <p:nvPr/>
        </p:nvCxnSpPr>
        <p:spPr>
          <a:xfrm>
            <a:off x="757080" y="6364080"/>
            <a:ext cx="10694160" cy="37080"/>
          </a:xfrm>
          <a:prstGeom prst="straightConnector1">
            <a:avLst/>
          </a:prstGeom>
          <a:ln w="38160">
            <a:solidFill>
              <a:srgbClr val="4472c4"/>
            </a:solidFill>
            <a:miter/>
          </a:ln>
        </p:spPr>
      </p:cxnSp>
      <p:sp>
        <p:nvSpPr>
          <p:cNvPr id="50" name="TextBox 11"/>
          <p:cNvSpPr/>
          <p:nvPr/>
        </p:nvSpPr>
        <p:spPr>
          <a:xfrm>
            <a:off x="3200400" y="770040"/>
            <a:ext cx="8740800" cy="5208840"/>
          </a:xfrm>
          <a:prstGeom prst="rect">
            <a:avLst/>
          </a:prstGeom>
          <a:noFill/>
          <a:ln w="0">
            <a:noFill/>
          </a:ln>
        </p:spPr>
        <p:style>
          <a:lnRef idx="0"/>
          <a:fillRef idx="0"/>
          <a:effectRef idx="0"/>
          <a:fontRef idx="minor"/>
        </p:style>
        <p:txBody>
          <a:bodyPr lIns="90000" rIns="90000" tIns="46800" bIns="46800" anchor="t">
            <a:spAutoFit/>
          </a:bodyPr>
          <a:p>
            <a:pPr marL="343080" indent="-343080">
              <a:lnSpc>
                <a:spcPct val="100000"/>
              </a:lnSpc>
              <a:spcBef>
                <a:spcPts val="150"/>
              </a:spcBef>
              <a:spcAft>
                <a:spcPts val="150"/>
              </a:spcAft>
              <a:buClr>
                <a:srgbClr val="ff0000"/>
              </a:buClr>
              <a:buSzPct val="55000"/>
              <a:buFont typeface="Symbol" charset="2"/>
              <a:buChar char=""/>
              <a:tabLst>
                <a:tab algn="l" pos="45720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«Ертегі» </a:t>
            </a:r>
            <a:r>
              <a:rPr b="0" lang="kk-KZ" sz="1800" strike="noStrike" u="none">
                <a:solidFill>
                  <a:srgbClr val="000000"/>
                </a:solidFill>
                <a:uFillTx/>
                <a:latin typeface="Times New Roman"/>
                <a:ea typeface="Times New Roman"/>
              </a:rPr>
              <a:t>поэмасы 1926 жылы аллегориялық тәсілмен жазылған. Сюжеті ертегіге ұқсайды. Оқиға шығыста болады. Мысықтар мен тышқандар арасындағы соғыс.Бұл поэмасы үшін саяси кінә тағылады.</a:t>
            </a:r>
            <a:endParaRPr b="0" lang="ru-RU" sz="1800" strike="noStrike" u="none">
              <a:solidFill>
                <a:srgbClr val="000000"/>
              </a:solidFill>
              <a:uFillTx/>
              <a:latin typeface="Calibri"/>
            </a:endParaRPr>
          </a:p>
          <a:p>
            <a:pPr marL="343080" indent="-343080">
              <a:lnSpc>
                <a:spcPct val="100000"/>
              </a:lnSpc>
              <a:spcBef>
                <a:spcPts val="150"/>
              </a:spcBef>
              <a:spcAft>
                <a:spcPts val="150"/>
              </a:spcAft>
              <a:buClr>
                <a:srgbClr val="000000"/>
              </a:buClr>
              <a:buSzPct val="55000"/>
              <a:buFont typeface="Symbol" charset="2"/>
              <a:buChar char=""/>
              <a:tabLst>
                <a:tab algn="l" pos="45720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marL="343080" indent="-343080">
              <a:lnSpc>
                <a:spcPct val="100000"/>
              </a:lnSpc>
              <a:spcBef>
                <a:spcPts val="150"/>
              </a:spcBef>
              <a:spcAft>
                <a:spcPts val="150"/>
              </a:spcAft>
              <a:buClr>
                <a:srgbClr val="ff0000"/>
              </a:buClr>
              <a:buSzPct val="55000"/>
              <a:buFont typeface="Symbol" charset="2"/>
              <a:buChar char=""/>
              <a:tabLst>
                <a:tab algn="l" pos="45720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«Жүсіпхан» </a:t>
            </a:r>
            <a:r>
              <a:rPr b="0" lang="kk-KZ" sz="1800" strike="noStrike" u="none">
                <a:solidFill>
                  <a:srgbClr val="000000"/>
                </a:solidFill>
                <a:uFillTx/>
                <a:latin typeface="Times New Roman"/>
                <a:ea typeface="Times New Roman"/>
              </a:rPr>
              <a:t>поэмасы. Балаларға арналған, ертегі түрінде жазылған поэма.</a:t>
            </a:r>
            <a:endParaRPr b="0" lang="ru-RU" sz="1800" strike="noStrike" u="none">
              <a:solidFill>
                <a:srgbClr val="000000"/>
              </a:solidFill>
              <a:uFillTx/>
              <a:latin typeface="Calibri"/>
            </a:endParaRPr>
          </a:p>
          <a:p>
            <a:pPr marL="343080" indent="-343080">
              <a:lnSpc>
                <a:spcPct val="100000"/>
              </a:lnSpc>
              <a:spcBef>
                <a:spcPts val="150"/>
              </a:spcBef>
              <a:spcAft>
                <a:spcPts val="150"/>
              </a:spcAft>
              <a:buClr>
                <a:srgbClr val="000000"/>
              </a:buClr>
              <a:buSzPct val="55000"/>
              <a:buFont typeface="Symbol" charset="2"/>
              <a:buChar char=""/>
              <a:tabLst>
                <a:tab algn="l" pos="45720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marL="343080" indent="-343080">
              <a:lnSpc>
                <a:spcPct val="100000"/>
              </a:lnSpc>
              <a:spcBef>
                <a:spcPts val="150"/>
              </a:spcBef>
              <a:spcAft>
                <a:spcPts val="150"/>
              </a:spcAft>
              <a:buClr>
                <a:srgbClr val="ff0000"/>
              </a:buClr>
              <a:buSzPct val="55000"/>
              <a:buFont typeface="Symbol" charset="2"/>
              <a:buChar char=""/>
              <a:tabLst>
                <a:tab algn="l" pos="45720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«Қорқыт» </a:t>
            </a:r>
            <a:r>
              <a:rPr b="0" lang="kk-KZ" sz="1800" strike="noStrike" u="none">
                <a:solidFill>
                  <a:srgbClr val="000000"/>
                </a:solidFill>
                <a:uFillTx/>
                <a:latin typeface="Times New Roman"/>
                <a:ea typeface="Times New Roman"/>
              </a:rPr>
              <a:t>поэмасы </a:t>
            </a:r>
            <a:r>
              <a:rPr b="0" lang="kk-KZ" sz="1800" strike="noStrike" u="none">
                <a:solidFill>
                  <a:srgbClr val="000000"/>
                </a:solidFill>
                <a:uFillTx/>
                <a:latin typeface="Times New Roman"/>
                <a:ea typeface="Times New Roman"/>
              </a:rPr>
              <a:t>м</a:t>
            </a:r>
            <a:r>
              <a:rPr b="1" lang="kk-KZ" sz="1800" strike="noStrike" u="none">
                <a:solidFill>
                  <a:srgbClr val="000000"/>
                </a:solidFill>
                <a:uFillTx/>
                <a:latin typeface="Times New Roman"/>
                <a:ea typeface="Times New Roman"/>
              </a:rPr>
              <a:t>ә</a:t>
            </a:r>
            <a:r>
              <a:rPr b="0" lang="kk-KZ" sz="1800" strike="noStrike" u="none">
                <a:solidFill>
                  <a:srgbClr val="000000"/>
                </a:solidFill>
                <a:uFillTx/>
                <a:latin typeface="Times New Roman"/>
                <a:ea typeface="Times New Roman"/>
              </a:rPr>
              <a:t>ңгілік өмірді іздеген Қорқыт ата өмірін суреттейді,өмір мен өлім туралы философиялық тақырыпқа жазылған.</a:t>
            </a:r>
            <a:endParaRPr b="0" lang="ru-RU" sz="1800" strike="noStrike" u="none">
              <a:solidFill>
                <a:srgbClr val="000000"/>
              </a:solidFill>
              <a:uFillTx/>
              <a:latin typeface="Calibri"/>
            </a:endParaRPr>
          </a:p>
          <a:p>
            <a:pPr marL="343080" indent="-343080">
              <a:lnSpc>
                <a:spcPct val="100000"/>
              </a:lnSpc>
              <a:spcBef>
                <a:spcPts val="150"/>
              </a:spcBef>
              <a:spcAft>
                <a:spcPts val="150"/>
              </a:spcAft>
              <a:buClr>
                <a:srgbClr val="000000"/>
              </a:buClr>
              <a:buSzPct val="55000"/>
              <a:buFont typeface="Symbol" charset="2"/>
              <a:buChar char=""/>
              <a:tabLst>
                <a:tab algn="l" pos="45720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marL="343080" indent="-343080">
              <a:lnSpc>
                <a:spcPct val="100000"/>
              </a:lnSpc>
              <a:spcBef>
                <a:spcPts val="150"/>
              </a:spcBef>
              <a:spcAft>
                <a:spcPts val="150"/>
              </a:spcAft>
              <a:buClr>
                <a:srgbClr val="ff0000"/>
              </a:buClr>
              <a:buSzPct val="55000"/>
              <a:buFont typeface="Symbol" charset="2"/>
              <a:buChar char=""/>
              <a:tabLst>
                <a:tab algn="l" pos="45720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«Қойлыбайдың қобызы» </a:t>
            </a:r>
            <a:r>
              <a:rPr b="0" lang="kk-KZ" sz="1800" strike="noStrike" u="none">
                <a:solidFill>
                  <a:srgbClr val="000000"/>
                </a:solidFill>
                <a:uFillTx/>
                <a:latin typeface="Times New Roman"/>
                <a:ea typeface="Times New Roman"/>
              </a:rPr>
              <a:t>поэмасы</a:t>
            </a:r>
            <a:r>
              <a:rPr b="1" lang="kk-KZ" sz="1800" strike="noStrike" u="none">
                <a:solidFill>
                  <a:srgbClr val="ff0000"/>
                </a:solidFill>
                <a:uFillTx/>
                <a:latin typeface="Times New Roman"/>
                <a:ea typeface="Times New Roman"/>
              </a:rPr>
              <a:t> </a:t>
            </a:r>
            <a:r>
              <a:rPr b="0" lang="kk-KZ" sz="1800" strike="noStrike" u="none">
                <a:solidFill>
                  <a:srgbClr val="000000"/>
                </a:solidFill>
                <a:uFillTx/>
                <a:latin typeface="Times New Roman"/>
                <a:ea typeface="Times New Roman"/>
              </a:rPr>
              <a:t>Ақын Қойлыбай бақсының қобызын бәйгеге қосып,қобыздың бәйгеден озып келгендігін шабыттана әңгімелей отыра, өнер құдіретін танытады.</a:t>
            </a:r>
            <a:endParaRPr b="0" lang="ru-RU" sz="1800" strike="noStrike" u="none">
              <a:solidFill>
                <a:srgbClr val="000000"/>
              </a:solidFill>
              <a:uFillTx/>
              <a:latin typeface="Calibri"/>
            </a:endParaRPr>
          </a:p>
          <a:p>
            <a:pPr marL="343080" indent="-343080">
              <a:lnSpc>
                <a:spcPct val="100000"/>
              </a:lnSpc>
              <a:spcBef>
                <a:spcPts val="150"/>
              </a:spcBef>
              <a:spcAft>
                <a:spcPts val="150"/>
              </a:spcAft>
              <a:buClr>
                <a:srgbClr val="000000"/>
              </a:buClr>
              <a:buSzPct val="55000"/>
              <a:buFont typeface="Symbol" charset="2"/>
              <a:buChar char=""/>
              <a:tabLst>
                <a:tab algn="l" pos="45720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marL="343080" indent="-343080">
              <a:lnSpc>
                <a:spcPct val="100000"/>
              </a:lnSpc>
              <a:spcBef>
                <a:spcPts val="150"/>
              </a:spcBef>
              <a:spcAft>
                <a:spcPts val="150"/>
              </a:spcAft>
              <a:buClr>
                <a:srgbClr val="ff0000"/>
              </a:buClr>
              <a:buSzPct val="55000"/>
              <a:buFont typeface="Symbol" charset="2"/>
              <a:buChar char=""/>
              <a:tabLst>
                <a:tab algn="l" pos="45720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«Тоқсанның тобы» </a:t>
            </a:r>
            <a:r>
              <a:rPr b="0" lang="kk-KZ" sz="1800" strike="noStrike" u="none">
                <a:solidFill>
                  <a:srgbClr val="000000"/>
                </a:solidFill>
                <a:uFillTx/>
                <a:latin typeface="Times New Roman"/>
                <a:ea typeface="Times New Roman"/>
              </a:rPr>
              <a:t>поэмасы</a:t>
            </a:r>
            <a:r>
              <a:rPr b="1"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1927ж. Ақын кеңес үкіметі құрған жаңа өмірді жырлайды.</a:t>
            </a:r>
            <a:endParaRPr b="0" lang="ru-RU" sz="1800" strike="noStrike" u="none">
              <a:solidFill>
                <a:srgbClr val="000000"/>
              </a:solidFill>
              <a:uFillTx/>
              <a:latin typeface="Calibri"/>
            </a:endParaRPr>
          </a:p>
          <a:p>
            <a:pPr marL="343080" indent="-343080">
              <a:lnSpc>
                <a:spcPct val="100000"/>
              </a:lnSpc>
              <a:spcAft>
                <a:spcPts val="1001"/>
              </a:spcAft>
              <a:tabLst>
                <a:tab algn="l" pos="0"/>
                <a:tab algn="l" pos="45720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Ақын поэмаларының ішіндегі күрделісі, көркемдігі жағынан шоқтығы биігі-</a:t>
            </a:r>
            <a:endParaRPr b="0" lang="ru-RU" sz="1800" strike="noStrike" u="none">
              <a:solidFill>
                <a:srgbClr val="000000"/>
              </a:solidFill>
              <a:uFillTx/>
              <a:latin typeface="Calibri"/>
            </a:endParaRPr>
          </a:p>
          <a:p>
            <a:pPr marL="343080" indent="-343080">
              <a:lnSpc>
                <a:spcPct val="100000"/>
              </a:lnSpc>
              <a:tabLst>
                <a:tab algn="l" pos="0"/>
                <a:tab algn="l" pos="45720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0000"/>
                </a:solidFill>
                <a:uFillTx/>
                <a:latin typeface="Times New Roman"/>
                <a:ea typeface="Times New Roman"/>
              </a:rPr>
              <a:t>«Батыр Баян» </a:t>
            </a:r>
            <a:r>
              <a:rPr b="0" lang="ru-RU" sz="1800" strike="noStrike" u="none">
                <a:solidFill>
                  <a:srgbClr val="000000"/>
                </a:solidFill>
                <a:uFillTx/>
                <a:latin typeface="Times New Roman"/>
                <a:ea typeface="Times New Roman"/>
              </a:rPr>
              <a:t>поэмасы. Поэма 1923 жылы жарық көрген</a:t>
            </a:r>
            <a:endParaRPr b="0" lang="ru-RU" sz="1800" strike="noStrike" u="none">
              <a:solidFill>
                <a:srgbClr val="000000"/>
              </a:solidFill>
              <a:uFillTx/>
              <a:latin typeface="Calibri"/>
            </a:endParaRPr>
          </a:p>
        </p:txBody>
      </p:sp>
      <p:pic>
        <p:nvPicPr>
          <p:cNvPr id="51" name="Рисунок 4" descr=""/>
          <p:cNvPicPr/>
          <p:nvPr/>
        </p:nvPicPr>
        <p:blipFill>
          <a:blip r:embed="rId2"/>
          <a:stretch/>
        </p:blipFill>
        <p:spPr>
          <a:xfrm>
            <a:off x="33480" y="874800"/>
            <a:ext cx="3071520" cy="2365200"/>
          </a:xfrm>
          <a:prstGeom prst="rect">
            <a:avLst/>
          </a:prstGeom>
          <a:ln w="0">
            <a:noFill/>
          </a:ln>
        </p:spPr>
      </p:pic>
      <p:pic>
        <p:nvPicPr>
          <p:cNvPr id="52" name="Рисунок 6" descr=""/>
          <p:cNvPicPr/>
          <p:nvPr/>
        </p:nvPicPr>
        <p:blipFill>
          <a:blip r:embed="rId3"/>
          <a:stretch/>
        </p:blipFill>
        <p:spPr>
          <a:xfrm>
            <a:off x="212760" y="3259080"/>
            <a:ext cx="2357280" cy="3124080"/>
          </a:xfrm>
          <a:prstGeom prst="rect">
            <a:avLst/>
          </a:prstGeom>
          <a:ln w="0">
            <a:noFill/>
          </a:ln>
        </p:spPr>
      </p:pic>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3" name="Рисунок 48" descr=""/>
          <p:cNvPicPr/>
          <p:nvPr/>
        </p:nvPicPr>
        <p:blipFill>
          <a:blip r:embed="rId1"/>
          <a:stretch/>
        </p:blipFill>
        <p:spPr>
          <a:xfrm>
            <a:off x="652320" y="7978680"/>
            <a:ext cx="200160" cy="203400"/>
          </a:xfrm>
          <a:prstGeom prst="rect">
            <a:avLst/>
          </a:prstGeom>
          <a:ln w="0">
            <a:noFill/>
          </a:ln>
        </p:spPr>
      </p:pic>
      <p:sp>
        <p:nvSpPr>
          <p:cNvPr id="54"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55" name="Прямоугольник 73"/>
          <p:cNvSpPr/>
          <p:nvPr/>
        </p:nvSpPr>
        <p:spPr>
          <a:xfrm>
            <a:off x="852480" y="1343160"/>
            <a:ext cx="10215720" cy="20451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3200" strike="noStrike" u="none">
                <a:solidFill>
                  <a:srgbClr val="ffffff"/>
                </a:solidFill>
                <a:uFillTx/>
                <a:latin typeface="Neo Sans Cyr"/>
                <a:ea typeface="Arial"/>
              </a:rPr>
              <a:t>37 </a:t>
            </a:r>
            <a:endParaRPr b="0" lang="ru-RU" sz="3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3200" strike="noStrike" u="none">
                <a:solidFill>
                  <a:srgbClr val="ffffff"/>
                </a:solidFill>
                <a:uFillTx/>
                <a:latin typeface="Neo Sans Cyr"/>
                <a:ea typeface="Arial"/>
              </a:rPr>
              <a:t>Частных детских</a:t>
            </a:r>
            <a:endParaRPr b="0" lang="ru-RU" sz="3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3200" strike="noStrike" u="none">
                <a:solidFill>
                  <a:srgbClr val="ffffff"/>
                </a:solidFill>
                <a:uFillTx/>
                <a:latin typeface="Neo Sans Cyr"/>
                <a:ea typeface="Arial"/>
              </a:rPr>
              <a:t>сада</a:t>
            </a:r>
            <a:r>
              <a:rPr b="0" lang="kk-KZ" sz="3200" strike="noStrike" u="none">
                <a:solidFill>
                  <a:srgbClr val="000000"/>
                </a:solidFill>
                <a:uFillTx/>
                <a:latin typeface="Times New Roman"/>
                <a:ea typeface="Times New Roman"/>
              </a:rPr>
              <a:t>Сюжет – өзара жалғасқан оқиғалар тізбесі, оқиғаның тұтас желісі. </a:t>
            </a:r>
            <a:endParaRPr b="0" lang="ru-RU" sz="3200" strike="noStrike" u="none">
              <a:solidFill>
                <a:srgbClr val="000000"/>
              </a:solidFill>
              <a:uFillTx/>
              <a:latin typeface="Calibri"/>
            </a:endParaRPr>
          </a:p>
        </p:txBody>
      </p:sp>
      <p:sp>
        <p:nvSpPr>
          <p:cNvPr id="5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57" name="Google Shape;77;p1"/>
          <p:cNvCxnSpPr/>
          <p:nvPr/>
        </p:nvCxnSpPr>
        <p:spPr>
          <a:xfrm>
            <a:off x="212400" y="6621120"/>
            <a:ext cx="11729160" cy="26280"/>
          </a:xfrm>
          <a:prstGeom prst="straightConnector1">
            <a:avLst/>
          </a:prstGeom>
          <a:ln w="57240">
            <a:solidFill>
              <a:srgbClr val="33cccc"/>
            </a:solidFill>
            <a:miter/>
          </a:ln>
        </p:spPr>
      </p:cxnSp>
      <p:cxnSp>
        <p:nvCxnSpPr>
          <p:cNvPr id="58" name="Google Shape;78;p1"/>
          <p:cNvCxnSpPr/>
          <p:nvPr/>
        </p:nvCxnSpPr>
        <p:spPr>
          <a:xfrm>
            <a:off x="757080" y="6364080"/>
            <a:ext cx="10694160" cy="37080"/>
          </a:xfrm>
          <a:prstGeom prst="straightConnector1">
            <a:avLst/>
          </a:prstGeom>
          <a:ln w="38160">
            <a:solidFill>
              <a:srgbClr val="4472c4"/>
            </a:solidFill>
            <a:miter/>
          </a:ln>
        </p:spPr>
      </p:cxnSp>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9" name="Рисунок 48" descr=""/>
          <p:cNvPicPr/>
          <p:nvPr/>
        </p:nvPicPr>
        <p:blipFill>
          <a:blip r:embed="rId1"/>
          <a:stretch/>
        </p:blipFill>
        <p:spPr>
          <a:xfrm>
            <a:off x="652320" y="7978680"/>
            <a:ext cx="200160" cy="203400"/>
          </a:xfrm>
          <a:prstGeom prst="rect">
            <a:avLst/>
          </a:prstGeom>
          <a:ln w="0">
            <a:noFill/>
          </a:ln>
        </p:spPr>
      </p:pic>
      <p:sp>
        <p:nvSpPr>
          <p:cNvPr id="60"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61"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62"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63" name="Google Shape;77;p1"/>
          <p:cNvCxnSpPr/>
          <p:nvPr/>
        </p:nvCxnSpPr>
        <p:spPr>
          <a:xfrm>
            <a:off x="212400" y="6621120"/>
            <a:ext cx="11729160" cy="26280"/>
          </a:xfrm>
          <a:prstGeom prst="straightConnector1">
            <a:avLst/>
          </a:prstGeom>
          <a:ln w="57240">
            <a:solidFill>
              <a:srgbClr val="33cccc"/>
            </a:solidFill>
            <a:miter/>
          </a:ln>
        </p:spPr>
      </p:cxnSp>
      <p:cxnSp>
        <p:nvCxnSpPr>
          <p:cNvPr id="64" name="Google Shape;78;p1"/>
          <p:cNvCxnSpPr/>
          <p:nvPr/>
        </p:nvCxnSpPr>
        <p:spPr>
          <a:xfrm>
            <a:off x="757080" y="6364080"/>
            <a:ext cx="10694160" cy="37080"/>
          </a:xfrm>
          <a:prstGeom prst="straightConnector1">
            <a:avLst/>
          </a:prstGeom>
          <a:ln w="38160">
            <a:solidFill>
              <a:srgbClr val="4472c4"/>
            </a:solidFill>
            <a:miter/>
          </a:ln>
        </p:spPr>
      </p:cxnSp>
      <p:sp>
        <p:nvSpPr>
          <p:cNvPr id="65" name="TextBox 8"/>
          <p:cNvSpPr/>
          <p:nvPr/>
        </p:nvSpPr>
        <p:spPr>
          <a:xfrm>
            <a:off x="1133640" y="27288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1-т</a:t>
            </a:r>
            <a:r>
              <a:rPr b="1" lang="kk-KZ" sz="2400" strike="noStrike" u="none">
                <a:solidFill>
                  <a:srgbClr val="ffffff"/>
                </a:solidFill>
                <a:uFillTx/>
                <a:latin typeface="Tahoma"/>
                <a:ea typeface="Tahoma"/>
              </a:rPr>
              <a:t>апсырма</a:t>
            </a:r>
            <a:endParaRPr b="0" lang="ru-RU" sz="2400" strike="noStrike" u="none">
              <a:solidFill>
                <a:srgbClr val="000000"/>
              </a:solidFill>
              <a:uFillTx/>
              <a:latin typeface="Calibri"/>
            </a:endParaRPr>
          </a:p>
        </p:txBody>
      </p:sp>
      <p:sp>
        <p:nvSpPr>
          <p:cNvPr id="66" name="TextBox 11"/>
          <p:cNvSpPr/>
          <p:nvPr/>
        </p:nvSpPr>
        <p:spPr>
          <a:xfrm>
            <a:off x="3348000" y="355680"/>
            <a:ext cx="10618920" cy="409320"/>
          </a:xfrm>
          <a:prstGeom prst="rect">
            <a:avLst/>
          </a:prstGeom>
          <a:noFill/>
          <a:ln w="0">
            <a:noFill/>
          </a:ln>
        </p:spPr>
        <p:style>
          <a:lnRef idx="0"/>
          <a:fillRef idx="0"/>
          <a:effectRef idx="0"/>
          <a:fontRef idx="minor"/>
        </p:style>
        <p:txBody>
          <a:bodyPr lIns="90000" rIns="90000" tIns="46800" bIns="46800" anchor="t">
            <a:spAutoFit/>
          </a:bodyPr>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Берілген үзінді негізінде поэманың мазмұнын баяндау. </a:t>
            </a:r>
            <a:endParaRPr b="0" lang="ru-RU" sz="1800" strike="noStrike" u="none">
              <a:solidFill>
                <a:srgbClr val="000000"/>
              </a:solidFill>
              <a:uFillTx/>
              <a:latin typeface="Calibri"/>
            </a:endParaRPr>
          </a:p>
        </p:txBody>
      </p:sp>
      <p:sp>
        <p:nvSpPr>
          <p:cNvPr id="67" name="TextBox 13"/>
          <p:cNvSpPr/>
          <p:nvPr/>
        </p:nvSpPr>
        <p:spPr>
          <a:xfrm>
            <a:off x="574560" y="1252440"/>
            <a:ext cx="5778720" cy="55803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333333"/>
                </a:solidFill>
                <a:uFillTx/>
                <a:latin typeface="Times New Roman"/>
                <a:ea typeface="Times New Roman"/>
              </a:rPr>
              <a:t>1.Жүрегім,  мен зарлымын жаралыға,</a:t>
            </a:r>
            <a:br>
              <a:rPr sz="1800"/>
            </a:br>
            <a:r>
              <a:rPr b="0" lang="kk-KZ" sz="1800" strike="noStrike" u="none">
                <a:solidFill>
                  <a:srgbClr val="333333"/>
                </a:solidFill>
                <a:uFillTx/>
                <a:latin typeface="Times New Roman"/>
                <a:ea typeface="Times New Roman"/>
              </a:rPr>
              <a:t>Сұм  өмір абақты  ғой  саналыға.</a:t>
            </a:r>
            <a:br>
              <a:rPr sz="1800"/>
            </a:br>
            <a:r>
              <a:rPr b="0" lang="kk-KZ" sz="1800" strike="noStrike" u="none">
                <a:solidFill>
                  <a:srgbClr val="333333"/>
                </a:solidFill>
                <a:uFillTx/>
                <a:latin typeface="Times New Roman"/>
                <a:ea typeface="Times New Roman"/>
              </a:rPr>
              <a:t>Қызыл  тіл, қолым  емес,  кісендеулі,</a:t>
            </a:r>
            <a:br>
              <a:rPr sz="1800"/>
            </a:br>
            <a:r>
              <a:rPr b="0" lang="kk-KZ" sz="1800" strike="noStrike" u="none">
                <a:solidFill>
                  <a:srgbClr val="333333"/>
                </a:solidFill>
                <a:uFillTx/>
                <a:latin typeface="Times New Roman"/>
                <a:ea typeface="Times New Roman"/>
              </a:rPr>
              <a:t>Сондықтан  жаным  күйіп,  жанады  да.</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ea typeface="Times New Roman"/>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ea typeface="Times New Roman"/>
              </a:rPr>
              <a:t>2. </a:t>
            </a:r>
            <a:r>
              <a:rPr b="0" lang="kk-KZ" sz="1800" strike="noStrike" u="none">
                <a:solidFill>
                  <a:srgbClr val="000000"/>
                </a:solidFill>
                <a:uFillTx/>
                <a:latin typeface="Times New Roman"/>
                <a:ea typeface="Times New Roman"/>
              </a:rPr>
              <a:t>Ол күнде аз қазақ пен қалың қалмақ,</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Қыран мен қара құстай алысқан шақ.</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Баласы Алты алаштың Абылайдың</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Астында ақ туының табысқан шақ.</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Қазақтың  батырлары  бәрі қыран,</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Сонда да  бір батыр жоқ Баяндай тап.</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3. Сол сұлу, сұлу  екен  атқан  тандай,</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Бір  соған  бар  сұлулық  жиылғандай,</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Лебізі- жібек  лебі, жұмақ  желі,</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Кәусардай тартқан адам  қалар  қанбай,</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Шын  ер  ғой  Батыр  Баян  алып  қайтқан</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Еліне  сол  сұлуды  естен  танбай...</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endParaRPr b="0" lang="ru-RU" sz="1800" strike="noStrike" u="none">
              <a:solidFill>
                <a:srgbClr val="000000"/>
              </a:solidFill>
              <a:uFillTx/>
              <a:latin typeface="Calibri"/>
            </a:endParaRPr>
          </a:p>
        </p:txBody>
      </p:sp>
      <p:sp>
        <p:nvSpPr>
          <p:cNvPr id="68" name="TextBox 19"/>
          <p:cNvSpPr/>
          <p:nvPr/>
        </p:nvSpPr>
        <p:spPr>
          <a:xfrm>
            <a:off x="5168880" y="1001880"/>
            <a:ext cx="6448320" cy="53060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4</a:t>
            </a:r>
            <a:r>
              <a:rPr b="0" lang="kk-KZ" sz="1800" strike="noStrike" u="none">
                <a:solidFill>
                  <a:srgbClr val="000000"/>
                </a:solidFill>
                <a:uFillTx/>
                <a:latin typeface="Times New Roman"/>
                <a:ea typeface="Times New Roman"/>
              </a:rPr>
              <a:t>.  Ноян да сол сұлуға  тәтті балдай,</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Мөлдіреп қараушы еді көзі талмай....</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Екеуі ескен  желдей кетіп қалды.</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Кетті  олар.Сәске болды, ауыл тұрды,Алдымен Ер Баянға хабар барды....</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Екі  жас  аттарынан  ұшып  түсті,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Түскенде бірін -бірі құшып түсті</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5.Тартқанда  сынбадың –ау, сұм садағым!</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Қайтейін, арымадың,арда  күшім!</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Жоқ,әлде,жоқ... жоқ.... Әлде... Өлтірдім бе,</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Інімді алты алаштың намысы үшін?!</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333333"/>
                </a:solidFill>
                <a:uFillTx/>
                <a:latin typeface="Arial"/>
                <a:ea typeface="Times New Roman"/>
              </a:rPr>
              <a:t>6. </a:t>
            </a:r>
            <a:r>
              <a:rPr b="0" lang="kk-KZ" sz="1800" strike="noStrike" u="none">
                <a:solidFill>
                  <a:srgbClr val="000000"/>
                </a:solidFill>
                <a:uFillTx/>
                <a:latin typeface="Times New Roman"/>
                <a:ea typeface="Times New Roman"/>
              </a:rPr>
              <a:t>Қалың  қол  ортасында  Батыр Баян</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Баянның  батырлығы  алашқа  аян.</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Екі  көз  екі  қызыл  шоқ  боп  кеткен</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Аузынан  көбік  болып  бұрқырап  қан.</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Оң солға  алдаспанды  сілтілегенде</a:t>
            </a:r>
            <a:endParaRPr b="0" lang="ru-RU" sz="1800" strike="noStrike" u="none">
              <a:solidFill>
                <a:srgbClr val="000000"/>
              </a:solidFill>
              <a:uFillTx/>
              <a:latin typeface="Calibri"/>
            </a:endParaRPr>
          </a:p>
          <a:p>
            <a:pPr>
              <a:lnSpc>
                <a:spcPct val="100000"/>
              </a:lnSpc>
              <a:spcAft>
                <a:spcPts val="75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Бұлақтай  қалмақ  ханын бұрқыратқан</a:t>
            </a:r>
            <a:endParaRPr b="0" lang="ru-RU" sz="1800" strike="noStrike" u="none">
              <a:solidFill>
                <a:srgbClr val="000000"/>
              </a:solidFill>
              <a:uFillTx/>
              <a:latin typeface="Calibri"/>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9" name="Рисунок 48" descr=""/>
          <p:cNvPicPr/>
          <p:nvPr/>
        </p:nvPicPr>
        <p:blipFill>
          <a:blip r:embed="rId1"/>
          <a:stretch/>
        </p:blipFill>
        <p:spPr>
          <a:xfrm>
            <a:off x="652320" y="7978680"/>
            <a:ext cx="200160" cy="203400"/>
          </a:xfrm>
          <a:prstGeom prst="rect">
            <a:avLst/>
          </a:prstGeom>
          <a:ln w="0">
            <a:noFill/>
          </a:ln>
        </p:spPr>
      </p:pic>
      <p:sp>
        <p:nvSpPr>
          <p:cNvPr id="70"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1"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72"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73" name="Google Shape;77;p1"/>
          <p:cNvCxnSpPr/>
          <p:nvPr/>
        </p:nvCxnSpPr>
        <p:spPr>
          <a:xfrm>
            <a:off x="212400" y="6621120"/>
            <a:ext cx="11729160" cy="26280"/>
          </a:xfrm>
          <a:prstGeom prst="straightConnector1">
            <a:avLst/>
          </a:prstGeom>
          <a:ln w="57240">
            <a:solidFill>
              <a:srgbClr val="33cccc"/>
            </a:solidFill>
            <a:miter/>
          </a:ln>
        </p:spPr>
      </p:cxnSp>
      <p:cxnSp>
        <p:nvCxnSpPr>
          <p:cNvPr id="74" name="Google Shape;78;p1"/>
          <p:cNvCxnSpPr/>
          <p:nvPr/>
        </p:nvCxnSpPr>
        <p:spPr>
          <a:xfrm>
            <a:off x="757080" y="6364080"/>
            <a:ext cx="10694160" cy="37080"/>
          </a:xfrm>
          <a:prstGeom prst="straightConnector1">
            <a:avLst/>
          </a:prstGeom>
          <a:ln w="57240">
            <a:solidFill>
              <a:srgbClr val="0070c0"/>
            </a:solidFill>
            <a:miter/>
          </a:ln>
        </p:spPr>
      </p:cxnSp>
      <p:sp>
        <p:nvSpPr>
          <p:cNvPr id="75" name="TextBox 8"/>
          <p:cNvSpPr/>
          <p:nvPr/>
        </p:nvSpPr>
        <p:spPr>
          <a:xfrm>
            <a:off x="1133640" y="27288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Өзіңді тексер</a:t>
            </a:r>
            <a:endParaRPr b="0" lang="ru-RU" sz="2400" strike="noStrike" u="none">
              <a:solidFill>
                <a:srgbClr val="000000"/>
              </a:solidFill>
              <a:uFillTx/>
              <a:latin typeface="Calibri"/>
            </a:endParaRPr>
          </a:p>
        </p:txBody>
      </p:sp>
      <p:sp>
        <p:nvSpPr>
          <p:cNvPr id="76" name="TextBox 13"/>
          <p:cNvSpPr/>
          <p:nvPr/>
        </p:nvSpPr>
        <p:spPr>
          <a:xfrm>
            <a:off x="212760" y="2274840"/>
            <a:ext cx="11631600" cy="2920320"/>
          </a:xfrm>
          <a:prstGeom prst="rect">
            <a:avLst/>
          </a:prstGeom>
          <a:noFill/>
          <a:ln w="0">
            <a:noFill/>
          </a:ln>
        </p:spPr>
        <p:style>
          <a:lnRef idx="0"/>
          <a:fillRef idx="0"/>
          <a:effectRef idx="0"/>
          <a:fontRef idx="minor"/>
        </p:style>
        <p:txBody>
          <a:bodyPr lIns="90000" rIns="90000" tIns="46800" bIns="46800" anchor="t">
            <a:spAutoFit/>
          </a:bodyPr>
          <a:p>
            <a:pPr>
              <a:lnSpc>
                <a:spcPct val="115000"/>
              </a:lnSpc>
              <a:spcAft>
                <a:spcPts val="11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333333"/>
                </a:solidFill>
                <a:uFillTx/>
                <a:latin typeface="Times New Roman"/>
                <a:ea typeface="Calibri"/>
              </a:rPr>
              <a:t>1.«Қызыл  тілім  кісендеулі»  деп  тіл  бостандығының  жоқ екеніне  тоқталып « қызыл сұм»  деген көріктеуші және «кісендеулі» деп кейіптеу  арқылы  ақын  поэманың  тілдік  қуатын  арттырады. «Сұм  өмір күшті  уын аяды ма?»- деп  өзінің ауыр  тағдырын  қоса  жырлайды. Уақыт  өтер  ақынның  жолы «қанды  ор  боп  қалады»  деп  ақын  күңіренеді,  толғайды  көзіне  жас  алады.  Азаматтан  дос  таба  алмасаң,  қаламыңмен сырлас- дейді.  Ендеше,  ақын да  қаламымен  сырласады.</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Calibri"/>
              </a:rPr>
              <a:t>2</a:t>
            </a:r>
            <a:r>
              <a:rPr b="0" lang="kk-KZ" sz="1800" strike="noStrike" u="none">
                <a:solidFill>
                  <a:srgbClr val="000000"/>
                </a:solidFill>
                <a:uFillTx/>
                <a:latin typeface="Times New Roman"/>
                <a:ea typeface="Calibri"/>
              </a:rPr>
              <a:t>.</a:t>
            </a:r>
            <a:r>
              <a:rPr b="0" lang="kk-KZ" sz="1800" strike="noStrike" u="none">
                <a:solidFill>
                  <a:srgbClr val="000000"/>
                </a:solidFill>
                <a:uFillTx/>
                <a:latin typeface="Calibri"/>
                <a:ea typeface="Calibri"/>
              </a:rPr>
              <a:t> </a:t>
            </a:r>
            <a:r>
              <a:rPr b="0" lang="ru-RU" sz="1800" strike="noStrike" u="none">
                <a:solidFill>
                  <a:srgbClr val="000000"/>
                </a:solidFill>
                <a:uFillTx/>
                <a:latin typeface="Times New Roman"/>
                <a:ea typeface="Calibri"/>
              </a:rPr>
              <a:t>Абылай  сөзінде Баян  жай  адам  емес.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Ханның  қанаты  екеніне  көзіміз  жетті.</a:t>
            </a:r>
            <a:endParaRPr b="0" lang="ru-RU" sz="1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333333"/>
                </a:solidFill>
                <a:uFillTx/>
                <a:latin typeface="Arial"/>
                <a:ea typeface="Calibri"/>
              </a:rPr>
              <a:t>3.</a:t>
            </a:r>
            <a:r>
              <a:rPr b="0" lang="kk-KZ" sz="1800" strike="noStrike" u="none">
                <a:solidFill>
                  <a:srgbClr val="333333"/>
                </a:solidFill>
                <a:uFillTx/>
                <a:latin typeface="Times New Roman"/>
                <a:ea typeface="Calibri"/>
              </a:rPr>
              <a:t>Ақын  сұлудың   көркін,көзқарасын,   сөйлеу  мәнерін  </a:t>
            </a:r>
            <a:endParaRPr b="0" lang="ru-RU" sz="1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333333"/>
                </a:solidFill>
                <a:uFillTx/>
                <a:latin typeface="Times New Roman"/>
                <a:ea typeface="Calibri"/>
              </a:rPr>
              <a:t>суреттеу  арқылы  оның  әйелдік  нәзік  қасиетін  жеткізе  білген.</a:t>
            </a:r>
            <a:endParaRPr b="0" lang="ru-RU" sz="1800" strike="noStrike" u="none">
              <a:solidFill>
                <a:srgbClr val="000000"/>
              </a:solidFill>
              <a:uFillTx/>
              <a:latin typeface="Calibri"/>
            </a:endParaRPr>
          </a:p>
        </p:txBody>
      </p:sp>
      <p:sp>
        <p:nvSpPr>
          <p:cNvPr id="77" name="TextBox 16"/>
          <p:cNvSpPr/>
          <p:nvPr/>
        </p:nvSpPr>
        <p:spPr>
          <a:xfrm>
            <a:off x="1133640" y="965160"/>
            <a:ext cx="6097320" cy="876960"/>
          </a:xfrm>
          <a:prstGeom prst="rect">
            <a:avLst/>
          </a:prstGeom>
          <a:noFill/>
          <a:ln w="0">
            <a:noFill/>
          </a:ln>
        </p:spPr>
        <p:style>
          <a:lnRef idx="0"/>
          <a:fillRef idx="0"/>
          <a:effectRef idx="0"/>
          <a:fontRef idx="minor"/>
        </p:style>
        <p:txBody>
          <a:bodyPr lIns="90000" rIns="90000" tIns="46800" bIns="46800" anchor="t">
            <a:spAutoFit/>
          </a:bodyPr>
          <a:p>
            <a:pPr>
              <a:lnSpc>
                <a:spcPct val="115000"/>
              </a:lnSpc>
              <a:spcAft>
                <a:spcPts val="11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Calibri"/>
              </a:rPr>
              <a:t>Дескрипторы</a:t>
            </a:r>
            <a:endParaRPr b="0" lang="ru-RU" sz="1800" strike="noStrike" u="none">
              <a:solidFill>
                <a:srgbClr val="000000"/>
              </a:solidFill>
              <a:uFillTx/>
              <a:latin typeface="Calibri"/>
            </a:endParaRPr>
          </a:p>
          <a:p>
            <a:pPr>
              <a:lnSpc>
                <a:spcPct val="115000"/>
              </a:lnSpc>
              <a:spcAft>
                <a:spcPts val="11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Calibri"/>
              </a:rPr>
              <a:t>1</a:t>
            </a:r>
            <a:r>
              <a:rPr b="0" lang="kk-KZ" sz="1800" strike="noStrike" u="none">
                <a:solidFill>
                  <a:srgbClr val="000000"/>
                </a:solidFill>
                <a:uFillTx/>
                <a:latin typeface="Times New Roman"/>
                <a:ea typeface="Calibri"/>
              </a:rPr>
              <a:t>.Поэманың мазмұнын  түсінеді.</a:t>
            </a:r>
            <a:endParaRPr b="0" lang="ru-RU" sz="1800" strike="noStrike" u="none">
              <a:solidFill>
                <a:srgbClr val="000000"/>
              </a:solidFill>
              <a:uFillTx/>
              <a:latin typeface="Calibri"/>
            </a:endParaRPr>
          </a:p>
        </p:txBody>
      </p:sp>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6047</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zerdezav</cp:lastModifiedBy>
  <cp:lastPrinted>2020-03-24T14:36:16Z</cp:lastPrinted>
  <dcterms:modified xsi:type="dcterms:W3CDTF">2021-01-10T17:13:41Z</dcterms:modified>
  <cp:revision>441</cp:revision>
  <dc:subject/>
  <dc:title>Презентация PowerPoint</dc:title>
</cp:coreProperties>
</file>