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1.jpeg" ContentType="image/jpeg"/>
  <Override PartName="/ppt/media/image9.png" ContentType="image/png"/>
  <Override PartName="/ppt/media/image11.png" ContentType="image/png"/>
  <Override PartName="/ppt/media/image5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8.jpeg" ContentType="image/jpeg"/>
  <Override PartName="/ppt/media/image6.png" ContentType="image/png"/>
  <Override PartName="/ppt/media/image7.jpeg" ContentType="image/jpeg"/>
  <Override PartName="/ppt/media/image10.png" ContentType="image/png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" name="AutoShape 1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AutoShape 2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AutoShape 3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5" name="Text Box 4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6" name="Text Box 5"/>
          <p:cNvSpPr/>
          <p:nvPr/>
        </p:nvSpPr>
        <p:spPr>
          <a:xfrm>
            <a:off x="3884760" y="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1200" cy="3424320"/>
          </a:xfrm>
          <a:prstGeom prst="rect">
            <a:avLst/>
          </a:prstGeom>
          <a:noFill/>
          <a:ln cap="sq" w="1260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440" y="4343040"/>
            <a:ext cx="5481720" cy="411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Text Box 8"/>
          <p:cNvSpPr/>
          <p:nvPr/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10"/>
          </p:nvPr>
        </p:nvSpPr>
        <p:spPr>
          <a:xfrm>
            <a:off x="388440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0AC26F07-E264-43A1-8CC6-A37B28C3F4F6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9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A83198C6-F8E4-423C-BE78-5BFC694DECC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9" name="Text Box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CB4A1DE5-3E7E-4E8A-98BB-5C632CD26C7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9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9F0CC777-5314-43CF-9615-B751C49AF60E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7" name="Text Box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6D346101-9AA2-4F58-9ECF-A3D4FC1E06E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9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EC264BB8-BE2E-4F5F-B5D8-600A4C8BC8D1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1" name="Text Box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4E64CC7E-6B42-4773-83DD-2AC71ACDA3AD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9"/>
          <p:cNvSpPr/>
          <p:nvPr/>
        </p:nvSpPr>
        <p:spPr>
          <a:xfrm>
            <a:off x="3884760" y="8685360"/>
            <a:ext cx="2966760" cy="4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AD37C73C-D98A-4725-8373-B7E94BEE8AB6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3" name="Text Box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B5A9B762-37E6-4D73-A343-DAC12D52EDF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BC3457-626A-40B1-B19C-C7F3538F5C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C9DA485-3C3A-43EC-ABC8-81A27C4F10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2211200" cy="68580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120" y="190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120" y="1174320"/>
            <a:ext cx="10974600" cy="495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09120" y="6244920"/>
            <a:ext cx="284508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4165200" y="6244920"/>
            <a:ext cx="38624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8739360" y="6244920"/>
            <a:ext cx="2844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B16F4666-B99F-4F37-B6B2-896F63A0CAAF}" type="slidenum"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211200" cy="685800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190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174320"/>
            <a:ext cx="10974600" cy="495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609120" y="6244920"/>
            <a:ext cx="284508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165200" y="6244920"/>
            <a:ext cx="38624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739360" y="6244920"/>
            <a:ext cx="2844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B830D73B-6875-43FB-BC25-6A61CFE1C7F2}" type="slidenum">
              <a:rPr b="0" lang="ru-RU" sz="14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2211200" cy="6858000"/>
          </a:xfrm>
          <a:prstGeom prst="rect">
            <a:avLst/>
          </a:prstGeom>
          <a:ln w="0">
            <a:noFill/>
          </a:ln>
        </p:spPr>
      </p:pic>
      <p:sp>
        <p:nvSpPr>
          <p:cNvPr id="13" name="Rectangle: Rounded Corners 7"/>
          <p:cNvSpPr/>
          <p:nvPr/>
        </p:nvSpPr>
        <p:spPr>
          <a:xfrm>
            <a:off x="11244240" y="301680"/>
            <a:ext cx="595440" cy="32688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angle: Rounded Corners 9"/>
          <p:cNvSpPr/>
          <p:nvPr/>
        </p:nvSpPr>
        <p:spPr>
          <a:xfrm>
            <a:off x="353880" y="301680"/>
            <a:ext cx="1177920" cy="32688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5" name="Picture 2" descr="D:\KHABAR\ОНЛАЙН школа\LOGOMON\tvKAZ.png"/>
          <p:cNvPicPr/>
          <p:nvPr/>
        </p:nvPicPr>
        <p:blipFill>
          <a:blip r:embed="rId3"/>
          <a:stretch/>
        </p:blipFill>
        <p:spPr>
          <a:xfrm>
            <a:off x="455760" y="376200"/>
            <a:ext cx="974520" cy="17784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190080"/>
            <a:ext cx="10974600" cy="58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120" y="1174320"/>
            <a:ext cx="10974600" cy="495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sldNum" idx="7"/>
          </p:nvPr>
        </p:nvSpPr>
        <p:spPr>
          <a:xfrm>
            <a:off x="11314080" y="282600"/>
            <a:ext cx="457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  <a:defRPr b="1" lang="en-US" sz="1200" strike="noStrike" u="none">
                <a:solidFill>
                  <a:srgbClr val="969696"/>
                </a:solidFill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471B6357-DA81-441C-BB84-AF079F2ADFED}" type="slidenum">
              <a:rPr b="1" lang="en-US" sz="1200" strike="noStrike" u="none">
                <a:solidFill>
                  <a:srgbClr val="969696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dt" idx="8"/>
          </p:nvPr>
        </p:nvSpPr>
        <p:spPr>
          <a:xfrm>
            <a:off x="609120" y="6244920"/>
            <a:ext cx="284508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ftr" idx="9"/>
          </p:nvPr>
        </p:nvSpPr>
        <p:spPr>
          <a:xfrm>
            <a:off x="4165200" y="6244920"/>
            <a:ext cx="38624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2" name="Freeform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Rectangle 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37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Частных детских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сада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4" name="Rectangle 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43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Мини-центра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35" name="AutoShape 5"/>
          <p:cNvCxnSpPr/>
          <p:nvPr/>
        </p:nvCxnSpPr>
        <p:spPr>
          <a:xfrm>
            <a:off x="212400" y="6621120"/>
            <a:ext cx="11729160" cy="27720"/>
          </a:xfrm>
          <a:prstGeom prst="straightConnector1">
            <a:avLst/>
          </a:prstGeom>
          <a:ln cap="sq" w="57240">
            <a:solidFill>
              <a:srgbClr val="33cccc"/>
            </a:solidFill>
            <a:miter/>
          </a:ln>
        </p:spPr>
      </p:cxnSp>
      <p:cxnSp>
        <p:nvCxnSpPr>
          <p:cNvPr id="36" name="AutoShape 6"/>
          <p:cNvCxnSpPr/>
          <p:nvPr/>
        </p:nvCxnSpPr>
        <p:spPr>
          <a:xfrm>
            <a:off x="757080" y="3716280"/>
            <a:ext cx="10694160" cy="38880"/>
          </a:xfrm>
          <a:prstGeom prst="straightConnector1">
            <a:avLst/>
          </a:prstGeom>
          <a:ln cap="sq" w="57240">
            <a:solidFill>
              <a:srgbClr val="4472c4"/>
            </a:solidFill>
            <a:miter/>
          </a:ln>
        </p:spPr>
      </p:cxnSp>
      <p:sp>
        <p:nvSpPr>
          <p:cNvPr id="37" name="Text Box 7"/>
          <p:cNvSpPr/>
          <p:nvPr/>
        </p:nvSpPr>
        <p:spPr>
          <a:xfrm>
            <a:off x="838080" y="2146320"/>
            <a:ext cx="97552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Сабақтың тақырыбы: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                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Қ.Қайсенов «Жау тылындағы бала»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Text Box 8"/>
          <p:cNvSpPr/>
          <p:nvPr/>
        </p:nvSpPr>
        <p:spPr>
          <a:xfrm>
            <a:off x="10105200" y="138240"/>
            <a:ext cx="1757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1400" strike="noStrike" u="none">
                <a:solidFill>
                  <a:srgbClr val="ffffff"/>
                </a:solidFill>
                <a:uFillTx/>
                <a:latin typeface="Tahoma"/>
                <a:ea typeface="Microsoft YaHei"/>
              </a:rPr>
              <a:t>ҚАЗАҚ әдебиеті  </a:t>
            </a:r>
            <a:endParaRPr b="0" lang="ru-RU" sz="1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1400" strike="noStrike" u="none">
                <a:solidFill>
                  <a:srgbClr val="ffffff"/>
                </a:solidFill>
                <a:uFillTx/>
                <a:latin typeface="Tahoma"/>
                <a:ea typeface="Microsoft YaHei"/>
              </a:rPr>
              <a:t>7-СЫНЫП</a:t>
            </a:r>
            <a:endParaRPr b="0" lang="ru-RU" sz="1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9" name="Text Box 9"/>
          <p:cNvSpPr/>
          <p:nvPr/>
        </p:nvSpPr>
        <p:spPr>
          <a:xfrm>
            <a:off x="652320" y="320760"/>
            <a:ext cx="9439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Бөлім</a:t>
            </a: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тақырыбы: Балалар мен үлкендер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52600" y="404280"/>
            <a:ext cx="10974240" cy="58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«Шығарма кестесі» толтырыңыз.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609120" y="1174320"/>
            <a:ext cx="11176200" cy="4953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9999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1.Шығарма аты- </a:t>
            </a:r>
            <a:r>
              <a:rPr b="0" i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«Жау тылындағы бала»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2.Авторы- </a:t>
            </a:r>
            <a:r>
              <a:rPr b="0" i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Қасым Қайсенов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3.Оқиға болған уақыт, кезең- </a:t>
            </a:r>
            <a:r>
              <a:rPr b="0" i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ҰОС жылдары, 1941-1945жж.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4.Оқиға болған жер- </a:t>
            </a:r>
            <a:r>
              <a:rPr b="0" i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Украина жері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5.Негізгі кейіпкерлер- </a:t>
            </a:r>
            <a:r>
              <a:rPr b="0" i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Серік, Анна Ивановна, Борис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6.Қосалқы кейіпкерлер-</a:t>
            </a:r>
            <a:r>
              <a:rPr b="0" i="1" lang="ru-RU" sz="2800" strike="noStrike" u="none">
                <a:solidFill>
                  <a:srgbClr val="202122"/>
                </a:solidFill>
                <a:uFillTx/>
                <a:latin typeface="Times New Roman"/>
                <a:ea typeface="Times New Roman"/>
              </a:rPr>
              <a:t>Константин Иванович Спижевский, Жомарт, Тамара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7.Негізгі ой- балалардың тағдыры және ерлігі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8.Шығарманың идеясы- Сұм соғыстың адамзатқа тигізетін зардабы.Бейбіт өмірді аңсау.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81" name="AutoShape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  <a:tab algn="l" pos="11231640"/>
                <a:tab algn="l" pos="11680920"/>
                <a:tab algn="l" pos="121302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Microsoft YaHei"/>
              </a:rPr>
              <a:t>Ой шақыру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2" name="Rectangle 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37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Частных детских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сада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3" name="Rectangle 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43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Мини-центра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84" name="AutoShape 5"/>
          <p:cNvCxnSpPr/>
          <p:nvPr/>
        </p:nvCxnSpPr>
        <p:spPr>
          <a:xfrm>
            <a:off x="212400" y="6621120"/>
            <a:ext cx="11729160" cy="27720"/>
          </a:xfrm>
          <a:prstGeom prst="straightConnector1">
            <a:avLst/>
          </a:prstGeom>
          <a:ln cap="sq" w="57240">
            <a:solidFill>
              <a:srgbClr val="33cccc"/>
            </a:solidFill>
            <a:miter/>
          </a:ln>
        </p:spPr>
      </p:cxnSp>
      <p:cxnSp>
        <p:nvCxnSpPr>
          <p:cNvPr id="85" name="AutoShape 6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cap="sq" w="38160">
            <a:solidFill>
              <a:srgbClr val="4472c4"/>
            </a:solidFill>
            <a:miter/>
          </a:ln>
        </p:spPr>
      </p:cxnSp>
      <p:sp>
        <p:nvSpPr>
          <p:cNvPr id="86" name="Rectangle 7"/>
          <p:cNvSpPr/>
          <p:nvPr/>
        </p:nvSpPr>
        <p:spPr>
          <a:xfrm>
            <a:off x="1133640" y="1611360"/>
            <a:ext cx="767376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1800"/>
            </a:br>
            <a:r>
              <a:rPr b="1" lang="ru-RU" sz="18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     </a:t>
            </a:r>
            <a:r>
              <a:rPr b="1" lang="ru-RU" sz="24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                          </a:t>
            </a:r>
            <a:r>
              <a:rPr b="1" lang="ru-RU" sz="18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  </a:t>
            </a:r>
            <a:br>
              <a:rPr sz="2400"/>
            </a:br>
            <a:r>
              <a:rPr b="0" lang="ru-RU" sz="24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                                     </a:t>
            </a:r>
            <a:br>
              <a:rPr sz="2400"/>
            </a:b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7" name="Rectangle 8"/>
          <p:cNvSpPr/>
          <p:nvPr/>
        </p:nvSpPr>
        <p:spPr>
          <a:xfrm>
            <a:off x="1704960" y="2271600"/>
            <a:ext cx="10395000" cy="7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3600" strike="noStrike" u="none">
                <a:solidFill>
                  <a:srgbClr val="ff0000"/>
                </a:solidFill>
                <a:uFillTx/>
                <a:latin typeface="Times New Roman"/>
                <a:ea typeface="Microsoft YaHei"/>
              </a:rPr>
              <a:t>Сюжет </a:t>
            </a: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дегеніміз не?</a:t>
            </a:r>
            <a:endParaRPr b="0" lang="ru-RU" sz="36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89" name="Freeform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0" name="Rectangle 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37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Частных детских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сада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1" name="Rectangle 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43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Мини-центра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92" name="AutoShape 5"/>
          <p:cNvCxnSpPr/>
          <p:nvPr/>
        </p:nvCxnSpPr>
        <p:spPr>
          <a:xfrm>
            <a:off x="212400" y="6621120"/>
            <a:ext cx="11729160" cy="27720"/>
          </a:xfrm>
          <a:prstGeom prst="straightConnector1">
            <a:avLst/>
          </a:prstGeom>
          <a:ln cap="sq" w="57240">
            <a:solidFill>
              <a:srgbClr val="33cccc"/>
            </a:solidFill>
            <a:miter/>
          </a:ln>
        </p:spPr>
      </p:cxnSp>
      <p:cxnSp>
        <p:nvCxnSpPr>
          <p:cNvPr id="93" name="AutoShape 6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cap="sq" w="38160">
            <a:solidFill>
              <a:srgbClr val="4472c4"/>
            </a:solidFill>
            <a:miter/>
          </a:ln>
        </p:spPr>
      </p:cxnSp>
      <p:sp>
        <p:nvSpPr>
          <p:cNvPr id="94" name="Rectangle 7"/>
          <p:cNvSpPr/>
          <p:nvPr/>
        </p:nvSpPr>
        <p:spPr>
          <a:xfrm>
            <a:off x="1133640" y="1611360"/>
            <a:ext cx="767376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1800"/>
            </a:br>
            <a:r>
              <a:rPr b="1" lang="ru-RU" sz="18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     </a:t>
            </a:r>
            <a:r>
              <a:rPr b="1" lang="ru-RU" sz="24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                          </a:t>
            </a:r>
            <a:r>
              <a:rPr b="1" lang="ru-RU" sz="18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  </a:t>
            </a:r>
            <a:br>
              <a:rPr sz="2400"/>
            </a:br>
            <a:r>
              <a:rPr b="0" lang="ru-RU" sz="2400" strike="noStrike" u="none">
                <a:solidFill>
                  <a:srgbClr val="262626"/>
                </a:solidFill>
                <a:uFillTx/>
                <a:latin typeface="Times New Roman"/>
                <a:ea typeface="Microsoft YaHei"/>
              </a:rPr>
              <a:t>                                     </a:t>
            </a:r>
            <a:br>
              <a:rPr sz="2400"/>
            </a:b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5" name="Rectangle 8"/>
          <p:cNvSpPr/>
          <p:nvPr/>
        </p:nvSpPr>
        <p:spPr>
          <a:xfrm>
            <a:off x="520560" y="1309680"/>
            <a:ext cx="11007720" cy="43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Microsoft YaHei"/>
              </a:rPr>
              <a:t>Сюжет 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(фр. sujet - зат) - өзара жалғасқан оқиғалардың тізбегі, біртұтас желісі.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Құрамдас бөлшектері: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1.Басталуы.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2.Байланысы.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3.Дамуы.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4.Шиеленісуі.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5.Шарықтау шегі.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6.Шешімі.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3"/>
          <p:cNvSpPr/>
          <p:nvPr/>
        </p:nvSpPr>
        <p:spPr>
          <a:xfrm>
            <a:off x="11314080" y="282600"/>
            <a:ext cx="457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67DF3AE0-FC51-41B6-8536-AFF23ED1AFA1}" type="slidenum">
              <a:rPr b="1" lang="en-US" sz="1200" strike="noStrike" u="none">
                <a:solidFill>
                  <a:srgbClr val="969696"/>
                </a:solidFill>
                <a:uFillTx/>
                <a:latin typeface="Arial"/>
                <a:ea typeface="SimSun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7" name="TextBox 4"/>
          <p:cNvSpPr/>
          <p:nvPr/>
        </p:nvSpPr>
        <p:spPr>
          <a:xfrm>
            <a:off x="276120" y="125280"/>
            <a:ext cx="11800080" cy="1069560"/>
          </a:xfrm>
          <a:prstGeom prst="rect">
            <a:avLst/>
          </a:prstGeom>
          <a:solidFill>
            <a:srgbClr val="c2e0ff"/>
          </a:solidFill>
          <a:ln w="12600">
            <a:solidFill>
              <a:srgbClr val="0066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 </a:t>
            </a:r>
            <a:r>
              <a:rPr b="1" lang="en-US" sz="3200" strike="noStrike" u="none">
                <a:solidFill>
                  <a:srgbClr val="ff0000"/>
                </a:solidFill>
                <a:uFillTx/>
                <a:latin typeface="Times New Roman"/>
                <a:ea typeface="Tahoma"/>
              </a:rPr>
              <a:t>2-тапсырма. Әдеби шығарма сюжетінің құрамдас бөлшектерін сәйкестендіріңіздер.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8" name="Прямая соединительная линия 2"/>
          <p:cNvSpPr/>
          <p:nvPr/>
        </p:nvSpPr>
        <p:spPr>
          <a:xfrm>
            <a:off x="4815000" y="3678120"/>
            <a:ext cx="2236680" cy="63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9" name="Прямая соединительная линия 10"/>
          <p:cNvSpPr/>
          <p:nvPr/>
        </p:nvSpPr>
        <p:spPr>
          <a:xfrm flipV="1">
            <a:off x="5029200" y="3284280"/>
            <a:ext cx="2136600" cy="1143000"/>
          </a:xfrm>
          <a:prstGeom prst="line">
            <a:avLst/>
          </a:prstGeom>
          <a:ln w="19080">
            <a:solidFill>
              <a:srgbClr val="0066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0" name="Прямая соединительная линия 12"/>
          <p:cNvSpPr/>
          <p:nvPr/>
        </p:nvSpPr>
        <p:spPr>
          <a:xfrm flipV="1">
            <a:off x="5118120" y="2654280"/>
            <a:ext cx="2235240" cy="1262160"/>
          </a:xfrm>
          <a:prstGeom prst="line">
            <a:avLst/>
          </a:prstGeom>
          <a:ln w="19080">
            <a:solidFill>
              <a:srgbClr val="0066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1" name="Прямая соединительная линия 14"/>
          <p:cNvSpPr/>
          <p:nvPr/>
        </p:nvSpPr>
        <p:spPr>
          <a:xfrm>
            <a:off x="5224320" y="2873520"/>
            <a:ext cx="2286000" cy="1966680"/>
          </a:xfrm>
          <a:prstGeom prst="line">
            <a:avLst/>
          </a:prstGeom>
          <a:ln w="19080">
            <a:solidFill>
              <a:srgbClr val="0066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102" name=""/>
          <p:cNvGraphicFramePr/>
          <p:nvPr/>
        </p:nvGraphicFramePr>
        <p:xfrm>
          <a:off x="407880" y="1203480"/>
          <a:ext cx="11668320" cy="5548320"/>
        </p:xfrm>
        <a:graphic>
          <a:graphicData uri="http://schemas.openxmlformats.org/drawingml/2006/table">
            <a:tbl>
              <a:tblPr/>
              <a:tblGrid>
                <a:gridCol w="4367160"/>
                <a:gridCol w="7301160"/>
              </a:tblGrid>
              <a:tr h="1279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1.Басталуы</a:t>
                      </a: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:</a:t>
                      </a:r>
                      <a:r>
                        <a:rPr b="1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r>
                        <a:rPr b="0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Ауылды қоршаудан, жаудан құтқаруы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539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2.Байланысы</a:t>
                      </a: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:</a:t>
                      </a:r>
                      <a:r>
                        <a:rPr b="0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Arial"/>
                        </a:rPr>
                        <a:t>Жауға қарсы келуі.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79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3.Дамуы</a:t>
                      </a: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:</a:t>
                      </a:r>
                      <a:r>
                        <a:rPr b="0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Arial"/>
                        </a:rPr>
                        <a:t>Соғыстың басталуы</a:t>
                      </a:r>
                      <a:r>
                        <a:rPr b="1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542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4.Шиеленісуі</a:t>
                      </a: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:</a:t>
                      </a:r>
                      <a:r>
                        <a:rPr b="0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Arial"/>
                        </a:rPr>
                        <a:t>Немістердің ауылдарды басып алуы.Қатігездігі.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539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5.Шарықтау шегі</a:t>
                      </a: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: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Arial"/>
                        </a:rPr>
                        <a:t>Серіктің партизан қатарына қосылуы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 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73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6.Шешімі</a:t>
                      </a: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: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Arial"/>
                        </a:rPr>
                        <a:t>Жауға қарсы келуі.</a:t>
                      </a:r>
                      <a:endParaRPr b="0" lang="ru-RU" sz="2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3"/>
          <p:cNvSpPr/>
          <p:nvPr/>
        </p:nvSpPr>
        <p:spPr>
          <a:xfrm>
            <a:off x="11314080" y="282600"/>
            <a:ext cx="457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4D9FB2FA-3ABE-4876-AD7B-1735CB1A3D05}" type="slidenum">
              <a:rPr b="1" lang="en-US" sz="1200" strike="noStrike" u="none">
                <a:solidFill>
                  <a:srgbClr val="969696"/>
                </a:solidFill>
                <a:uFillTx/>
                <a:latin typeface="Arial"/>
                <a:ea typeface="SimSun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4" name="TextBox 4"/>
          <p:cNvSpPr/>
          <p:nvPr/>
        </p:nvSpPr>
        <p:spPr>
          <a:xfrm>
            <a:off x="276120" y="125280"/>
            <a:ext cx="11800080" cy="581760"/>
          </a:xfrm>
          <a:prstGeom prst="rect">
            <a:avLst/>
          </a:prstGeom>
          <a:solidFill>
            <a:srgbClr val="c2e0ff"/>
          </a:solidFill>
          <a:ln w="12600">
            <a:solidFill>
              <a:srgbClr val="0066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 </a:t>
            </a:r>
            <a:r>
              <a:rPr b="1" lang="en-US" sz="3200" strike="noStrike" u="none">
                <a:solidFill>
                  <a:srgbClr val="ff0000"/>
                </a:solidFill>
                <a:uFillTx/>
                <a:latin typeface="Times New Roman"/>
                <a:ea typeface="Tahoma"/>
              </a:rPr>
              <a:t> </a:t>
            </a:r>
            <a:r>
              <a:rPr b="1" lang="en-US" sz="3200" strike="noStrike" u="none">
                <a:solidFill>
                  <a:srgbClr val="ff0000"/>
                </a:solidFill>
                <a:uFillTx/>
                <a:latin typeface="Times New Roman"/>
                <a:ea typeface="Tahoma"/>
              </a:rPr>
              <a:t>Жауабыңызды тексеріңіз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5" name="Прямоугольник 1"/>
          <p:cNvSpPr/>
          <p:nvPr/>
        </p:nvSpPr>
        <p:spPr>
          <a:xfrm>
            <a:off x="1271520" y="1197000"/>
            <a:ext cx="1036944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Басталуы:               Соғыстың басталуы.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Байланысы:            Анасынан айырылып қалуы.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Дамуы:                   Серіктің партизан қатарына қосылуы.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Шиеленісі:             Жауға қарсы келуі.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Шарықтау шегі:     Немістердің ауылдарды басып алуы.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Шешімі:                  Ауылды  жау қолынан құтқаруы және әкесімен 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                                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кездесуі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Текстовое поле 99"/>
          <p:cNvSpPr/>
          <p:nvPr/>
        </p:nvSpPr>
        <p:spPr>
          <a:xfrm>
            <a:off x="669960" y="1484280"/>
            <a:ext cx="10468080" cy="395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788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Жау тылындағы бала шығармасының сюжеті бүгінгі күнге үлгі боларлық па?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 пікіріңді «Төрт сөйлем» тәсілі</a:t>
            </a:r>
            <a:r>
              <a:rPr b="0" lang="ru-RU" sz="2400" strike="noStrike" u="none">
                <a:solidFill>
                  <a:srgbClr val="ffffff"/>
                </a:solidFill>
                <a:uFillTx/>
                <a:latin typeface="Calibri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бойынша білдіріңіз.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788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Пікір. М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әтіндегі бір оқиғаны бір сөйлеммен жеткізеді.</a:t>
            </a:r>
            <a:endParaRPr b="0" lang="ru-RU" sz="20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Дәлел. 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Мәтіннен үзінді келтіреді, өз пікірін дәлелдейді.</a:t>
            </a:r>
            <a:endParaRPr b="0" lang="ru-RU" sz="20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Мысал. 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Пікірін тарихпен байланыстырып, мысал келтіреді.</a:t>
            </a:r>
            <a:endParaRPr b="0" lang="ru-RU" sz="20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Қорытынды. 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Тақырып бойынша қорытынды шығарады.</a:t>
            </a:r>
            <a:endParaRPr b="0" lang="ru-RU" sz="20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US" sz="32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7" name="Текстовое поле 1"/>
          <p:cNvSpPr/>
          <p:nvPr/>
        </p:nvSpPr>
        <p:spPr>
          <a:xfrm>
            <a:off x="479520" y="382680"/>
            <a:ext cx="4141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0000"/>
                </a:solidFill>
                <a:uFillTx/>
                <a:latin typeface="Times New Roman"/>
              </a:rPr>
              <a:t>Оқу тапсырмасы: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1" name="Freeform 2"/>
          <p:cNvSpPr/>
          <p:nvPr/>
        </p:nvSpPr>
        <p:spPr>
          <a:xfrm>
            <a:off x="1440" y="-12600"/>
            <a:ext cx="12190680" cy="977760"/>
          </a:xfrm>
          <a:custGeom>
            <a:avLst/>
            <a:gdLst/>
            <a:ahLst/>
            <a:rect l="l" t="t" r="r" b="b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2" name="Rectangle 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37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Частных детских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сада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3" name="Rectangle 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43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Microsoft YaHei"/>
              </a:rPr>
              <a:t>Мини-центра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44" name="AutoShape 5"/>
          <p:cNvCxnSpPr/>
          <p:nvPr/>
        </p:nvCxnSpPr>
        <p:spPr>
          <a:xfrm>
            <a:off x="212400" y="6621120"/>
            <a:ext cx="11729160" cy="27720"/>
          </a:xfrm>
          <a:prstGeom prst="straightConnector1">
            <a:avLst/>
          </a:prstGeom>
          <a:ln cap="sq" w="57240">
            <a:solidFill>
              <a:srgbClr val="33cccc"/>
            </a:solidFill>
            <a:miter/>
          </a:ln>
        </p:spPr>
      </p:cxnSp>
      <p:cxnSp>
        <p:nvCxnSpPr>
          <p:cNvPr id="45" name="AutoShape 6"/>
          <p:cNvCxnSpPr/>
          <p:nvPr/>
        </p:nvCxnSpPr>
        <p:spPr>
          <a:xfrm>
            <a:off x="652320" y="3389040"/>
            <a:ext cx="10694160" cy="37080"/>
          </a:xfrm>
          <a:prstGeom prst="straightConnector1">
            <a:avLst/>
          </a:prstGeom>
          <a:ln cap="sq" w="38160">
            <a:solidFill>
              <a:srgbClr val="4472c4"/>
            </a:solidFill>
            <a:miter/>
          </a:ln>
        </p:spPr>
      </p:cxnSp>
      <p:sp>
        <p:nvSpPr>
          <p:cNvPr id="46" name="Text Box 7"/>
          <p:cNvSpPr/>
          <p:nvPr/>
        </p:nvSpPr>
        <p:spPr>
          <a:xfrm>
            <a:off x="1165320" y="378000"/>
            <a:ext cx="8966160" cy="350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Microsoft YaHei"/>
              </a:rPr>
              <a:t>Бүгінгі сабақта: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Көркем шығарманың  мазмұны мен пішіні (Т/Ж1);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Әдеби шығарма сюжетінің құрамдас бөлшектерін талдау (7.Т/Ж1)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7" name="Text Box 8"/>
          <p:cNvSpPr/>
          <p:nvPr/>
        </p:nvSpPr>
        <p:spPr>
          <a:xfrm>
            <a:off x="1166040" y="3740040"/>
            <a:ext cx="2826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6097680" y="1601640"/>
          <a:ext cx="162000" cy="4526280"/>
        </p:xfrm>
        <a:graphic>
          <a:graphicData uri="http://schemas.openxmlformats.org/drawingml/2006/table">
            <a:tbl>
              <a:tblPr/>
              <a:tblGrid>
                <a:gridCol w="172800"/>
              </a:tblGrid>
              <a:tr h="45262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3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SimSun"/>
                        </a:rPr>
                        <a:t>Әдеби шығарма сюжетінің құрамдас бөлшектерін талдау;Шығармадағы эпизодтар мен бейнелерді салыстыру</a:t>
                      </a:r>
                      <a:endParaRPr b="0" lang="ru-RU" sz="3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"/>
          <p:cNvGraphicFramePr/>
          <p:nvPr/>
        </p:nvGraphicFramePr>
        <p:xfrm>
          <a:off x="507960" y="4422600"/>
          <a:ext cx="9256680" cy="1705320"/>
        </p:xfrm>
        <a:graphic>
          <a:graphicData uri="http://schemas.openxmlformats.org/drawingml/2006/table">
            <a:tbl>
              <a:tblPr/>
              <a:tblGrid>
                <a:gridCol w="9256680"/>
              </a:tblGrid>
              <a:tr h="17053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696960" y="549360"/>
            <a:ext cx="4319640" cy="284616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3" descr=""/>
          <p:cNvPicPr/>
          <p:nvPr/>
        </p:nvPicPr>
        <p:blipFill>
          <a:blip r:embed="rId2"/>
          <a:stretch/>
        </p:blipFill>
        <p:spPr>
          <a:xfrm>
            <a:off x="5468760" y="630360"/>
            <a:ext cx="4608720" cy="27651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5" descr="Мы у свиней воровали картошку и ели ее в туалете»: судьбы советских детей,  угнанных в Латвию в годы войны - RuBaltic.ru"/>
          <p:cNvPicPr/>
          <p:nvPr/>
        </p:nvPicPr>
        <p:blipFill>
          <a:blip r:embed="rId3"/>
          <a:stretch/>
        </p:blipFill>
        <p:spPr>
          <a:xfrm>
            <a:off x="546120" y="3716280"/>
            <a:ext cx="4325760" cy="292428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7" descr="Закопаны живьем или отравлены: опубликованы документы об убийстве 214 детей  в Краснодарском крае в годы Великой Отечественной войны"/>
          <p:cNvPicPr/>
          <p:nvPr/>
        </p:nvPicPr>
        <p:blipFill>
          <a:blip r:embed="rId4"/>
          <a:stretch/>
        </p:blipFill>
        <p:spPr>
          <a:xfrm>
            <a:off x="5232240" y="3544920"/>
            <a:ext cx="5080320" cy="309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овое поле 1"/>
          <p:cNvSpPr/>
          <p:nvPr/>
        </p:nvSpPr>
        <p:spPr>
          <a:xfrm>
            <a:off x="3005280" y="522360"/>
            <a:ext cx="5079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sz="3600" strike="noStrike" u="none">
                <a:solidFill>
                  <a:srgbClr val="0066cc"/>
                </a:solidFill>
                <a:uFillTx/>
                <a:latin typeface="Times New Roman"/>
                <a:ea typeface="等线"/>
              </a:rPr>
              <a:t>Топтастыру</a:t>
            </a:r>
            <a:endParaRPr b="0" lang="ru-RU" sz="36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5" name="Овал 2"/>
          <p:cNvSpPr/>
          <p:nvPr/>
        </p:nvSpPr>
        <p:spPr>
          <a:xfrm>
            <a:off x="4152960" y="2133720"/>
            <a:ext cx="2519280" cy="177804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3399ff"/>
              </a:gs>
            </a:gsLst>
            <a:lin ang="5400000"/>
          </a:gradFill>
          <a:ln w="9360">
            <a:solidFill>
              <a:srgbClr val="0066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Соғыс</a:t>
            </a:r>
            <a:endParaRPr b="0" lang="ru-RU" sz="36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56" name="Прямая со стрелкой 4"/>
          <p:cNvCxnSpPr/>
          <p:nvPr/>
        </p:nvCxnSpPr>
        <p:spPr>
          <a:xfrm flipV="1">
            <a:off x="6672240" y="2133360"/>
            <a:ext cx="1224720" cy="50400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  <p:cxnSp>
        <p:nvCxnSpPr>
          <p:cNvPr id="57" name="Прямая со стрелкой 6"/>
          <p:cNvCxnSpPr/>
          <p:nvPr/>
        </p:nvCxnSpPr>
        <p:spPr>
          <a:xfrm flipH="1" flipV="1">
            <a:off x="2783880" y="2133360"/>
            <a:ext cx="1369080" cy="79128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  <p:cxnSp>
        <p:nvCxnSpPr>
          <p:cNvPr id="58" name="Прямая со стрелкой 8"/>
          <p:cNvCxnSpPr/>
          <p:nvPr/>
        </p:nvCxnSpPr>
        <p:spPr>
          <a:xfrm>
            <a:off x="6455880" y="3789360"/>
            <a:ext cx="1629720" cy="79272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  <p:cxnSp>
        <p:nvCxnSpPr>
          <p:cNvPr id="59" name="Прямая со стрелкой 10"/>
          <p:cNvCxnSpPr/>
          <p:nvPr/>
        </p:nvCxnSpPr>
        <p:spPr>
          <a:xfrm flipH="1">
            <a:off x="2783880" y="3499920"/>
            <a:ext cx="1369080" cy="68508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  <p:cxnSp>
        <p:nvCxnSpPr>
          <p:cNvPr id="60" name="Прямая со стрелкой 12"/>
          <p:cNvCxnSpPr/>
          <p:nvPr/>
        </p:nvCxnSpPr>
        <p:spPr>
          <a:xfrm flipH="1">
            <a:off x="4800240" y="4184640"/>
            <a:ext cx="144720" cy="111672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Текстовое поле 1"/>
          <p:cNvSpPr/>
          <p:nvPr/>
        </p:nvSpPr>
        <p:spPr>
          <a:xfrm>
            <a:off x="3005280" y="522360"/>
            <a:ext cx="5079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sz="3600" strike="noStrike" u="none">
                <a:solidFill>
                  <a:srgbClr val="0066cc"/>
                </a:solidFill>
                <a:uFillTx/>
                <a:latin typeface="Times New Roman"/>
                <a:ea typeface="等线"/>
              </a:rPr>
              <a:t>Топтастыру</a:t>
            </a:r>
            <a:endParaRPr b="0" lang="ru-RU" sz="36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2" name="Овал 2"/>
          <p:cNvSpPr/>
          <p:nvPr/>
        </p:nvSpPr>
        <p:spPr>
          <a:xfrm>
            <a:off x="4152960" y="2133720"/>
            <a:ext cx="2519280" cy="1778040"/>
          </a:xfrm>
          <a:prstGeom prst="ellipse">
            <a:avLst/>
          </a:prstGeom>
          <a:gradFill rotWithShape="0">
            <a:gsLst>
              <a:gs pos="0">
                <a:srgbClr val="0066cc"/>
              </a:gs>
              <a:gs pos="100000">
                <a:srgbClr val="3399ff"/>
              </a:gs>
            </a:gsLst>
            <a:lin ang="5400000"/>
          </a:gradFill>
          <a:ln w="9360">
            <a:solidFill>
              <a:srgbClr val="0066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Соғыс</a:t>
            </a:r>
            <a:endParaRPr b="0" lang="ru-RU" sz="36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63" name="Прямая со стрелкой 4"/>
          <p:cNvCxnSpPr/>
          <p:nvPr/>
        </p:nvCxnSpPr>
        <p:spPr>
          <a:xfrm flipV="1">
            <a:off x="6672240" y="2133360"/>
            <a:ext cx="1224720" cy="50400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  <p:cxnSp>
        <p:nvCxnSpPr>
          <p:cNvPr id="64" name="Прямая со стрелкой 6"/>
          <p:cNvCxnSpPr/>
          <p:nvPr/>
        </p:nvCxnSpPr>
        <p:spPr>
          <a:xfrm flipH="1" flipV="1">
            <a:off x="2783880" y="2133360"/>
            <a:ext cx="1369080" cy="79128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  <p:cxnSp>
        <p:nvCxnSpPr>
          <p:cNvPr id="65" name="Прямая со стрелкой 8"/>
          <p:cNvCxnSpPr/>
          <p:nvPr/>
        </p:nvCxnSpPr>
        <p:spPr>
          <a:xfrm>
            <a:off x="6455880" y="3789360"/>
            <a:ext cx="1629720" cy="79272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  <p:cxnSp>
        <p:nvCxnSpPr>
          <p:cNvPr id="66" name="Прямая со стрелкой 10"/>
          <p:cNvCxnSpPr/>
          <p:nvPr/>
        </p:nvCxnSpPr>
        <p:spPr>
          <a:xfrm flipH="1">
            <a:off x="2783880" y="3499920"/>
            <a:ext cx="1369080" cy="68508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  <p:cxnSp>
        <p:nvCxnSpPr>
          <p:cNvPr id="67" name="Прямая со стрелкой 12"/>
          <p:cNvCxnSpPr/>
          <p:nvPr/>
        </p:nvCxnSpPr>
        <p:spPr>
          <a:xfrm>
            <a:off x="5304960" y="4022640"/>
            <a:ext cx="1080" cy="1116720"/>
          </a:xfrm>
          <a:prstGeom prst="straightConnector1">
            <a:avLst/>
          </a:prstGeom>
          <a:ln w="9360">
            <a:solidFill>
              <a:srgbClr val="0066cc"/>
            </a:solidFill>
            <a:miter/>
            <a:tailEnd len="med" type="arrow" w="med"/>
          </a:ln>
        </p:spPr>
      </p:cxnSp>
      <p:sp>
        <p:nvSpPr>
          <p:cNvPr id="68" name="Прямоугольник 3"/>
          <p:cNvSpPr/>
          <p:nvPr/>
        </p:nvSpPr>
        <p:spPr>
          <a:xfrm>
            <a:off x="696960" y="1628640"/>
            <a:ext cx="1922400" cy="50508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3399ff"/>
              </a:gs>
            </a:gsLst>
            <a:lin ang="5400000"/>
          </a:gradFill>
          <a:ln w="9360">
            <a:solidFill>
              <a:srgbClr val="0066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SimSun"/>
              </a:rPr>
              <a:t>жауыздық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9" name="Прямоугольник 5"/>
          <p:cNvSpPr/>
          <p:nvPr/>
        </p:nvSpPr>
        <p:spPr>
          <a:xfrm>
            <a:off x="623880" y="3911760"/>
            <a:ext cx="2138400" cy="4572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3399ff"/>
              </a:gs>
            </a:gsLst>
            <a:lin ang="5400000"/>
          </a:gradFill>
          <a:ln w="9360">
            <a:solidFill>
              <a:srgbClr val="0066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SimSun"/>
              </a:rPr>
              <a:t>Қан-майдан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0" name="Прямоугольник 7"/>
          <p:cNvSpPr/>
          <p:nvPr/>
        </p:nvSpPr>
        <p:spPr>
          <a:xfrm>
            <a:off x="3767040" y="5451480"/>
            <a:ext cx="2354400" cy="4572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3399ff"/>
              </a:gs>
            </a:gsLst>
            <a:lin ang="5400000"/>
          </a:gradFill>
          <a:ln w="9360">
            <a:solidFill>
              <a:srgbClr val="0066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SimSun"/>
              </a:rPr>
              <a:t>Қару-жарақ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1" name="Прямоугольник 11"/>
          <p:cNvSpPr/>
          <p:nvPr/>
        </p:nvSpPr>
        <p:spPr>
          <a:xfrm>
            <a:off x="7896240" y="4933800"/>
            <a:ext cx="2160720" cy="4572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3399ff"/>
              </a:gs>
            </a:gsLst>
            <a:lin ang="5400000"/>
          </a:gradFill>
          <a:ln w="9360">
            <a:solidFill>
              <a:srgbClr val="0066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SimSun"/>
              </a:rPr>
              <a:t>Адам шығыны,өлім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2" name="Прямоугольник 13"/>
          <p:cNvSpPr/>
          <p:nvPr/>
        </p:nvSpPr>
        <p:spPr>
          <a:xfrm>
            <a:off x="8085240" y="2133720"/>
            <a:ext cx="1971720" cy="4572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3399ff"/>
              </a:gs>
            </a:gsLst>
            <a:lin ang="5400000"/>
          </a:gradFill>
          <a:ln w="9360">
            <a:solidFill>
              <a:srgbClr val="0066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SimSun"/>
              </a:rPr>
              <a:t>Батырлық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407880" y="189000"/>
            <a:ext cx="11161800" cy="664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"/>
          <p:cNvPicPr/>
          <p:nvPr/>
        </p:nvPicPr>
        <p:blipFill>
          <a:blip r:embed="rId1"/>
          <a:stretch/>
        </p:blipFill>
        <p:spPr>
          <a:xfrm>
            <a:off x="192240" y="115920"/>
            <a:ext cx="11377440" cy="676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336600" y="115920"/>
            <a:ext cx="11449080" cy="648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52600" y="404280"/>
            <a:ext cx="10974240" cy="58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«Шығарма кестесі» толтырыңыз.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"/>
          <p:cNvSpPr txBox="1"/>
          <p:nvPr/>
        </p:nvSpPr>
        <p:spPr>
          <a:xfrm>
            <a:off x="609120" y="1174320"/>
            <a:ext cx="10974600" cy="4953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1.Шығарма аты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2.Авторы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3.Оқиға болған уақыт, кезең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4.Оқиға болған жер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5.Негізгі кейіпкерлер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6.Қосалқы кейіпкерлер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7.Негізгі ой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8.Шығарманың идеясы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Пользователь Windows</cp:lastModifiedBy>
  <cp:lastPrinted>2020-03-24T14:36:16Z</cp:lastPrinted>
  <dcterms:modified xsi:type="dcterms:W3CDTF">2021-01-14T18:27:51Z</dcterms:modified>
  <cp:revision>488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1049-11.2.0.9747</vt:lpwstr>
  </property>
</Properties>
</file>