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747"/>
            <a:ext cx="7772400" cy="3107431"/>
          </a:xfrm>
        </p:spPr>
        <p:txBody>
          <a:bodyPr/>
          <a:lstStyle/>
          <a:p>
            <a:r>
              <a:rPr lang="kk-KZ" sz="3600" b="1" dirty="0">
                <a:effectLst/>
                <a:latin typeface="Times New Roman"/>
                <a:ea typeface="Times New Roman"/>
              </a:rPr>
              <a:t>Қазақ әдебиеті </a:t>
            </a:r>
            <a:r>
              <a:rPr lang="kk-KZ" sz="3600" b="1" dirty="0" smtClean="0">
                <a:effectLst/>
                <a:latin typeface="Times New Roman"/>
                <a:ea typeface="Times New Roman"/>
              </a:rPr>
              <a:t/>
            </a:r>
            <a:br>
              <a:rPr lang="kk-KZ" sz="3600" b="1" dirty="0" smtClean="0">
                <a:effectLst/>
                <a:latin typeface="Times New Roman"/>
                <a:ea typeface="Times New Roman"/>
              </a:rPr>
            </a:br>
            <a:r>
              <a:rPr lang="kk-KZ" sz="36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kk-KZ" sz="3600" b="1" dirty="0">
                <a:effectLst/>
                <a:latin typeface="Times New Roman"/>
                <a:ea typeface="Times New Roman"/>
              </a:rPr>
              <a:t>7 </a:t>
            </a:r>
            <a:r>
              <a:rPr lang="kk-KZ" sz="3600" b="1" dirty="0" smtClean="0">
                <a:effectLst/>
                <a:latin typeface="Times New Roman"/>
                <a:ea typeface="Times New Roman"/>
              </a:rPr>
              <a:t>сынып</a:t>
            </a:r>
            <a:br>
              <a:rPr lang="kk-KZ" sz="3600" b="1" dirty="0" smtClean="0">
                <a:effectLst/>
                <a:latin typeface="Times New Roman"/>
                <a:ea typeface="Times New Roman"/>
              </a:rPr>
            </a:br>
            <a:r>
              <a:rPr lang="kk-KZ" sz="3600" b="1" dirty="0">
                <a:effectLst/>
                <a:latin typeface="Times New Roman"/>
                <a:ea typeface="Calibri"/>
              </a:rPr>
              <a:t>ІІІ бөлім: </a:t>
            </a:r>
            <a:r>
              <a:rPr lang="kk-KZ" sz="3600" dirty="0">
                <a:effectLst/>
                <a:latin typeface="Times New Roman"/>
                <a:ea typeface="Calibri"/>
              </a:rPr>
              <a:t>Балалар мен үлкендер</a:t>
            </a:r>
            <a:br>
              <a:rPr lang="kk-KZ" sz="3600" dirty="0">
                <a:effectLst/>
                <a:latin typeface="Times New Roman"/>
                <a:ea typeface="Calibri"/>
              </a:rPr>
            </a:br>
            <a:r>
              <a:rPr lang="kk-KZ" sz="3600" b="1" dirty="0" smtClean="0">
                <a:effectLst/>
                <a:latin typeface="Times New Roman"/>
                <a:ea typeface="Calibri"/>
              </a:rPr>
              <a:t>Сабақтың тақырыбы: </a:t>
            </a:r>
            <a:br>
              <a:rPr lang="kk-KZ" sz="3600" b="1" dirty="0" smtClean="0">
                <a:effectLst/>
                <a:latin typeface="Times New Roman"/>
                <a:ea typeface="Calibri"/>
              </a:rPr>
            </a:br>
            <a:r>
              <a:rPr lang="kk-KZ" sz="3600" dirty="0" smtClean="0">
                <a:effectLst/>
                <a:latin typeface="Times New Roman"/>
                <a:ea typeface="Calibri"/>
              </a:rPr>
              <a:t>Сұрапыл </a:t>
            </a:r>
            <a:r>
              <a:rPr lang="kk-KZ" sz="3600" dirty="0">
                <a:effectLst/>
                <a:latin typeface="Times New Roman"/>
                <a:ea typeface="Calibri"/>
              </a:rPr>
              <a:t>соғыс азабы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140968"/>
            <a:ext cx="8712968" cy="1219200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Сабақтың мақсаты: </a:t>
            </a:r>
            <a:r>
              <a:rPr lang="kk-KZ" sz="3200" dirty="0" smtClean="0">
                <a:solidFill>
                  <a:srgbClr val="002060"/>
                </a:solidFill>
                <a:latin typeface="Times New Roman"/>
                <a:ea typeface="Calibri"/>
              </a:rPr>
              <a:t>Көркем </a:t>
            </a:r>
            <a:r>
              <a:rPr lang="kk-KZ" sz="3200" dirty="0">
                <a:solidFill>
                  <a:srgbClr val="002060"/>
                </a:solidFill>
                <a:latin typeface="Times New Roman"/>
                <a:ea typeface="Calibri"/>
              </a:rPr>
              <a:t>шығармадағы кейіпкер бейнесін ашып, үзінділерді  жатқа айту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2514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/>
            <a:r>
              <a:rPr lang="kk-KZ" sz="2400" b="1" dirty="0">
                <a:latin typeface="Times New Roman"/>
                <a:ea typeface="Times New Roman"/>
              </a:rPr>
              <a:t>Бағалау критерийі</a:t>
            </a:r>
            <a:r>
              <a:rPr lang="kk-KZ" sz="2400" b="1" dirty="0" smtClean="0">
                <a:latin typeface="Times New Roman"/>
                <a:ea typeface="Times New Roman"/>
              </a:rPr>
              <a:t>:</a:t>
            </a:r>
          </a:p>
          <a:p>
            <a:pPr marL="8890"/>
            <a:r>
              <a:rPr lang="kk-KZ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1.Шығарма </a:t>
            </a:r>
            <a:r>
              <a:rPr lang="kk-KZ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үзінділерімен жазбаша жұмыс жасайды.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890"/>
            <a:r>
              <a:rPr lang="kk-KZ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2.Көркем шығармадағы кейіпкер бейнесін ашады.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kk-KZ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Кейіпкерлерге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сыни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баға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береді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31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5542" y="613741"/>
            <a:ext cx="7132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kk-KZ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«Менен сұрақ, сізден жауап»</a:t>
            </a:r>
            <a:r>
              <a:rPr lang="kk-KZ" sz="3600" dirty="0">
                <a:solidFill>
                  <a:srgbClr val="000000"/>
                </a:solidFill>
                <a:latin typeface="Times New Roman"/>
                <a:ea typeface="Times New Roman"/>
              </a:rPr>
              <a:t> әдісі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5542" y="1556792"/>
            <a:ext cx="7382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3600" dirty="0">
                <a:solidFill>
                  <a:srgbClr val="000000"/>
                </a:solidFill>
                <a:latin typeface="Times New Roman"/>
                <a:ea typeface="Times New Roman"/>
              </a:rPr>
              <a:t>1.Теуелсіздік үшін күрескен боздақтарды </a:t>
            </a:r>
            <a:r>
              <a:rPr lang="kk-KZ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атаңыздар?</a:t>
            </a:r>
            <a:endParaRPr lang="ru-RU" sz="3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kk-KZ" sz="3600" dirty="0">
                <a:solidFill>
                  <a:srgbClr val="000000"/>
                </a:solidFill>
                <a:latin typeface="Times New Roman"/>
                <a:ea typeface="Times New Roman"/>
              </a:rPr>
              <a:t>.Бейбіт күннің батырлары кімдер?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15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Қасым Қайсенов Жау тылындағы бала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0"/>
            <a:ext cx="8784976" cy="6126163"/>
          </a:xfrm>
        </p:spPr>
      </p:pic>
    </p:spTree>
    <p:extLst>
      <p:ext uri="{BB962C8B-B14F-4D97-AF65-F5344CB8AC3E}">
        <p14:creationId xmlns:p14="http://schemas.microsoft.com/office/powerpoint/2010/main" val="160761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130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400" b="1" dirty="0">
                <a:latin typeface="Times New Roman"/>
                <a:ea typeface="Times New Roman"/>
              </a:rPr>
              <a:t> 1-тапсырма.</a:t>
            </a:r>
            <a:r>
              <a:rPr lang="kk-KZ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kk-KZ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kk-KZ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Тұжырымдамалық кесте» сызбасы. </a:t>
            </a:r>
            <a:r>
              <a:rPr lang="kk-KZ" sz="2400" dirty="0">
                <a:solidFill>
                  <a:srgbClr val="000000"/>
                </a:solidFill>
                <a:latin typeface="Times New Roman"/>
                <a:ea typeface="Times New Roman"/>
              </a:rPr>
              <a:t>Шығармадағы кейіпкерлердің іс-әрекетін теріп жазып, автор берген портреттік мінездемемен </a:t>
            </a:r>
            <a:r>
              <a:rPr lang="kk-KZ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салыстырыңыздар.</a:t>
            </a:r>
            <a:endParaRPr lang="ru-RU" sz="24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514473"/>
              </p:ext>
            </p:extLst>
          </p:nvPr>
        </p:nvGraphicFramePr>
        <p:xfrm>
          <a:off x="323528" y="1395749"/>
          <a:ext cx="6283278" cy="390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426"/>
                <a:gridCol w="2094426"/>
                <a:gridCol w="2094426"/>
              </a:tblGrid>
              <a:tr h="126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Кейіпкер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лер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Кейіпкер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лердің </a:t>
                      </a:r>
                      <a:r>
                        <a:rPr lang="kk-KZ" sz="28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іс-әрекеті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Автор берген портреттік мінездеме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Серік</a:t>
                      </a:r>
                      <a:endParaRPr lang="ru-RU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Борис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Анна Ивановна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Жамал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660232" y="1916832"/>
            <a:ext cx="228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/>
                <a:ea typeface="Times New Roman"/>
                <a:cs typeface="Times New Roman"/>
              </a:rPr>
              <a:t>Дескриптор: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r>
              <a:rPr lang="kk-KZ" sz="2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kk-KZ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Үзіндіні жатқа оқиды.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r>
              <a:rPr lang="kk-KZ" sz="2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kk-KZ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Кейіпкердің іс- әрекетін анықтайды;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r>
              <a:rPr lang="kk-KZ" sz="2000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Портреттік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мінездемені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салыстыра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алады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57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l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Болжамды жауап: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534376"/>
              </p:ext>
            </p:extLst>
          </p:nvPr>
        </p:nvGraphicFramePr>
        <p:xfrm>
          <a:off x="395535" y="1052737"/>
          <a:ext cx="8496945" cy="5230368"/>
        </p:xfrm>
        <a:graphic>
          <a:graphicData uri="http://schemas.openxmlformats.org/drawingml/2006/table">
            <a:tbl>
              <a:tblPr firstRow="1" firstCol="1" bandRow="1"/>
              <a:tblGrid>
                <a:gridCol w="1584177"/>
                <a:gridCol w="3230610"/>
                <a:gridCol w="3682158"/>
              </a:tblGrid>
              <a:tr h="557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Кейіпкерлер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Кейіпкерлердің іс-әрекеті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Автор берген портреттік мінездеме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Серік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Өскенде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атты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әскер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командиріне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артиллерист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болғысы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келеді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Жас партизан, патриот, тапқыр, қырағы, жасы онда, барлаушы.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Борис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Серіктің жан досы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артизан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жасы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Серікпен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шамалас</a:t>
                      </a:r>
                      <a:r>
                        <a:rPr lang="kk-KZ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Анна Ивановна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Екі балаға қорған бола білген ана.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омиссар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Совченконың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жұбайы</a:t>
                      </a:r>
                      <a:r>
                        <a:rPr lang="kk-KZ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Бористің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анасы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партизан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Жамал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Серіктің анасы. Баласын жау оғынан қорғап, қаза табады.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Қара торы,толық денелі, қою, ұзын қара шашты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5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345216" cy="1152128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kk-KZ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kk-KZ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32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kk-KZ" sz="32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28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kk-KZ" sz="28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– тапсырма. </a:t>
            </a:r>
            <a:r>
              <a:rPr lang="kk-KZ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Кейіпкерлер бейнесін </a:t>
            </a:r>
            <a:r>
              <a:rPr lang="kk-KZ" sz="28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сомдаңыздар</a:t>
            </a:r>
            <a:r>
              <a:rPr lang="kk-KZ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8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671957"/>
              </p:ext>
            </p:extLst>
          </p:nvPr>
        </p:nvGraphicFramePr>
        <p:xfrm>
          <a:off x="457200" y="980728"/>
          <a:ext cx="8229600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2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Жомарт пен Жамалдың күдігі мен қорқынышы. 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59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Серіктің тапқырлығы мен қырағылығын автор қалай көрсетті?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71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Шығармада Анна Ивановнаның аналық қамқорлығы қалай көрінеді?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Шығармадағы ана бейнесін сомда.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Дескриптор: 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kk-KZ" sz="18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Кейіпкерлер бейнесін сомдайды.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1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kk-KZ" sz="40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Болжамды </a:t>
            </a:r>
            <a:r>
              <a:rPr lang="kk-KZ" sz="4000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жауап: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327435"/>
              </p:ext>
            </p:extLst>
          </p:nvPr>
        </p:nvGraphicFramePr>
        <p:xfrm>
          <a:off x="251520" y="980728"/>
          <a:ext cx="8712968" cy="5769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1798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Жомарт пен Жамалдың күдігі мен қорқынышы. 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Ерлі-зайыпты Жомарт пен Жамалдың күдігі шындыққа айналып, сұрапыл соғыс басталады. Екеуі қош айтысып, жолдары екі айырылады. Бір-біріне адал,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қамқор жандар.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Серіктің тапқырлығы мен қырағылығын автор қалай көрсетті?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Туған анасынан айырылғаннан кейін, ана орнына ана болған Анна Ивановнаны неміс офицерлерінің алдында бірауыз сөзімен құтқарып қалды.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Шығармада Анна Ивановнаның аналық қамқорлығы қалай көрінеді?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Шығармадағы ана бейнесін сомда.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Серікке өзінің баласмен бірге «біреудің баласы» - деп, бөліп жармай, аналық мейірімін көрсетіп, қамқор бола білді. 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қолымен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бесікті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қолымен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әлемді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тербеткен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аналардың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асылдығында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шек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жоқ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8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3-page-1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" y="2958"/>
            <a:ext cx="9140056" cy="68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1687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latin typeface="Times New Roman"/>
                <a:ea typeface="Times New Roman"/>
              </a:rPr>
              <a:t>Бекіту: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03283"/>
            <a:ext cx="7920880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«Еркін жазу» әдісі.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Автор берген кейіпкер бейнесіне тоқталып, шығарманың тарихи және көркемдік құндылығына баға беріңіз.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53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kk-KZ" sz="40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Болжамды жауап: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58326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444444"/>
                </a:solidFill>
                <a:latin typeface="Open Sans"/>
              </a:rPr>
              <a:t>   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Кешегі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сұрапыл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соғысы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жасар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баласы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Украина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жерінде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жау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тылында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партизандар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қатарында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дегенге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сенеді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Сәби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басымен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қилы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соқпақтарынан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Сәби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жүзі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бұғанасы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қатпай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күндерді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басынан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өткерді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Сондай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қиын-қыстау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күндер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артта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қалып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ата-бабаларымыздың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арқасында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күнге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жетіп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отырмыз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Соғыс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кімге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ұнайды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дейсің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Соғысты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ешкім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көрмейді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Соғыс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қаншама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, сан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мыңдаған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төгілген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қаны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бақытсыз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тағдырлары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ер-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азаматтар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соғысқа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аттанды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Патриоттық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сезіммен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ұрыс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даласына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кіріп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шайқасты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Көздерінде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жанары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лаулап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ыза-кекпен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фашистерді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жеңді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 Сан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мыңдаған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батырлар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жанын</a:t>
            </a:r>
            <a:r>
              <a:rPr lang="ru-RU" sz="3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берді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есімі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мәңгі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жанымызда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сақталады</a:t>
            </a:r>
            <a:r>
              <a:rPr lang="ru-RU" sz="3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259</TotalTime>
  <Words>351</Words>
  <Application>Microsoft Office PowerPoint</Application>
  <PresentationFormat>Экран (4:3)</PresentationFormat>
  <Paragraphs>59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Қазақ әдебиеті   7 сынып ІІІ бөлім: Балалар мен үлкендер Сабақтың тақырыбы:  Сұрапыл соғыс азабы</vt:lpstr>
      <vt:lpstr>Презентация PowerPoint</vt:lpstr>
      <vt:lpstr>Презентация PowerPoint</vt:lpstr>
      <vt:lpstr>Презентация PowerPoint</vt:lpstr>
      <vt:lpstr>Болжамды жауап:</vt:lpstr>
      <vt:lpstr>  2 – тапсырма. Кейіпкерлер бейнесін сомдаңыздар. </vt:lpstr>
      <vt:lpstr>Болжамды жауап:</vt:lpstr>
      <vt:lpstr>Презентация PowerPoint</vt:lpstr>
      <vt:lpstr>Болжамды жауап: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әдебиеті   7 сынып ІІІ бөлім: Балалар мен үлкендер Сабақтың тақырыбы:  Сұрапыл соғыс азабы</dc:title>
  <dc:creator>Admin</dc:creator>
  <cp:lastModifiedBy>Admin</cp:lastModifiedBy>
  <cp:revision>13</cp:revision>
  <dcterms:created xsi:type="dcterms:W3CDTF">2021-01-05T07:30:01Z</dcterms:created>
  <dcterms:modified xsi:type="dcterms:W3CDTF">2021-01-09T17:04:07Z</dcterms:modified>
</cp:coreProperties>
</file>