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59" r:id="rId6"/>
    <p:sldId id="260" r:id="rId7"/>
    <p:sldId id="262" r:id="rId8"/>
    <p:sldId id="261" r:id="rId9"/>
    <p:sldId id="267" r:id="rId10"/>
    <p:sldId id="263" r:id="rId11"/>
    <p:sldId id="265" r:id="rId12"/>
    <p:sldId id="264"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Средний стиль 3 — акцент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k.wikipedia.org/wiki/%D0%9F%D0%BE%D1%8D%D0%B7%D0%B8%D1%8F" TargetMode="External"/><Relationship Id="rId2" Type="http://schemas.openxmlformats.org/officeDocument/2006/relationships/hyperlink" Target="https://kk.wikipedia.org/wiki/%D0%90%D0%B2%D1%82%D0%BE%D1%80" TargetMode="External"/><Relationship Id="rId1" Type="http://schemas.openxmlformats.org/officeDocument/2006/relationships/slideLayout" Target="../slideLayouts/slideLayout2.xml"/><Relationship Id="rId4" Type="http://schemas.openxmlformats.org/officeDocument/2006/relationships/hyperlink" Target="https://kk.wikipedia.org/wiki/%D0%9B%D0%B8%D1%80%D0%B8%D0%BA%D0%B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F88B6C-379A-4167-93EE-4C569B3AF428}"/>
              </a:ext>
            </a:extLst>
          </p:cNvPr>
          <p:cNvSpPr>
            <a:spLocks noGrp="1"/>
          </p:cNvSpPr>
          <p:nvPr>
            <p:ph type="ctrTitle"/>
          </p:nvPr>
        </p:nvSpPr>
        <p:spPr>
          <a:xfrm>
            <a:off x="1429305" y="630316"/>
            <a:ext cx="9625547" cy="2713414"/>
          </a:xfrm>
        </p:spPr>
        <p:txBody>
          <a:bodyPr/>
          <a:lstStyle/>
          <a:p>
            <a:pPr algn="ctr"/>
            <a:r>
              <a:rPr lang="ru-KZ" sz="1800" b="1" dirty="0">
                <a:effectLst/>
                <a:latin typeface="Times New Roman" panose="02020603050405020304" pitchFamily="18" charset="0"/>
                <a:ea typeface="Consolas" panose="020B0609020204030204" pitchFamily="49" charset="0"/>
                <a:cs typeface="Times New Roman" panose="02020603050405020304" pitchFamily="18" charset="0"/>
              </a:rPr>
              <a:t> </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ІІІ бөлім:</a:t>
            </a:r>
            <a:br>
              <a:rPr lang="ru-KZ" sz="1800" dirty="0">
                <a:effectLst/>
                <a:latin typeface="Calibri" panose="020F0502020204030204" pitchFamily="34" charset="0"/>
                <a:ea typeface="Calibri" panose="020F0502020204030204" pitchFamily="34" charset="0"/>
                <a:cs typeface="Times New Roman" panose="02020603050405020304" pitchFamily="18" charset="0"/>
              </a:rPr>
            </a:br>
            <a:r>
              <a:rPr lang="kk-KZ" sz="1800" b="1" dirty="0">
                <a:effectLst/>
                <a:latin typeface="Times New Roman" panose="02020603050405020304" pitchFamily="18" charset="0"/>
                <a:ea typeface="Calibri" panose="020F0502020204030204" pitchFamily="34" charset="0"/>
              </a:rPr>
              <a:t>Балалар мен үлкендер</a:t>
            </a:r>
            <a:br>
              <a:rPr lang="kk-KZ" sz="1800" b="1" dirty="0">
                <a:effectLst/>
                <a:latin typeface="Times New Roman" panose="02020603050405020304" pitchFamily="18" charset="0"/>
                <a:ea typeface="Calibri" panose="020F0502020204030204" pitchFamily="34" charset="0"/>
              </a:rPr>
            </a:br>
            <a:r>
              <a:rPr lang="ru-RU" dirty="0"/>
              <a:t>Қ</a:t>
            </a:r>
            <a:r>
              <a:rPr lang="ru-KZ" dirty="0" err="1"/>
              <a:t>азақ</a:t>
            </a:r>
            <a:r>
              <a:rPr lang="ru-KZ" dirty="0"/>
              <a:t> </a:t>
            </a:r>
            <a:r>
              <a:rPr lang="ru-KZ" dirty="0" err="1"/>
              <a:t>баласының</a:t>
            </a:r>
            <a:r>
              <a:rPr lang="ru-KZ" dirty="0"/>
              <a:t> </a:t>
            </a:r>
            <a:r>
              <a:rPr lang="ru-KZ" dirty="0" err="1"/>
              <a:t>тағдыры</a:t>
            </a:r>
            <a:endParaRPr lang="ru-KZ" dirty="0"/>
          </a:p>
        </p:txBody>
      </p:sp>
      <p:sp>
        <p:nvSpPr>
          <p:cNvPr id="3" name="Подзаголовок 2">
            <a:extLst>
              <a:ext uri="{FF2B5EF4-FFF2-40B4-BE49-F238E27FC236}">
                <a16:creationId xmlns:a16="http://schemas.microsoft.com/office/drawing/2014/main" id="{FCD850EA-B0A4-4D51-AB48-5F6803AA7A66}"/>
              </a:ext>
            </a:extLst>
          </p:cNvPr>
          <p:cNvSpPr>
            <a:spLocks noGrp="1"/>
          </p:cNvSpPr>
          <p:nvPr>
            <p:ph type="subTitle" idx="1"/>
          </p:nvPr>
        </p:nvSpPr>
        <p:spPr>
          <a:xfrm>
            <a:off x="2417780" y="3531203"/>
            <a:ext cx="8637072" cy="2043973"/>
          </a:xfrm>
        </p:spPr>
        <p:txBody>
          <a:bodyPr>
            <a:normAutofit/>
          </a:bodyPr>
          <a:lstStyle/>
          <a:p>
            <a:pPr algn="ctr"/>
            <a:r>
              <a:rPr lang="ru-RU" sz="1800" b="1" dirty="0">
                <a:effectLst/>
                <a:latin typeface="Times New Roman" panose="02020603050405020304" pitchFamily="18" charset="0"/>
                <a:ea typeface="Times New Roman" panose="02020603050405020304" pitchFamily="18" charset="0"/>
              </a:rPr>
              <a:t>О</a:t>
            </a:r>
            <a:r>
              <a:rPr lang="ru-KZ" b="1" dirty="0" err="1">
                <a:latin typeface="Times New Roman" panose="02020603050405020304" pitchFamily="18" charset="0"/>
                <a:ea typeface="Times New Roman" panose="02020603050405020304" pitchFamily="18" charset="0"/>
              </a:rPr>
              <a:t>қу</a:t>
            </a:r>
            <a:r>
              <a:rPr lang="ru-KZ" b="1" dirty="0">
                <a:latin typeface="Times New Roman" panose="02020603050405020304" pitchFamily="18" charset="0"/>
                <a:ea typeface="Times New Roman" panose="02020603050405020304" pitchFamily="18" charset="0"/>
              </a:rPr>
              <a:t> </a:t>
            </a:r>
            <a:r>
              <a:rPr lang="ru-KZ" b="1" dirty="0" err="1">
                <a:latin typeface="Times New Roman" panose="02020603050405020304" pitchFamily="18" charset="0"/>
                <a:ea typeface="Times New Roman" panose="02020603050405020304" pitchFamily="18" charset="0"/>
              </a:rPr>
              <a:t>мақсаты</a:t>
            </a:r>
            <a:r>
              <a:rPr lang="ru-KZ" b="1" dirty="0">
                <a:latin typeface="Times New Roman" panose="02020603050405020304" pitchFamily="18" charset="0"/>
                <a:ea typeface="Times New Roman" panose="02020603050405020304" pitchFamily="18" charset="0"/>
              </a:rPr>
              <a:t>:</a:t>
            </a:r>
            <a:endParaRPr lang="kk-KZ" b="1" dirty="0">
              <a:latin typeface="Times New Roman" panose="02020603050405020304" pitchFamily="18" charset="0"/>
              <a:ea typeface="Times New Roman" panose="02020603050405020304" pitchFamily="18" charset="0"/>
            </a:endParaRPr>
          </a:p>
          <a:p>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Автор бейнесі (А/И2);  </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r>
              <a:rPr lang="kk-KZ" sz="1800" dirty="0">
                <a:effectLst/>
                <a:latin typeface="Times New Roman" panose="02020603050405020304" pitchFamily="18" charset="0"/>
                <a:ea typeface="Calibri" panose="020F0502020204030204" pitchFamily="34" charset="0"/>
              </a:rPr>
              <a:t>Эпикалық, поэзиялық, драмалық шығармадағы автор бейнесін анықтау (7.А/И2).</a:t>
            </a:r>
            <a:endParaRPr lang="ru-KZ" dirty="0">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3104227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AEB616-BCEC-4C0D-B294-39B8C359C376}"/>
              </a:ext>
            </a:extLst>
          </p:cNvPr>
          <p:cNvSpPr>
            <a:spLocks noGrp="1"/>
          </p:cNvSpPr>
          <p:nvPr>
            <p:ph type="title"/>
          </p:nvPr>
        </p:nvSpPr>
        <p:spPr/>
        <p:txBody>
          <a:bodyPr>
            <a:normAutofit fontScale="90000"/>
          </a:bodyPr>
          <a:lstStyle/>
          <a:p>
            <a:r>
              <a:rPr lang="ru-KZ" dirty="0"/>
              <a:t>2-тапсырма. </a:t>
            </a:r>
            <a:r>
              <a:rPr lang="ru-RU" dirty="0" err="1"/>
              <a:t>Тұжырымдардың</a:t>
            </a:r>
            <a:r>
              <a:rPr lang="ru-RU" dirty="0"/>
              <a:t> </a:t>
            </a:r>
            <a:r>
              <a:rPr lang="ru-RU" dirty="0" err="1"/>
              <a:t>шығарма</a:t>
            </a:r>
            <a:r>
              <a:rPr lang="ru-RU" dirty="0"/>
              <a:t> </a:t>
            </a:r>
            <a:r>
              <a:rPr lang="ru-RU" dirty="0" err="1"/>
              <a:t>мазмұны</a:t>
            </a:r>
            <a:r>
              <a:rPr lang="ru-RU" dirty="0"/>
              <a:t> </a:t>
            </a:r>
            <a:r>
              <a:rPr lang="ru-RU" dirty="0" err="1"/>
              <a:t>бойынша</a:t>
            </a:r>
            <a:r>
              <a:rPr lang="ru-RU" dirty="0"/>
              <a:t> </a:t>
            </a:r>
            <a:r>
              <a:rPr lang="ru-RU" dirty="0" err="1"/>
              <a:t>ақиқат</a:t>
            </a:r>
            <a:r>
              <a:rPr lang="ru-RU" dirty="0"/>
              <a:t>/</a:t>
            </a:r>
            <a:r>
              <a:rPr lang="ru-RU" dirty="0" err="1"/>
              <a:t>жалған</a:t>
            </a:r>
            <a:r>
              <a:rPr lang="ru-RU" dirty="0"/>
              <a:t> </a:t>
            </a:r>
            <a:r>
              <a:rPr lang="ru-RU" dirty="0" err="1"/>
              <a:t>екендігін</a:t>
            </a:r>
            <a:r>
              <a:rPr lang="ru-RU" dirty="0"/>
              <a:t> </a:t>
            </a:r>
            <a:r>
              <a:rPr lang="ru-RU" dirty="0" err="1"/>
              <a:t>анықта</a:t>
            </a:r>
            <a:r>
              <a:rPr lang="ru-KZ" dirty="0" err="1"/>
              <a:t>ңдар</a:t>
            </a:r>
            <a:r>
              <a:rPr lang="ru-RU" dirty="0"/>
              <a:t>. </a:t>
            </a:r>
            <a:endParaRPr lang="ru-KZ" dirty="0"/>
          </a:p>
        </p:txBody>
      </p:sp>
      <p:sp>
        <p:nvSpPr>
          <p:cNvPr id="6" name="Объект 5">
            <a:extLst>
              <a:ext uri="{FF2B5EF4-FFF2-40B4-BE49-F238E27FC236}">
                <a16:creationId xmlns:a16="http://schemas.microsoft.com/office/drawing/2014/main" id="{98D74F24-0DD8-44D3-90DE-7359C4C320E3}"/>
              </a:ext>
            </a:extLst>
          </p:cNvPr>
          <p:cNvSpPr>
            <a:spLocks noGrp="1"/>
          </p:cNvSpPr>
          <p:nvPr>
            <p:ph idx="1"/>
          </p:nvPr>
        </p:nvSpPr>
        <p:spPr/>
        <p:txBody>
          <a:bodyPr/>
          <a:lstStyle/>
          <a:p>
            <a:r>
              <a:rPr lang="ru-RU" dirty="0"/>
              <a:t>Д</a:t>
            </a:r>
            <a:r>
              <a:rPr lang="ru-KZ" dirty="0" err="1"/>
              <a:t>ескриптор</a:t>
            </a:r>
            <a:r>
              <a:rPr lang="ru-KZ" dirty="0"/>
              <a:t>: </a:t>
            </a:r>
          </a:p>
          <a:p>
            <a:r>
              <a:rPr lang="ru-KZ" dirty="0" err="1"/>
              <a:t>Тұжырымдарды</a:t>
            </a:r>
            <a:r>
              <a:rPr lang="ru-KZ" dirty="0"/>
              <a:t> </a:t>
            </a:r>
            <a:r>
              <a:rPr lang="ru-KZ" dirty="0" err="1"/>
              <a:t>түсініп</a:t>
            </a:r>
            <a:r>
              <a:rPr lang="ru-KZ" dirty="0"/>
              <a:t> </a:t>
            </a:r>
            <a:r>
              <a:rPr lang="ru-KZ" dirty="0" err="1"/>
              <a:t>оқиды</a:t>
            </a:r>
            <a:r>
              <a:rPr lang="ru-KZ" dirty="0"/>
              <a:t>;</a:t>
            </a:r>
          </a:p>
          <a:p>
            <a:r>
              <a:rPr lang="ru-RU" dirty="0"/>
              <a:t>А</a:t>
            </a:r>
            <a:r>
              <a:rPr lang="ru-KZ" dirty="0" err="1"/>
              <a:t>қиқат</a:t>
            </a:r>
            <a:r>
              <a:rPr lang="ru-KZ" dirty="0"/>
              <a:t>, </a:t>
            </a:r>
            <a:r>
              <a:rPr lang="ru-KZ" dirty="0" err="1"/>
              <a:t>жалған</a:t>
            </a:r>
            <a:r>
              <a:rPr lang="ru-KZ" dirty="0"/>
              <a:t> </a:t>
            </a:r>
            <a:r>
              <a:rPr lang="ru-KZ" dirty="0" err="1"/>
              <a:t>екенін</a:t>
            </a:r>
            <a:r>
              <a:rPr lang="ru-KZ" dirty="0"/>
              <a:t> </a:t>
            </a:r>
            <a:r>
              <a:rPr lang="ru-KZ" dirty="0" err="1"/>
              <a:t>белгілейді</a:t>
            </a:r>
            <a:r>
              <a:rPr lang="ru-KZ" dirty="0"/>
              <a:t>;</a:t>
            </a:r>
          </a:p>
          <a:p>
            <a:r>
              <a:rPr lang="ru-RU" dirty="0"/>
              <a:t>Ж</a:t>
            </a:r>
            <a:r>
              <a:rPr lang="ru-KZ" dirty="0" err="1"/>
              <a:t>ауабын</a:t>
            </a:r>
            <a:r>
              <a:rPr lang="ru-KZ" dirty="0"/>
              <a:t> </a:t>
            </a:r>
            <a:r>
              <a:rPr lang="ru-KZ" dirty="0" err="1"/>
              <a:t>нақтылап</a:t>
            </a:r>
            <a:r>
              <a:rPr lang="ru-KZ" dirty="0"/>
              <a:t>, </a:t>
            </a:r>
            <a:r>
              <a:rPr lang="ru-KZ" dirty="0" err="1"/>
              <a:t>дәлелдейді</a:t>
            </a:r>
            <a:r>
              <a:rPr lang="ru-KZ" dirty="0"/>
              <a:t>.</a:t>
            </a:r>
          </a:p>
          <a:p>
            <a:endParaRPr lang="ru-KZ" dirty="0"/>
          </a:p>
        </p:txBody>
      </p:sp>
    </p:spTree>
    <p:extLst>
      <p:ext uri="{BB962C8B-B14F-4D97-AF65-F5344CB8AC3E}">
        <p14:creationId xmlns:p14="http://schemas.microsoft.com/office/powerpoint/2010/main" val="151430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8BBABB-0960-4382-B44D-F3A307A51444}"/>
              </a:ext>
            </a:extLst>
          </p:cNvPr>
          <p:cNvSpPr>
            <a:spLocks noGrp="1"/>
          </p:cNvSpPr>
          <p:nvPr>
            <p:ph type="title"/>
          </p:nvPr>
        </p:nvSpPr>
        <p:spPr/>
        <p:txBody>
          <a:bodyPr/>
          <a:lstStyle/>
          <a:p>
            <a:endParaRPr lang="ru-KZ"/>
          </a:p>
        </p:txBody>
      </p:sp>
      <p:graphicFrame>
        <p:nvGraphicFramePr>
          <p:cNvPr id="4" name="Объект 3">
            <a:extLst>
              <a:ext uri="{FF2B5EF4-FFF2-40B4-BE49-F238E27FC236}">
                <a16:creationId xmlns:a16="http://schemas.microsoft.com/office/drawing/2014/main" id="{EBA29612-ED92-4DCC-8A58-836D62F8100C}"/>
              </a:ext>
            </a:extLst>
          </p:cNvPr>
          <p:cNvGraphicFramePr>
            <a:graphicFrameLocks noGrp="1"/>
          </p:cNvGraphicFramePr>
          <p:nvPr>
            <p:ph idx="1"/>
            <p:extLst>
              <p:ext uri="{D42A27DB-BD31-4B8C-83A1-F6EECF244321}">
                <p14:modId xmlns:p14="http://schemas.microsoft.com/office/powerpoint/2010/main" val="2206685680"/>
              </p:ext>
            </p:extLst>
          </p:nvPr>
        </p:nvGraphicFramePr>
        <p:xfrm>
          <a:off x="443883" y="228152"/>
          <a:ext cx="11021102" cy="6048363"/>
        </p:xfrm>
        <a:graphic>
          <a:graphicData uri="http://schemas.openxmlformats.org/drawingml/2006/table">
            <a:tbl>
              <a:tblPr firstRow="1" bandRow="1">
                <a:tableStyleId>{EB9631B5-78F2-41C9-869B-9F39066F8104}</a:tableStyleId>
              </a:tblPr>
              <a:tblGrid>
                <a:gridCol w="3549424">
                  <a:extLst>
                    <a:ext uri="{9D8B030D-6E8A-4147-A177-3AD203B41FA5}">
                      <a16:colId xmlns:a16="http://schemas.microsoft.com/office/drawing/2014/main" val="7242330"/>
                    </a:ext>
                  </a:extLst>
                </a:gridCol>
                <a:gridCol w="3735839">
                  <a:extLst>
                    <a:ext uri="{9D8B030D-6E8A-4147-A177-3AD203B41FA5}">
                      <a16:colId xmlns:a16="http://schemas.microsoft.com/office/drawing/2014/main" val="1536319882"/>
                    </a:ext>
                  </a:extLst>
                </a:gridCol>
                <a:gridCol w="3735839">
                  <a:extLst>
                    <a:ext uri="{9D8B030D-6E8A-4147-A177-3AD203B41FA5}">
                      <a16:colId xmlns:a16="http://schemas.microsoft.com/office/drawing/2014/main" val="72228772"/>
                    </a:ext>
                  </a:extLst>
                </a:gridCol>
              </a:tblGrid>
              <a:tr h="862357">
                <a:tc>
                  <a:txBody>
                    <a:bodyPr/>
                    <a:lstStyle/>
                    <a:p>
                      <a:r>
                        <a:rPr lang="ru-RU" dirty="0"/>
                        <a:t>Т</a:t>
                      </a:r>
                      <a:r>
                        <a:rPr lang="ru-KZ" dirty="0" err="1"/>
                        <a:t>ұжырым</a:t>
                      </a:r>
                      <a:r>
                        <a:rPr lang="ru-KZ" dirty="0"/>
                        <a:t> </a:t>
                      </a:r>
                    </a:p>
                  </a:txBody>
                  <a:tcPr/>
                </a:tc>
                <a:tc>
                  <a:txBody>
                    <a:bodyPr/>
                    <a:lstStyle/>
                    <a:p>
                      <a:r>
                        <a:rPr lang="ru-RU" dirty="0"/>
                        <a:t>А</a:t>
                      </a:r>
                      <a:r>
                        <a:rPr lang="ru-KZ" dirty="0" err="1"/>
                        <a:t>қиқат</a:t>
                      </a:r>
                      <a:r>
                        <a:rPr lang="ru-KZ" dirty="0"/>
                        <a:t> </a:t>
                      </a:r>
                    </a:p>
                  </a:txBody>
                  <a:tcPr/>
                </a:tc>
                <a:tc>
                  <a:txBody>
                    <a:bodyPr/>
                    <a:lstStyle/>
                    <a:p>
                      <a:r>
                        <a:rPr lang="ru-RU" dirty="0"/>
                        <a:t>Ж</a:t>
                      </a:r>
                      <a:r>
                        <a:rPr lang="ru-KZ" dirty="0" err="1"/>
                        <a:t>алған</a:t>
                      </a:r>
                      <a:r>
                        <a:rPr lang="ru-KZ" dirty="0"/>
                        <a:t> </a:t>
                      </a:r>
                    </a:p>
                  </a:txBody>
                  <a:tcPr/>
                </a:tc>
                <a:extLst>
                  <a:ext uri="{0D108BD9-81ED-4DB2-BD59-A6C34878D82A}">
                    <a16:rowId xmlns:a16="http://schemas.microsoft.com/office/drawing/2014/main" val="980066085"/>
                  </a:ext>
                </a:extLst>
              </a:tr>
              <a:tr h="862357">
                <a:tc>
                  <a:txBody>
                    <a:bodyPr/>
                    <a:lstStyle/>
                    <a:p>
                      <a:r>
                        <a:rPr lang="ru-RU" dirty="0"/>
                        <a:t>А</a:t>
                      </a:r>
                      <a:r>
                        <a:rPr lang="ru-KZ" dirty="0"/>
                        <a:t>втор </a:t>
                      </a:r>
                      <a:r>
                        <a:rPr lang="ru-KZ" dirty="0" err="1"/>
                        <a:t>шығармада</a:t>
                      </a:r>
                      <a:r>
                        <a:rPr lang="ru-KZ" dirty="0"/>
                        <a:t> </a:t>
                      </a:r>
                      <a:r>
                        <a:rPr lang="ru-KZ" dirty="0" err="1"/>
                        <a:t>ұлт</a:t>
                      </a:r>
                      <a:r>
                        <a:rPr lang="ru-KZ" dirty="0"/>
                        <a:t> </a:t>
                      </a:r>
                      <a:r>
                        <a:rPr lang="ru-KZ" dirty="0" err="1"/>
                        <a:t>жанашыры</a:t>
                      </a:r>
                      <a:r>
                        <a:rPr lang="ru-KZ" dirty="0"/>
                        <a:t> </a:t>
                      </a:r>
                      <a:r>
                        <a:rPr lang="ru-KZ" dirty="0" err="1"/>
                        <a:t>ретінде</a:t>
                      </a:r>
                      <a:r>
                        <a:rPr lang="ru-KZ" dirty="0"/>
                        <a:t> </a:t>
                      </a:r>
                      <a:r>
                        <a:rPr lang="ru-KZ" dirty="0" err="1"/>
                        <a:t>суреттелген</a:t>
                      </a:r>
                      <a:endParaRPr lang="ru-KZ" dirty="0"/>
                    </a:p>
                  </a:txBody>
                  <a:tcPr/>
                </a:tc>
                <a:tc>
                  <a:txBody>
                    <a:bodyPr/>
                    <a:lstStyle/>
                    <a:p>
                      <a:endParaRPr lang="ru-KZ" dirty="0"/>
                    </a:p>
                  </a:txBody>
                  <a:tcPr/>
                </a:tc>
                <a:tc>
                  <a:txBody>
                    <a:bodyPr/>
                    <a:lstStyle/>
                    <a:p>
                      <a:endParaRPr lang="ru-KZ"/>
                    </a:p>
                  </a:txBody>
                  <a:tcPr/>
                </a:tc>
                <a:extLst>
                  <a:ext uri="{0D108BD9-81ED-4DB2-BD59-A6C34878D82A}">
                    <a16:rowId xmlns:a16="http://schemas.microsoft.com/office/drawing/2014/main" val="249151167"/>
                  </a:ext>
                </a:extLst>
              </a:tr>
              <a:tr h="862357">
                <a:tc>
                  <a:txBody>
                    <a:bodyPr/>
                    <a:lstStyle/>
                    <a:p>
                      <a:r>
                        <a:rPr lang="ru-RU" dirty="0"/>
                        <a:t>Ш</a:t>
                      </a:r>
                      <a:r>
                        <a:rPr lang="ru-KZ" dirty="0" err="1"/>
                        <a:t>ығармадағы</a:t>
                      </a:r>
                      <a:r>
                        <a:rPr lang="ru-KZ" dirty="0"/>
                        <a:t> </a:t>
                      </a:r>
                      <a:r>
                        <a:rPr lang="ru-KZ" dirty="0" err="1"/>
                        <a:t>Серіктің</a:t>
                      </a:r>
                      <a:r>
                        <a:rPr lang="ru-KZ" dirty="0"/>
                        <a:t> </a:t>
                      </a:r>
                      <a:r>
                        <a:rPr lang="ru-KZ" dirty="0" err="1"/>
                        <a:t>прототипі</a:t>
                      </a:r>
                      <a:r>
                        <a:rPr lang="ru-KZ" dirty="0"/>
                        <a:t>- </a:t>
                      </a:r>
                      <a:r>
                        <a:rPr lang="ru-KZ" dirty="0" err="1"/>
                        <a:t>автордың</a:t>
                      </a:r>
                      <a:r>
                        <a:rPr lang="ru-KZ" dirty="0"/>
                        <a:t> </a:t>
                      </a:r>
                      <a:r>
                        <a:rPr lang="ru-KZ" dirty="0" err="1"/>
                        <a:t>өзі</a:t>
                      </a:r>
                      <a:endParaRPr lang="ru-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2027024655"/>
                  </a:ext>
                </a:extLst>
              </a:tr>
              <a:tr h="862357">
                <a:tc>
                  <a:txBody>
                    <a:bodyPr/>
                    <a:lstStyle/>
                    <a:p>
                      <a:r>
                        <a:rPr lang="ru-KZ" dirty="0"/>
                        <a:t>Автор </a:t>
                      </a:r>
                      <a:r>
                        <a:rPr lang="ru-KZ" dirty="0" err="1"/>
                        <a:t>шығарманы</a:t>
                      </a:r>
                      <a:r>
                        <a:rPr lang="ru-KZ" dirty="0"/>
                        <a:t> </a:t>
                      </a:r>
                      <a:r>
                        <a:rPr lang="ru-KZ" dirty="0" err="1"/>
                        <a:t>тарихи</a:t>
                      </a:r>
                      <a:r>
                        <a:rPr lang="ru-KZ" dirty="0"/>
                        <a:t> </a:t>
                      </a:r>
                      <a:r>
                        <a:rPr lang="ru-KZ" dirty="0" err="1"/>
                        <a:t>оқиғаға</a:t>
                      </a:r>
                      <a:r>
                        <a:rPr lang="ru-KZ" dirty="0"/>
                        <a:t> </a:t>
                      </a:r>
                      <a:r>
                        <a:rPr lang="ru-KZ" dirty="0" err="1"/>
                        <a:t>сүйеніп</a:t>
                      </a:r>
                      <a:r>
                        <a:rPr lang="ru-KZ" dirty="0"/>
                        <a:t> </a:t>
                      </a:r>
                      <a:r>
                        <a:rPr lang="ru-KZ" dirty="0" err="1"/>
                        <a:t>жазған</a:t>
                      </a:r>
                      <a:endParaRPr lang="ru-KZ" dirty="0"/>
                    </a:p>
                  </a:txBody>
                  <a:tcPr/>
                </a:tc>
                <a:tc>
                  <a:txBody>
                    <a:bodyPr/>
                    <a:lstStyle/>
                    <a:p>
                      <a:endParaRPr lang="ru-KZ" dirty="0"/>
                    </a:p>
                  </a:txBody>
                  <a:tcPr/>
                </a:tc>
                <a:tc>
                  <a:txBody>
                    <a:bodyPr/>
                    <a:lstStyle/>
                    <a:p>
                      <a:endParaRPr lang="ru-KZ"/>
                    </a:p>
                  </a:txBody>
                  <a:tcPr/>
                </a:tc>
                <a:extLst>
                  <a:ext uri="{0D108BD9-81ED-4DB2-BD59-A6C34878D82A}">
                    <a16:rowId xmlns:a16="http://schemas.microsoft.com/office/drawing/2014/main" val="235058687"/>
                  </a:ext>
                </a:extLst>
              </a:tr>
              <a:tr h="862357">
                <a:tc>
                  <a:txBody>
                    <a:bodyPr/>
                    <a:lstStyle/>
                    <a:p>
                      <a:r>
                        <a:rPr lang="ru-RU" dirty="0"/>
                        <a:t>Ш</a:t>
                      </a:r>
                      <a:r>
                        <a:rPr lang="ru-KZ" dirty="0" err="1"/>
                        <a:t>ығармада</a:t>
                      </a:r>
                      <a:r>
                        <a:rPr lang="ru-KZ" dirty="0"/>
                        <a:t> </a:t>
                      </a:r>
                      <a:r>
                        <a:rPr lang="ru-KZ" dirty="0" err="1"/>
                        <a:t>Ұлы</a:t>
                      </a:r>
                      <a:r>
                        <a:rPr lang="ru-KZ" dirty="0"/>
                        <a:t> Отан </a:t>
                      </a:r>
                      <a:r>
                        <a:rPr lang="ru-KZ" dirty="0" err="1"/>
                        <a:t>соғысы</a:t>
                      </a:r>
                      <a:r>
                        <a:rPr lang="ru-KZ" dirty="0"/>
                        <a:t> </a:t>
                      </a:r>
                      <a:r>
                        <a:rPr lang="ru-KZ" dirty="0" err="1"/>
                        <a:t>кезіндегі</a:t>
                      </a:r>
                      <a:r>
                        <a:rPr lang="ru-KZ" dirty="0"/>
                        <a:t> </a:t>
                      </a:r>
                      <a:r>
                        <a:rPr lang="ru-KZ" dirty="0" err="1"/>
                        <a:t>оқиға</a:t>
                      </a:r>
                      <a:r>
                        <a:rPr lang="ru-KZ" dirty="0"/>
                        <a:t> </a:t>
                      </a:r>
                      <a:r>
                        <a:rPr lang="ru-KZ" dirty="0" err="1"/>
                        <a:t>бейнеленген</a:t>
                      </a:r>
                      <a:endParaRPr lang="ru-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769885318"/>
                  </a:ext>
                </a:extLst>
              </a:tr>
              <a:tr h="862357">
                <a:tc>
                  <a:txBody>
                    <a:bodyPr/>
                    <a:lstStyle/>
                    <a:p>
                      <a:r>
                        <a:rPr lang="ru-RU" dirty="0"/>
                        <a:t>П</a:t>
                      </a:r>
                      <a:r>
                        <a:rPr lang="ru-KZ" dirty="0" err="1"/>
                        <a:t>овесте</a:t>
                      </a:r>
                      <a:r>
                        <a:rPr lang="ru-KZ" dirty="0"/>
                        <a:t> автор </a:t>
                      </a:r>
                      <a:r>
                        <a:rPr lang="ru-KZ" dirty="0" err="1"/>
                        <a:t>орыс</a:t>
                      </a:r>
                      <a:r>
                        <a:rPr lang="ru-KZ" dirty="0"/>
                        <a:t> </a:t>
                      </a:r>
                      <a:r>
                        <a:rPr lang="ru-KZ" dirty="0" err="1"/>
                        <a:t>баласының</a:t>
                      </a:r>
                      <a:r>
                        <a:rPr lang="ru-KZ" dirty="0"/>
                        <a:t> </a:t>
                      </a:r>
                      <a:r>
                        <a:rPr lang="ru-KZ" dirty="0" err="1"/>
                        <a:t>тағдырын</a:t>
                      </a:r>
                      <a:r>
                        <a:rPr lang="ru-KZ" dirty="0"/>
                        <a:t> </a:t>
                      </a:r>
                      <a:r>
                        <a:rPr lang="ru-KZ" dirty="0" err="1"/>
                        <a:t>жазған</a:t>
                      </a:r>
                      <a:endParaRPr lang="ru-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3388539993"/>
                  </a:ext>
                </a:extLst>
              </a:tr>
              <a:tr h="874221">
                <a:tc>
                  <a:txBody>
                    <a:bodyPr/>
                    <a:lstStyle/>
                    <a:p>
                      <a:r>
                        <a:rPr lang="ru-KZ" dirty="0"/>
                        <a:t>Автор </a:t>
                      </a:r>
                      <a:r>
                        <a:rPr lang="ru-KZ" dirty="0" err="1"/>
                        <a:t>соғыс</a:t>
                      </a:r>
                      <a:r>
                        <a:rPr lang="ru-KZ" dirty="0"/>
                        <a:t> </a:t>
                      </a:r>
                      <a:r>
                        <a:rPr lang="ru-KZ" dirty="0" err="1"/>
                        <a:t>қиыншылығын</a:t>
                      </a:r>
                      <a:r>
                        <a:rPr lang="ru-KZ" dirty="0"/>
                        <a:t> </a:t>
                      </a:r>
                      <a:r>
                        <a:rPr lang="ru-KZ" dirty="0" err="1"/>
                        <a:t>оқушыға</a:t>
                      </a:r>
                      <a:r>
                        <a:rPr lang="ru-KZ" dirty="0"/>
                        <a:t> </a:t>
                      </a:r>
                      <a:r>
                        <a:rPr lang="ru-KZ" dirty="0" err="1"/>
                        <a:t>түсіндіргісі</a:t>
                      </a:r>
                      <a:r>
                        <a:rPr lang="ru-KZ" dirty="0"/>
                        <a:t> </a:t>
                      </a:r>
                      <a:r>
                        <a:rPr lang="ru-KZ" dirty="0" err="1"/>
                        <a:t>келген</a:t>
                      </a:r>
                      <a:endParaRPr lang="ru-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2192344960"/>
                  </a:ext>
                </a:extLst>
              </a:tr>
            </a:tbl>
          </a:graphicData>
        </a:graphic>
      </p:graphicFrame>
    </p:spTree>
    <p:extLst>
      <p:ext uri="{BB962C8B-B14F-4D97-AF65-F5344CB8AC3E}">
        <p14:creationId xmlns:p14="http://schemas.microsoft.com/office/powerpoint/2010/main" val="4217477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0ECACA-D1EE-48B2-A89E-18C312FB0CE6}"/>
              </a:ext>
            </a:extLst>
          </p:cNvPr>
          <p:cNvSpPr>
            <a:spLocks noGrp="1"/>
          </p:cNvSpPr>
          <p:nvPr>
            <p:ph type="title"/>
          </p:nvPr>
        </p:nvSpPr>
        <p:spPr>
          <a:xfrm>
            <a:off x="1203004" y="538189"/>
            <a:ext cx="9603275" cy="642541"/>
          </a:xfrm>
        </p:spPr>
        <p:txBody>
          <a:bodyPr/>
          <a:lstStyle/>
          <a:p>
            <a:pPr algn="ctr"/>
            <a:r>
              <a:rPr lang="ru-RU" dirty="0"/>
              <a:t>Ө</a:t>
            </a:r>
            <a:r>
              <a:rPr lang="ru-KZ" dirty="0" err="1"/>
              <a:t>зіңді</a:t>
            </a:r>
            <a:r>
              <a:rPr lang="ru-KZ" dirty="0"/>
              <a:t> </a:t>
            </a:r>
            <a:r>
              <a:rPr lang="ru-KZ" dirty="0" err="1"/>
              <a:t>тексер</a:t>
            </a:r>
            <a:r>
              <a:rPr lang="ru-KZ" dirty="0"/>
              <a:t>!</a:t>
            </a:r>
          </a:p>
        </p:txBody>
      </p:sp>
      <p:graphicFrame>
        <p:nvGraphicFramePr>
          <p:cNvPr id="4" name="Объект 3">
            <a:extLst>
              <a:ext uri="{FF2B5EF4-FFF2-40B4-BE49-F238E27FC236}">
                <a16:creationId xmlns:a16="http://schemas.microsoft.com/office/drawing/2014/main" id="{3AC43582-BA3A-4F83-87C4-E637B9EF42D5}"/>
              </a:ext>
            </a:extLst>
          </p:cNvPr>
          <p:cNvGraphicFramePr>
            <a:graphicFrameLocks noGrp="1"/>
          </p:cNvGraphicFramePr>
          <p:nvPr>
            <p:ph idx="1"/>
            <p:extLst>
              <p:ext uri="{D42A27DB-BD31-4B8C-83A1-F6EECF244321}">
                <p14:modId xmlns:p14="http://schemas.microsoft.com/office/powerpoint/2010/main" val="250550844"/>
              </p:ext>
            </p:extLst>
          </p:nvPr>
        </p:nvGraphicFramePr>
        <p:xfrm>
          <a:off x="634230" y="1482571"/>
          <a:ext cx="11061575" cy="5043411"/>
        </p:xfrm>
        <a:graphic>
          <a:graphicData uri="http://schemas.openxmlformats.org/drawingml/2006/table">
            <a:tbl>
              <a:tblPr firstRow="1" bandRow="1">
                <a:tableStyleId>{EB9631B5-78F2-41C9-869B-9F39066F8104}</a:tableStyleId>
              </a:tblPr>
              <a:tblGrid>
                <a:gridCol w="3740361">
                  <a:extLst>
                    <a:ext uri="{9D8B030D-6E8A-4147-A177-3AD203B41FA5}">
                      <a16:colId xmlns:a16="http://schemas.microsoft.com/office/drawing/2014/main" val="7242330"/>
                    </a:ext>
                  </a:extLst>
                </a:gridCol>
                <a:gridCol w="3660607">
                  <a:extLst>
                    <a:ext uri="{9D8B030D-6E8A-4147-A177-3AD203B41FA5}">
                      <a16:colId xmlns:a16="http://schemas.microsoft.com/office/drawing/2014/main" val="1536319882"/>
                    </a:ext>
                  </a:extLst>
                </a:gridCol>
                <a:gridCol w="3660607">
                  <a:extLst>
                    <a:ext uri="{9D8B030D-6E8A-4147-A177-3AD203B41FA5}">
                      <a16:colId xmlns:a16="http://schemas.microsoft.com/office/drawing/2014/main" val="72228772"/>
                    </a:ext>
                  </a:extLst>
                </a:gridCol>
              </a:tblGrid>
              <a:tr h="719074">
                <a:tc>
                  <a:txBody>
                    <a:bodyPr/>
                    <a:lstStyle/>
                    <a:p>
                      <a:r>
                        <a:rPr lang="ru-RU" dirty="0"/>
                        <a:t>Т</a:t>
                      </a:r>
                      <a:r>
                        <a:rPr lang="ru-KZ" dirty="0" err="1"/>
                        <a:t>ұжырым</a:t>
                      </a:r>
                      <a:r>
                        <a:rPr lang="ru-KZ" dirty="0"/>
                        <a:t> </a:t>
                      </a:r>
                    </a:p>
                  </a:txBody>
                  <a:tcPr/>
                </a:tc>
                <a:tc>
                  <a:txBody>
                    <a:bodyPr/>
                    <a:lstStyle/>
                    <a:p>
                      <a:r>
                        <a:rPr lang="ru-RU" dirty="0"/>
                        <a:t>А</a:t>
                      </a:r>
                      <a:r>
                        <a:rPr lang="ru-KZ" dirty="0" err="1"/>
                        <a:t>қиқат</a:t>
                      </a:r>
                      <a:r>
                        <a:rPr lang="ru-KZ" dirty="0"/>
                        <a:t> </a:t>
                      </a:r>
                    </a:p>
                  </a:txBody>
                  <a:tcPr/>
                </a:tc>
                <a:tc>
                  <a:txBody>
                    <a:bodyPr/>
                    <a:lstStyle/>
                    <a:p>
                      <a:r>
                        <a:rPr lang="ru-RU" dirty="0"/>
                        <a:t>Ж</a:t>
                      </a:r>
                      <a:r>
                        <a:rPr lang="ru-KZ" dirty="0" err="1"/>
                        <a:t>алған</a:t>
                      </a:r>
                      <a:r>
                        <a:rPr lang="ru-KZ" dirty="0"/>
                        <a:t> </a:t>
                      </a:r>
                    </a:p>
                  </a:txBody>
                  <a:tcPr/>
                </a:tc>
                <a:extLst>
                  <a:ext uri="{0D108BD9-81ED-4DB2-BD59-A6C34878D82A}">
                    <a16:rowId xmlns:a16="http://schemas.microsoft.com/office/drawing/2014/main" val="980066085"/>
                  </a:ext>
                </a:extLst>
              </a:tr>
              <a:tr h="719074">
                <a:tc>
                  <a:txBody>
                    <a:bodyPr/>
                    <a:lstStyle/>
                    <a:p>
                      <a:r>
                        <a:rPr lang="ru-RU" dirty="0"/>
                        <a:t>А</a:t>
                      </a:r>
                      <a:r>
                        <a:rPr lang="ru-KZ" dirty="0"/>
                        <a:t>втор </a:t>
                      </a:r>
                      <a:r>
                        <a:rPr lang="ru-KZ" dirty="0" err="1"/>
                        <a:t>шығармада</a:t>
                      </a:r>
                      <a:r>
                        <a:rPr lang="ru-KZ" dirty="0"/>
                        <a:t> </a:t>
                      </a:r>
                      <a:r>
                        <a:rPr lang="ru-KZ" dirty="0" err="1"/>
                        <a:t>ұлт</a:t>
                      </a:r>
                      <a:r>
                        <a:rPr lang="ru-KZ" dirty="0"/>
                        <a:t> </a:t>
                      </a:r>
                      <a:r>
                        <a:rPr lang="ru-KZ" dirty="0" err="1"/>
                        <a:t>жанашыры</a:t>
                      </a:r>
                      <a:r>
                        <a:rPr lang="ru-KZ" dirty="0"/>
                        <a:t> </a:t>
                      </a:r>
                      <a:r>
                        <a:rPr lang="ru-KZ" dirty="0" err="1"/>
                        <a:t>ретінде</a:t>
                      </a:r>
                      <a:r>
                        <a:rPr lang="ru-KZ" dirty="0"/>
                        <a:t> </a:t>
                      </a:r>
                      <a:r>
                        <a:rPr lang="ru-KZ" dirty="0" err="1"/>
                        <a:t>суреттелген</a:t>
                      </a:r>
                      <a:endParaRPr lang="ru-KZ" dirty="0"/>
                    </a:p>
                  </a:txBody>
                  <a:tcPr/>
                </a:tc>
                <a:tc>
                  <a:txBody>
                    <a:bodyPr/>
                    <a:lstStyle/>
                    <a:p>
                      <a:r>
                        <a:rPr lang="ru-KZ" dirty="0"/>
                        <a:t>+</a:t>
                      </a:r>
                    </a:p>
                  </a:txBody>
                  <a:tcPr/>
                </a:tc>
                <a:tc>
                  <a:txBody>
                    <a:bodyPr/>
                    <a:lstStyle/>
                    <a:p>
                      <a:endParaRPr lang="ru-KZ"/>
                    </a:p>
                  </a:txBody>
                  <a:tcPr/>
                </a:tc>
                <a:extLst>
                  <a:ext uri="{0D108BD9-81ED-4DB2-BD59-A6C34878D82A}">
                    <a16:rowId xmlns:a16="http://schemas.microsoft.com/office/drawing/2014/main" val="249151167"/>
                  </a:ext>
                </a:extLst>
              </a:tr>
              <a:tr h="719074">
                <a:tc>
                  <a:txBody>
                    <a:bodyPr/>
                    <a:lstStyle/>
                    <a:p>
                      <a:r>
                        <a:rPr lang="ru-RU" dirty="0"/>
                        <a:t>Ш</a:t>
                      </a:r>
                      <a:r>
                        <a:rPr lang="ru-KZ" dirty="0" err="1"/>
                        <a:t>ығармадағы</a:t>
                      </a:r>
                      <a:r>
                        <a:rPr lang="ru-KZ" dirty="0"/>
                        <a:t> </a:t>
                      </a:r>
                      <a:r>
                        <a:rPr lang="ru-KZ" dirty="0" err="1"/>
                        <a:t>Серіктің</a:t>
                      </a:r>
                      <a:r>
                        <a:rPr lang="ru-KZ" dirty="0"/>
                        <a:t> </a:t>
                      </a:r>
                      <a:r>
                        <a:rPr lang="ru-KZ" dirty="0" err="1"/>
                        <a:t>прототипі</a:t>
                      </a:r>
                      <a:r>
                        <a:rPr lang="ru-KZ" dirty="0"/>
                        <a:t> </a:t>
                      </a:r>
                      <a:r>
                        <a:rPr lang="ru-KZ" dirty="0" err="1"/>
                        <a:t>автордың</a:t>
                      </a:r>
                      <a:r>
                        <a:rPr lang="ru-KZ" dirty="0"/>
                        <a:t> </a:t>
                      </a:r>
                      <a:r>
                        <a:rPr lang="ru-KZ" dirty="0" err="1"/>
                        <a:t>өзі</a:t>
                      </a:r>
                      <a:endParaRPr lang="ru-KZ" dirty="0"/>
                    </a:p>
                  </a:txBody>
                  <a:tcPr/>
                </a:tc>
                <a:tc>
                  <a:txBody>
                    <a:bodyPr/>
                    <a:lstStyle/>
                    <a:p>
                      <a:endParaRPr lang="ru-KZ" dirty="0"/>
                    </a:p>
                  </a:txBody>
                  <a:tcPr/>
                </a:tc>
                <a:tc>
                  <a:txBody>
                    <a:bodyPr/>
                    <a:lstStyle/>
                    <a:p>
                      <a:r>
                        <a:rPr lang="ru-KZ" dirty="0"/>
                        <a:t>+</a:t>
                      </a:r>
                    </a:p>
                  </a:txBody>
                  <a:tcPr/>
                </a:tc>
                <a:extLst>
                  <a:ext uri="{0D108BD9-81ED-4DB2-BD59-A6C34878D82A}">
                    <a16:rowId xmlns:a16="http://schemas.microsoft.com/office/drawing/2014/main" val="2027024655"/>
                  </a:ext>
                </a:extLst>
              </a:tr>
              <a:tr h="719074">
                <a:tc>
                  <a:txBody>
                    <a:bodyPr/>
                    <a:lstStyle/>
                    <a:p>
                      <a:r>
                        <a:rPr lang="ru-KZ" dirty="0"/>
                        <a:t>Автор </a:t>
                      </a:r>
                      <a:r>
                        <a:rPr lang="ru-KZ" dirty="0" err="1"/>
                        <a:t>шығарманы</a:t>
                      </a:r>
                      <a:r>
                        <a:rPr lang="ru-KZ" dirty="0"/>
                        <a:t> </a:t>
                      </a:r>
                      <a:r>
                        <a:rPr lang="ru-KZ" dirty="0" err="1"/>
                        <a:t>тарихи</a:t>
                      </a:r>
                      <a:r>
                        <a:rPr lang="ru-KZ" dirty="0"/>
                        <a:t> </a:t>
                      </a:r>
                      <a:r>
                        <a:rPr lang="ru-KZ" dirty="0" err="1"/>
                        <a:t>оқиғаға</a:t>
                      </a:r>
                      <a:r>
                        <a:rPr lang="ru-KZ" dirty="0"/>
                        <a:t> </a:t>
                      </a:r>
                      <a:r>
                        <a:rPr lang="ru-KZ" dirty="0" err="1"/>
                        <a:t>сүйеніп</a:t>
                      </a:r>
                      <a:r>
                        <a:rPr lang="ru-KZ" dirty="0"/>
                        <a:t> </a:t>
                      </a:r>
                      <a:r>
                        <a:rPr lang="ru-KZ" dirty="0" err="1"/>
                        <a:t>жазған</a:t>
                      </a:r>
                      <a:endParaRPr lang="ru-KZ" dirty="0"/>
                    </a:p>
                  </a:txBody>
                  <a:tcPr/>
                </a:tc>
                <a:tc>
                  <a:txBody>
                    <a:bodyPr/>
                    <a:lstStyle/>
                    <a:p>
                      <a:r>
                        <a:rPr lang="ru-KZ" dirty="0"/>
                        <a:t>+</a:t>
                      </a:r>
                    </a:p>
                  </a:txBody>
                  <a:tcPr/>
                </a:tc>
                <a:tc>
                  <a:txBody>
                    <a:bodyPr/>
                    <a:lstStyle/>
                    <a:p>
                      <a:endParaRPr lang="ru-KZ"/>
                    </a:p>
                  </a:txBody>
                  <a:tcPr/>
                </a:tc>
                <a:extLst>
                  <a:ext uri="{0D108BD9-81ED-4DB2-BD59-A6C34878D82A}">
                    <a16:rowId xmlns:a16="http://schemas.microsoft.com/office/drawing/2014/main" val="235058687"/>
                  </a:ext>
                </a:extLst>
              </a:tr>
              <a:tr h="719074">
                <a:tc>
                  <a:txBody>
                    <a:bodyPr/>
                    <a:lstStyle/>
                    <a:p>
                      <a:r>
                        <a:rPr lang="ru-RU" dirty="0"/>
                        <a:t>Ш</a:t>
                      </a:r>
                      <a:r>
                        <a:rPr lang="ru-KZ" dirty="0" err="1"/>
                        <a:t>ығармада</a:t>
                      </a:r>
                      <a:r>
                        <a:rPr lang="ru-KZ" dirty="0"/>
                        <a:t> </a:t>
                      </a:r>
                      <a:r>
                        <a:rPr lang="ru-KZ" dirty="0" err="1"/>
                        <a:t>Ұлы</a:t>
                      </a:r>
                      <a:r>
                        <a:rPr lang="ru-KZ" dirty="0"/>
                        <a:t> Отан </a:t>
                      </a:r>
                      <a:r>
                        <a:rPr lang="ru-KZ" dirty="0" err="1"/>
                        <a:t>соғысы</a:t>
                      </a:r>
                      <a:r>
                        <a:rPr lang="ru-KZ" dirty="0"/>
                        <a:t> </a:t>
                      </a:r>
                      <a:r>
                        <a:rPr lang="ru-KZ" dirty="0" err="1"/>
                        <a:t>кезіндегі</a:t>
                      </a:r>
                      <a:r>
                        <a:rPr lang="ru-KZ" dirty="0"/>
                        <a:t> </a:t>
                      </a:r>
                      <a:r>
                        <a:rPr lang="ru-KZ" dirty="0" err="1"/>
                        <a:t>оқиға</a:t>
                      </a:r>
                      <a:r>
                        <a:rPr lang="ru-KZ" dirty="0"/>
                        <a:t> </a:t>
                      </a:r>
                      <a:r>
                        <a:rPr lang="ru-KZ" dirty="0" err="1"/>
                        <a:t>бейнеленген</a:t>
                      </a:r>
                      <a:endParaRPr lang="ru-KZ" dirty="0"/>
                    </a:p>
                  </a:txBody>
                  <a:tcPr/>
                </a:tc>
                <a:tc>
                  <a:txBody>
                    <a:bodyPr/>
                    <a:lstStyle/>
                    <a:p>
                      <a:r>
                        <a:rPr lang="ru-KZ" dirty="0"/>
                        <a:t>+</a:t>
                      </a:r>
                    </a:p>
                  </a:txBody>
                  <a:tcPr/>
                </a:tc>
                <a:tc>
                  <a:txBody>
                    <a:bodyPr/>
                    <a:lstStyle/>
                    <a:p>
                      <a:endParaRPr lang="ru-KZ" dirty="0"/>
                    </a:p>
                  </a:txBody>
                  <a:tcPr/>
                </a:tc>
                <a:extLst>
                  <a:ext uri="{0D108BD9-81ED-4DB2-BD59-A6C34878D82A}">
                    <a16:rowId xmlns:a16="http://schemas.microsoft.com/office/drawing/2014/main" val="769885318"/>
                  </a:ext>
                </a:extLst>
              </a:tr>
              <a:tr h="719074">
                <a:tc>
                  <a:txBody>
                    <a:bodyPr/>
                    <a:lstStyle/>
                    <a:p>
                      <a:r>
                        <a:rPr lang="ru-RU" dirty="0"/>
                        <a:t>П</a:t>
                      </a:r>
                      <a:r>
                        <a:rPr lang="ru-KZ" dirty="0" err="1"/>
                        <a:t>овесте</a:t>
                      </a:r>
                      <a:r>
                        <a:rPr lang="ru-KZ" dirty="0"/>
                        <a:t> автор </a:t>
                      </a:r>
                      <a:r>
                        <a:rPr lang="ru-KZ" dirty="0" err="1"/>
                        <a:t>орыс</a:t>
                      </a:r>
                      <a:r>
                        <a:rPr lang="ru-KZ" dirty="0"/>
                        <a:t> </a:t>
                      </a:r>
                      <a:r>
                        <a:rPr lang="ru-KZ" dirty="0" err="1"/>
                        <a:t>баласының</a:t>
                      </a:r>
                      <a:r>
                        <a:rPr lang="ru-KZ" dirty="0"/>
                        <a:t> </a:t>
                      </a:r>
                      <a:r>
                        <a:rPr lang="ru-KZ" dirty="0" err="1"/>
                        <a:t>тағдырын</a:t>
                      </a:r>
                      <a:r>
                        <a:rPr lang="ru-KZ" dirty="0"/>
                        <a:t> </a:t>
                      </a:r>
                      <a:r>
                        <a:rPr lang="ru-KZ" dirty="0" err="1"/>
                        <a:t>жазған</a:t>
                      </a:r>
                      <a:endParaRPr lang="ru-KZ" dirty="0"/>
                    </a:p>
                  </a:txBody>
                  <a:tcPr/>
                </a:tc>
                <a:tc>
                  <a:txBody>
                    <a:bodyPr/>
                    <a:lstStyle/>
                    <a:p>
                      <a:endParaRPr lang="ru-KZ" dirty="0"/>
                    </a:p>
                  </a:txBody>
                  <a:tcPr/>
                </a:tc>
                <a:tc>
                  <a:txBody>
                    <a:bodyPr/>
                    <a:lstStyle/>
                    <a:p>
                      <a:r>
                        <a:rPr lang="ru-KZ" dirty="0"/>
                        <a:t>+</a:t>
                      </a:r>
                    </a:p>
                  </a:txBody>
                  <a:tcPr/>
                </a:tc>
                <a:extLst>
                  <a:ext uri="{0D108BD9-81ED-4DB2-BD59-A6C34878D82A}">
                    <a16:rowId xmlns:a16="http://schemas.microsoft.com/office/drawing/2014/main" val="3388539993"/>
                  </a:ext>
                </a:extLst>
              </a:tr>
              <a:tr h="728967">
                <a:tc>
                  <a:txBody>
                    <a:bodyPr/>
                    <a:lstStyle/>
                    <a:p>
                      <a:r>
                        <a:rPr lang="ru-KZ" dirty="0"/>
                        <a:t>Автор </a:t>
                      </a:r>
                      <a:r>
                        <a:rPr lang="ru-KZ" dirty="0" err="1"/>
                        <a:t>соғыс</a:t>
                      </a:r>
                      <a:r>
                        <a:rPr lang="ru-KZ" dirty="0"/>
                        <a:t> </a:t>
                      </a:r>
                      <a:r>
                        <a:rPr lang="ru-KZ" dirty="0" err="1"/>
                        <a:t>қиыншылығын</a:t>
                      </a:r>
                      <a:r>
                        <a:rPr lang="ru-KZ" dirty="0"/>
                        <a:t> </a:t>
                      </a:r>
                      <a:r>
                        <a:rPr lang="ru-KZ" dirty="0" err="1"/>
                        <a:t>оқушыға</a:t>
                      </a:r>
                      <a:r>
                        <a:rPr lang="ru-KZ" dirty="0"/>
                        <a:t> </a:t>
                      </a:r>
                      <a:r>
                        <a:rPr lang="ru-KZ" dirty="0" err="1"/>
                        <a:t>түсіндіргісі</a:t>
                      </a:r>
                      <a:r>
                        <a:rPr lang="ru-KZ" dirty="0"/>
                        <a:t> </a:t>
                      </a:r>
                      <a:r>
                        <a:rPr lang="ru-KZ" dirty="0" err="1"/>
                        <a:t>келген</a:t>
                      </a:r>
                      <a:endParaRPr lang="ru-KZ" dirty="0"/>
                    </a:p>
                  </a:txBody>
                  <a:tcPr/>
                </a:tc>
                <a:tc>
                  <a:txBody>
                    <a:bodyPr/>
                    <a:lstStyle/>
                    <a:p>
                      <a:r>
                        <a:rPr lang="ru-KZ" dirty="0"/>
                        <a:t>+</a:t>
                      </a:r>
                    </a:p>
                  </a:txBody>
                  <a:tcPr/>
                </a:tc>
                <a:tc>
                  <a:txBody>
                    <a:bodyPr/>
                    <a:lstStyle/>
                    <a:p>
                      <a:endParaRPr lang="ru-KZ" dirty="0"/>
                    </a:p>
                  </a:txBody>
                  <a:tcPr/>
                </a:tc>
                <a:extLst>
                  <a:ext uri="{0D108BD9-81ED-4DB2-BD59-A6C34878D82A}">
                    <a16:rowId xmlns:a16="http://schemas.microsoft.com/office/drawing/2014/main" val="2192344960"/>
                  </a:ext>
                </a:extLst>
              </a:tr>
            </a:tbl>
          </a:graphicData>
        </a:graphic>
      </p:graphicFrame>
    </p:spTree>
    <p:extLst>
      <p:ext uri="{BB962C8B-B14F-4D97-AF65-F5344CB8AC3E}">
        <p14:creationId xmlns:p14="http://schemas.microsoft.com/office/powerpoint/2010/main" val="2954996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06F0C4-939E-4F3A-B1BF-89EA131DFC95}"/>
              </a:ext>
            </a:extLst>
          </p:cNvPr>
          <p:cNvSpPr>
            <a:spLocks noGrp="1"/>
          </p:cNvSpPr>
          <p:nvPr>
            <p:ph type="title"/>
          </p:nvPr>
        </p:nvSpPr>
        <p:spPr/>
        <p:txBody>
          <a:bodyPr/>
          <a:lstStyle/>
          <a:p>
            <a:r>
              <a:rPr lang="ru-RU" dirty="0"/>
              <a:t>О</a:t>
            </a:r>
            <a:r>
              <a:rPr lang="ru-KZ" dirty="0" err="1"/>
              <a:t>қу</a:t>
            </a:r>
            <a:r>
              <a:rPr lang="ru-KZ" dirty="0"/>
              <a:t> </a:t>
            </a:r>
            <a:r>
              <a:rPr lang="ru-KZ" dirty="0" err="1"/>
              <a:t>тапсырмасы</a:t>
            </a:r>
            <a:r>
              <a:rPr lang="ru-KZ" dirty="0"/>
              <a:t>:</a:t>
            </a:r>
          </a:p>
        </p:txBody>
      </p:sp>
      <p:sp>
        <p:nvSpPr>
          <p:cNvPr id="3" name="Объект 2">
            <a:extLst>
              <a:ext uri="{FF2B5EF4-FFF2-40B4-BE49-F238E27FC236}">
                <a16:creationId xmlns:a16="http://schemas.microsoft.com/office/drawing/2014/main" id="{C0558F00-8ED0-4292-B110-81A5F9B5FC25}"/>
              </a:ext>
            </a:extLst>
          </p:cNvPr>
          <p:cNvSpPr>
            <a:spLocks noGrp="1"/>
          </p:cNvSpPr>
          <p:nvPr>
            <p:ph idx="1"/>
          </p:nvPr>
        </p:nvSpPr>
        <p:spPr/>
        <p:txBody>
          <a:bodyPr/>
          <a:lstStyle/>
          <a:p>
            <a:r>
              <a:rPr lang="ru-KZ" dirty="0"/>
              <a:t>«</a:t>
            </a:r>
            <a:r>
              <a:rPr lang="ru-KZ" dirty="0" err="1"/>
              <a:t>Қазақ</a:t>
            </a:r>
            <a:r>
              <a:rPr lang="ru-KZ" dirty="0"/>
              <a:t> </a:t>
            </a:r>
            <a:r>
              <a:rPr lang="ru-KZ" dirty="0" err="1"/>
              <a:t>баласының</a:t>
            </a:r>
            <a:r>
              <a:rPr lang="ru-KZ" dirty="0"/>
              <a:t> </a:t>
            </a:r>
            <a:r>
              <a:rPr lang="ru-KZ" dirty="0" err="1"/>
              <a:t>тағдыры</a:t>
            </a:r>
            <a:r>
              <a:rPr lang="ru-KZ" dirty="0"/>
              <a:t>» </a:t>
            </a:r>
            <a:r>
              <a:rPr lang="ru-KZ" dirty="0" err="1"/>
              <a:t>тақырыбында</a:t>
            </a:r>
            <a:r>
              <a:rPr lang="ru-KZ" dirty="0"/>
              <a:t> </a:t>
            </a:r>
            <a:r>
              <a:rPr lang="ru-KZ" dirty="0" err="1"/>
              <a:t>соғыс</a:t>
            </a:r>
            <a:r>
              <a:rPr lang="ru-KZ" dirty="0"/>
              <a:t> </a:t>
            </a:r>
            <a:r>
              <a:rPr lang="ru-KZ" dirty="0" err="1"/>
              <a:t>кезіндегі</a:t>
            </a:r>
            <a:r>
              <a:rPr lang="ru-KZ" dirty="0"/>
              <a:t> </a:t>
            </a:r>
            <a:r>
              <a:rPr lang="ru-KZ" dirty="0" err="1"/>
              <a:t>балалардың</a:t>
            </a:r>
            <a:r>
              <a:rPr lang="ru-KZ" dirty="0"/>
              <a:t> </a:t>
            </a:r>
            <a:r>
              <a:rPr lang="ru-KZ" dirty="0" err="1"/>
              <a:t>тағдыры</a:t>
            </a:r>
            <a:r>
              <a:rPr lang="ru-KZ" dirty="0"/>
              <a:t> мен </a:t>
            </a:r>
            <a:r>
              <a:rPr lang="ru-KZ" dirty="0" err="1"/>
              <a:t>қазіргі</a:t>
            </a:r>
            <a:r>
              <a:rPr lang="ru-KZ" dirty="0"/>
              <a:t> </a:t>
            </a:r>
            <a:r>
              <a:rPr lang="ru-KZ" dirty="0" err="1"/>
              <a:t>бейбіт</a:t>
            </a:r>
            <a:r>
              <a:rPr lang="ru-KZ" dirty="0"/>
              <a:t> </a:t>
            </a:r>
            <a:r>
              <a:rPr lang="ru-KZ" dirty="0" err="1"/>
              <a:t>замандағы</a:t>
            </a:r>
            <a:r>
              <a:rPr lang="ru-KZ" dirty="0"/>
              <a:t> </a:t>
            </a:r>
            <a:r>
              <a:rPr lang="ru-KZ" dirty="0" err="1"/>
              <a:t>балалардың</a:t>
            </a:r>
            <a:r>
              <a:rPr lang="ru-KZ" dirty="0"/>
              <a:t> </a:t>
            </a:r>
            <a:r>
              <a:rPr lang="ru-KZ" dirty="0" err="1"/>
              <a:t>тағдырын</a:t>
            </a:r>
            <a:r>
              <a:rPr lang="ru-KZ" dirty="0"/>
              <a:t> </a:t>
            </a:r>
            <a:r>
              <a:rPr lang="ru-KZ" dirty="0" err="1"/>
              <a:t>салыстыра</a:t>
            </a:r>
            <a:r>
              <a:rPr lang="ru-KZ" dirty="0"/>
              <a:t> </a:t>
            </a:r>
            <a:r>
              <a:rPr lang="ru-KZ" dirty="0" err="1"/>
              <a:t>отырып</a:t>
            </a:r>
            <a:r>
              <a:rPr lang="ru-KZ" dirty="0"/>
              <a:t>, </a:t>
            </a:r>
            <a:r>
              <a:rPr lang="ru-KZ" dirty="0" err="1"/>
              <a:t>шағын</a:t>
            </a:r>
            <a:r>
              <a:rPr lang="ru-KZ" dirty="0"/>
              <a:t> эссе </a:t>
            </a:r>
            <a:r>
              <a:rPr lang="ru-KZ" dirty="0" err="1"/>
              <a:t>жазыңыздар</a:t>
            </a:r>
            <a:r>
              <a:rPr lang="ru-KZ" dirty="0"/>
              <a:t> (50 </a:t>
            </a:r>
            <a:r>
              <a:rPr lang="ru-KZ" dirty="0" err="1"/>
              <a:t>сөз</a:t>
            </a:r>
            <a:r>
              <a:rPr lang="ru-KZ" dirty="0"/>
              <a:t>)</a:t>
            </a:r>
          </a:p>
          <a:p>
            <a:pPr>
              <a:lnSpc>
                <a:spcPct val="115000"/>
              </a:lnSpc>
              <a:spcAft>
                <a:spcPts val="1000"/>
              </a:spcAft>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Дескриптор:</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Шығармадағы</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қазақ</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баласының</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тағдырын</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қазіргі</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балалармен</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1800" dirty="0" err="1">
                <a:effectLst/>
                <a:latin typeface="Times New Roman" panose="02020603050405020304" pitchFamily="18" charset="0"/>
                <a:ea typeface="Calibri" panose="020F0502020204030204" pitchFamily="34" charset="0"/>
                <a:cs typeface="Times New Roman" panose="02020603050405020304" pitchFamily="18" charset="0"/>
              </a:rPr>
              <a:t>салыстырады</a:t>
            </a:r>
            <a:r>
              <a:rPr lang="ru-KZ"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KZ" sz="1800" dirty="0">
              <a:effectLst/>
              <a:latin typeface="Calibri" panose="020F0502020204030204" pitchFamily="34" charset="0"/>
              <a:ea typeface="Calibri" panose="020F0502020204030204" pitchFamily="34" charset="0"/>
              <a:cs typeface="Times New Roman" panose="02020603050405020304" pitchFamily="18" charset="0"/>
            </a:endParaRPr>
          </a:p>
          <a:p>
            <a:r>
              <a:rPr lang="ru-KZ" sz="1800" dirty="0">
                <a:effectLst/>
                <a:latin typeface="Times New Roman" panose="02020603050405020304" pitchFamily="18" charset="0"/>
                <a:ea typeface="Calibri" panose="020F0502020204030204" pitchFamily="34" charset="0"/>
              </a:rPr>
              <a:t>-</a:t>
            </a:r>
            <a:r>
              <a:rPr lang="ru-KZ" sz="1800" dirty="0" err="1">
                <a:effectLst/>
                <a:latin typeface="Times New Roman" panose="02020603050405020304" pitchFamily="18" charset="0"/>
                <a:ea typeface="Calibri" panose="020F0502020204030204" pitchFamily="34" charset="0"/>
              </a:rPr>
              <a:t>Кіріспе</a:t>
            </a:r>
            <a:r>
              <a:rPr lang="ru-KZ" sz="1800" dirty="0">
                <a:effectLst/>
                <a:latin typeface="Times New Roman" panose="02020603050405020304" pitchFamily="18" charset="0"/>
                <a:ea typeface="Calibri" panose="020F0502020204030204" pitchFamily="34" charset="0"/>
              </a:rPr>
              <a:t>, </a:t>
            </a:r>
            <a:r>
              <a:rPr lang="ru-KZ" sz="1800" dirty="0" err="1">
                <a:effectLst/>
                <a:latin typeface="Times New Roman" panose="02020603050405020304" pitchFamily="18" charset="0"/>
                <a:ea typeface="Calibri" panose="020F0502020204030204" pitchFamily="34" charset="0"/>
              </a:rPr>
              <a:t>негізгі</a:t>
            </a:r>
            <a:r>
              <a:rPr lang="ru-KZ" sz="1800" dirty="0">
                <a:effectLst/>
                <a:latin typeface="Times New Roman" panose="02020603050405020304" pitchFamily="18" charset="0"/>
                <a:ea typeface="Calibri" panose="020F0502020204030204" pitchFamily="34" charset="0"/>
              </a:rPr>
              <a:t>, </a:t>
            </a:r>
            <a:r>
              <a:rPr lang="ru-KZ" sz="1800" dirty="0" err="1">
                <a:effectLst/>
                <a:latin typeface="Times New Roman" panose="02020603050405020304" pitchFamily="18" charset="0"/>
                <a:ea typeface="Calibri" panose="020F0502020204030204" pitchFamily="34" charset="0"/>
              </a:rPr>
              <a:t>қорытынды</a:t>
            </a:r>
            <a:r>
              <a:rPr lang="ru-KZ" sz="1800" dirty="0">
                <a:effectLst/>
                <a:latin typeface="Times New Roman" panose="02020603050405020304" pitchFamily="18" charset="0"/>
                <a:ea typeface="Calibri" panose="020F0502020204030204" pitchFamily="34" charset="0"/>
              </a:rPr>
              <a:t> </a:t>
            </a:r>
            <a:r>
              <a:rPr lang="ru-KZ" sz="1800" dirty="0" err="1">
                <a:effectLst/>
                <a:latin typeface="Times New Roman" panose="02020603050405020304" pitchFamily="18" charset="0"/>
                <a:ea typeface="Calibri" panose="020F0502020204030204" pitchFamily="34" charset="0"/>
              </a:rPr>
              <a:t>бөлімді</a:t>
            </a:r>
            <a:r>
              <a:rPr lang="ru-KZ" sz="1800" dirty="0">
                <a:effectLst/>
                <a:latin typeface="Times New Roman" panose="02020603050405020304" pitchFamily="18" charset="0"/>
                <a:ea typeface="Calibri" panose="020F0502020204030204" pitchFamily="34" charset="0"/>
              </a:rPr>
              <a:t> </a:t>
            </a:r>
            <a:r>
              <a:rPr lang="ru-KZ" sz="1800" dirty="0" err="1">
                <a:effectLst/>
                <a:latin typeface="Times New Roman" panose="02020603050405020304" pitchFamily="18" charset="0"/>
                <a:ea typeface="Calibri" panose="020F0502020204030204" pitchFamily="34" charset="0"/>
              </a:rPr>
              <a:t>сақтап</a:t>
            </a:r>
            <a:r>
              <a:rPr lang="ru-KZ" sz="1800" dirty="0">
                <a:effectLst/>
                <a:latin typeface="Times New Roman" panose="02020603050405020304" pitchFamily="18" charset="0"/>
                <a:ea typeface="Calibri" panose="020F0502020204030204" pitchFamily="34" charset="0"/>
              </a:rPr>
              <a:t> </a:t>
            </a:r>
            <a:r>
              <a:rPr lang="ru-KZ" sz="1800" dirty="0" err="1">
                <a:effectLst/>
                <a:latin typeface="Times New Roman" panose="02020603050405020304" pitchFamily="18" charset="0"/>
                <a:ea typeface="Calibri" panose="020F0502020204030204" pitchFamily="34" charset="0"/>
              </a:rPr>
              <a:t>шағын</a:t>
            </a:r>
            <a:r>
              <a:rPr lang="ru-KZ" sz="1800" dirty="0">
                <a:effectLst/>
                <a:latin typeface="Times New Roman" panose="02020603050405020304" pitchFamily="18" charset="0"/>
                <a:ea typeface="Calibri" panose="020F0502020204030204" pitchFamily="34" charset="0"/>
              </a:rPr>
              <a:t> эссе </a:t>
            </a:r>
            <a:r>
              <a:rPr lang="ru-KZ" sz="1800" dirty="0" err="1">
                <a:effectLst/>
                <a:latin typeface="Times New Roman" panose="02020603050405020304" pitchFamily="18" charset="0"/>
                <a:ea typeface="Calibri" panose="020F0502020204030204" pitchFamily="34" charset="0"/>
              </a:rPr>
              <a:t>жазады</a:t>
            </a:r>
            <a:r>
              <a:rPr lang="ru-KZ" sz="1800" dirty="0">
                <a:effectLst/>
                <a:latin typeface="Times New Roman" panose="02020603050405020304" pitchFamily="18" charset="0"/>
                <a:ea typeface="Calibri" panose="020F0502020204030204" pitchFamily="34" charset="0"/>
              </a:rPr>
              <a:t>.</a:t>
            </a:r>
            <a:endParaRPr lang="ru-KZ" dirty="0"/>
          </a:p>
        </p:txBody>
      </p:sp>
    </p:spTree>
    <p:extLst>
      <p:ext uri="{BB962C8B-B14F-4D97-AF65-F5344CB8AC3E}">
        <p14:creationId xmlns:p14="http://schemas.microsoft.com/office/powerpoint/2010/main" val="274952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B4C9CF-1688-4453-A91B-6DA970A2F136}"/>
              </a:ext>
            </a:extLst>
          </p:cNvPr>
          <p:cNvSpPr>
            <a:spLocks noGrp="1"/>
          </p:cNvSpPr>
          <p:nvPr>
            <p:ph type="title" idx="4294967295"/>
          </p:nvPr>
        </p:nvSpPr>
        <p:spPr>
          <a:xfrm>
            <a:off x="1078421" y="400050"/>
            <a:ext cx="9604375" cy="3151188"/>
          </a:xfrm>
        </p:spPr>
        <p:txBody>
          <a:bodyPr>
            <a:normAutofit/>
          </a:bodyPr>
          <a:lstStyle/>
          <a:p>
            <a:pPr algn="ctr"/>
            <a:r>
              <a:rPr lang="kk-KZ" b="1" dirty="0"/>
              <a:t>Сабақ мақсаты:</a:t>
            </a:r>
            <a:br>
              <a:rPr lang="kk-KZ" b="1" dirty="0"/>
            </a:br>
            <a:br>
              <a:rPr lang="kk-KZ" dirty="0"/>
            </a:br>
            <a:r>
              <a:rPr lang="kk-KZ" sz="2800" dirty="0"/>
              <a:t>-</a:t>
            </a:r>
            <a:r>
              <a:rPr lang="kk-KZ" sz="2800" dirty="0">
                <a:effectLst/>
                <a:latin typeface="Times New Roman" panose="02020603050405020304" pitchFamily="18" charset="0"/>
                <a:ea typeface="Calibri" panose="020F0502020204030204" pitchFamily="34" charset="0"/>
              </a:rPr>
              <a:t> автор бейнесін түсіну;</a:t>
            </a:r>
            <a:br>
              <a:rPr lang="kk-KZ" sz="2800" dirty="0">
                <a:effectLst/>
                <a:latin typeface="Times New Roman" panose="02020603050405020304" pitchFamily="18" charset="0"/>
                <a:ea typeface="Calibri" panose="020F0502020204030204" pitchFamily="34" charset="0"/>
              </a:rPr>
            </a:br>
            <a:r>
              <a:rPr lang="kk-KZ" sz="2800" dirty="0">
                <a:effectLst/>
                <a:latin typeface="Times New Roman" panose="02020603050405020304" pitchFamily="18" charset="0"/>
                <a:ea typeface="Calibri" panose="020F0502020204030204" pitchFamily="34" charset="0"/>
              </a:rPr>
              <a:t>-драмалық шығармадағы автор бейнесін анықтау</a:t>
            </a:r>
            <a:r>
              <a:rPr lang="kk-KZ" sz="2800" dirty="0"/>
              <a:t>;</a:t>
            </a:r>
            <a:br>
              <a:rPr lang="kk-KZ" dirty="0"/>
            </a:br>
            <a:endParaRPr lang="ru-KZ" dirty="0"/>
          </a:p>
        </p:txBody>
      </p:sp>
      <p:sp>
        <p:nvSpPr>
          <p:cNvPr id="3" name="Объект 2">
            <a:extLst>
              <a:ext uri="{FF2B5EF4-FFF2-40B4-BE49-F238E27FC236}">
                <a16:creationId xmlns:a16="http://schemas.microsoft.com/office/drawing/2014/main" id="{16666C42-4FAA-44C3-97C5-916912931C1C}"/>
              </a:ext>
            </a:extLst>
          </p:cNvPr>
          <p:cNvSpPr>
            <a:spLocks noGrp="1"/>
          </p:cNvSpPr>
          <p:nvPr>
            <p:ph idx="4294967295"/>
          </p:nvPr>
        </p:nvSpPr>
        <p:spPr>
          <a:xfrm>
            <a:off x="2589213" y="3551238"/>
            <a:ext cx="9602787" cy="2076450"/>
          </a:xfrm>
        </p:spPr>
        <p:txBody>
          <a:bodyPr/>
          <a:lstStyle/>
          <a:p>
            <a:r>
              <a:rPr lang="ru-RU" sz="2800" b="1" dirty="0"/>
              <a:t>Б</a:t>
            </a:r>
            <a:r>
              <a:rPr lang="ru-KZ" sz="2800" b="1" dirty="0" err="1"/>
              <a:t>ағалау</a:t>
            </a:r>
            <a:r>
              <a:rPr lang="ru-KZ" sz="2800" b="1" dirty="0"/>
              <a:t> </a:t>
            </a:r>
            <a:r>
              <a:rPr lang="ru-KZ" sz="2800" b="1" dirty="0" err="1"/>
              <a:t>критерийлері</a:t>
            </a:r>
            <a:r>
              <a:rPr lang="ru-KZ" sz="2800" b="1" dirty="0"/>
              <a:t>:</a:t>
            </a:r>
          </a:p>
          <a:p>
            <a:r>
              <a:rPr lang="ru-KZ" dirty="0" err="1"/>
              <a:t>Драмалық</a:t>
            </a:r>
            <a:r>
              <a:rPr lang="ru-KZ" dirty="0"/>
              <a:t> </a:t>
            </a:r>
            <a:r>
              <a:rPr lang="ru-KZ" dirty="0" err="1"/>
              <a:t>шығармадағы</a:t>
            </a:r>
            <a:r>
              <a:rPr lang="ru-KZ" dirty="0"/>
              <a:t> автор </a:t>
            </a:r>
            <a:r>
              <a:rPr lang="ru-KZ" dirty="0" err="1"/>
              <a:t>бейнесін</a:t>
            </a:r>
            <a:r>
              <a:rPr lang="ru-KZ" dirty="0"/>
              <a:t> </a:t>
            </a:r>
            <a:r>
              <a:rPr lang="ru-KZ" dirty="0" err="1"/>
              <a:t>анықтайды</a:t>
            </a:r>
            <a:r>
              <a:rPr lang="ru-KZ" dirty="0"/>
              <a:t>;</a:t>
            </a:r>
          </a:p>
          <a:p>
            <a:r>
              <a:rPr lang="ru-RU" dirty="0"/>
              <a:t>Ш</a:t>
            </a:r>
            <a:r>
              <a:rPr lang="ru-KZ" dirty="0" err="1"/>
              <a:t>ығармадағы</a:t>
            </a:r>
            <a:r>
              <a:rPr lang="ru-KZ" dirty="0"/>
              <a:t> </a:t>
            </a:r>
            <a:r>
              <a:rPr lang="ru-KZ" dirty="0" err="1"/>
              <a:t>эпизодтар</a:t>
            </a:r>
            <a:r>
              <a:rPr lang="ru-KZ" dirty="0"/>
              <a:t> мен </a:t>
            </a:r>
            <a:r>
              <a:rPr lang="ru-KZ" dirty="0" err="1"/>
              <a:t>бейнелерді</a:t>
            </a:r>
            <a:r>
              <a:rPr lang="ru-KZ" dirty="0"/>
              <a:t> </a:t>
            </a:r>
            <a:r>
              <a:rPr lang="ru-KZ" dirty="0" err="1"/>
              <a:t>салыстыра</a:t>
            </a:r>
            <a:r>
              <a:rPr lang="ru-KZ" dirty="0"/>
              <a:t> </a:t>
            </a:r>
            <a:r>
              <a:rPr lang="ru-KZ" dirty="0" err="1"/>
              <a:t>талдайды</a:t>
            </a:r>
            <a:r>
              <a:rPr lang="ru-KZ" dirty="0"/>
              <a:t>.</a:t>
            </a:r>
          </a:p>
        </p:txBody>
      </p:sp>
    </p:spTree>
    <p:extLst>
      <p:ext uri="{BB962C8B-B14F-4D97-AF65-F5344CB8AC3E}">
        <p14:creationId xmlns:p14="http://schemas.microsoft.com/office/powerpoint/2010/main" val="3093471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9C9F8B-8590-4C9F-AFB4-FC721C193D4B}"/>
              </a:ext>
            </a:extLst>
          </p:cNvPr>
          <p:cNvSpPr>
            <a:spLocks noGrp="1"/>
          </p:cNvSpPr>
          <p:nvPr>
            <p:ph type="title"/>
          </p:nvPr>
        </p:nvSpPr>
        <p:spPr/>
        <p:txBody>
          <a:bodyPr/>
          <a:lstStyle/>
          <a:p>
            <a:pPr algn="ctr"/>
            <a:r>
              <a:rPr lang="ru-RU" dirty="0"/>
              <a:t>Е</a:t>
            </a:r>
            <a:r>
              <a:rPr lang="ru-KZ" dirty="0" err="1"/>
              <a:t>ске</a:t>
            </a:r>
            <a:r>
              <a:rPr lang="ru-KZ" dirty="0"/>
              <a:t> </a:t>
            </a:r>
            <a:r>
              <a:rPr lang="ru-KZ" dirty="0" err="1"/>
              <a:t>түсірейік</a:t>
            </a:r>
            <a:r>
              <a:rPr lang="ru-KZ" dirty="0"/>
              <a:t>!</a:t>
            </a:r>
          </a:p>
        </p:txBody>
      </p:sp>
      <p:sp>
        <p:nvSpPr>
          <p:cNvPr id="3" name="Объект 2">
            <a:extLst>
              <a:ext uri="{FF2B5EF4-FFF2-40B4-BE49-F238E27FC236}">
                <a16:creationId xmlns:a16="http://schemas.microsoft.com/office/drawing/2014/main" id="{37D4AD28-4C6C-49B6-B4C5-1859061E48C0}"/>
              </a:ext>
            </a:extLst>
          </p:cNvPr>
          <p:cNvSpPr>
            <a:spLocks noGrp="1"/>
          </p:cNvSpPr>
          <p:nvPr>
            <p:ph idx="1"/>
          </p:nvPr>
        </p:nvSpPr>
        <p:spPr/>
        <p:txBody>
          <a:bodyPr>
            <a:normAutofit/>
          </a:bodyPr>
          <a:lstStyle/>
          <a:p>
            <a:pPr marL="457200" lvl="1" indent="0" algn="ctr">
              <a:buNone/>
            </a:pPr>
            <a:r>
              <a:rPr lang="ru-KZ" dirty="0"/>
              <a:t>АВТОР БЕЙНЕСІ ДЕГЕНІМІЗ НЕ?</a:t>
            </a:r>
          </a:p>
          <a:p>
            <a:pPr marL="457200" lvl="1" indent="0" algn="ctr">
              <a:buNone/>
            </a:pPr>
            <a:r>
              <a:rPr lang="ru-KZ" dirty="0"/>
              <a:t>АВТОР БЕЙНЕСІН ҚАЛАЙ АНЫҚТАЙМЫЗ?</a:t>
            </a:r>
          </a:p>
          <a:p>
            <a:pPr marL="457200" lvl="1" indent="0" algn="ctr">
              <a:buNone/>
            </a:pPr>
            <a:r>
              <a:rPr lang="ru-KZ" dirty="0"/>
              <a:t>Қ.ҚАЙСЕНОВ ТУРАЛЫ НЕ БІЛДІҢДЕР?</a:t>
            </a:r>
            <a:endParaRPr lang="kk-KZ" dirty="0"/>
          </a:p>
          <a:p>
            <a:pPr marL="457200" lvl="1" indent="0" algn="ctr">
              <a:buNone/>
            </a:pPr>
            <a:endParaRPr lang="kk-KZ" dirty="0"/>
          </a:p>
        </p:txBody>
      </p:sp>
    </p:spTree>
    <p:extLst>
      <p:ext uri="{BB962C8B-B14F-4D97-AF65-F5344CB8AC3E}">
        <p14:creationId xmlns:p14="http://schemas.microsoft.com/office/powerpoint/2010/main" val="120203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D3D4896-D848-4351-83DA-CF92B88180F4}"/>
              </a:ext>
            </a:extLst>
          </p:cNvPr>
          <p:cNvSpPr>
            <a:spLocks noGrp="1"/>
          </p:cNvSpPr>
          <p:nvPr>
            <p:ph idx="1"/>
          </p:nvPr>
        </p:nvSpPr>
        <p:spPr/>
        <p:txBody>
          <a:bodyPr/>
          <a:lstStyle/>
          <a:p>
            <a:r>
              <a:rPr lang="ru-RU" sz="2000" b="1" dirty="0">
                <a:solidFill>
                  <a:schemeClr val="tx1"/>
                </a:solidFill>
              </a:rPr>
              <a:t>Автор </a:t>
            </a:r>
            <a:r>
              <a:rPr lang="ru-RU" sz="2000" b="1" dirty="0" err="1">
                <a:solidFill>
                  <a:schemeClr val="tx1"/>
                </a:solidFill>
              </a:rPr>
              <a:t>бейнесі</a:t>
            </a:r>
            <a:r>
              <a:rPr lang="ru-RU" sz="2000" dirty="0">
                <a:solidFill>
                  <a:schemeClr val="tx1"/>
                </a:solidFill>
              </a:rPr>
              <a:t> - </a:t>
            </a:r>
            <a:r>
              <a:rPr lang="ru-RU" sz="2000" dirty="0" err="1">
                <a:solidFill>
                  <a:schemeClr val="tx1"/>
                </a:solidFill>
              </a:rPr>
              <a:t>әдеби</a:t>
            </a:r>
            <a:r>
              <a:rPr lang="ru-RU" sz="2000" dirty="0">
                <a:solidFill>
                  <a:schemeClr val="tx1"/>
                </a:solidFill>
              </a:rPr>
              <a:t> </a:t>
            </a:r>
            <a:r>
              <a:rPr lang="ru-RU" sz="2000" dirty="0" err="1">
                <a:solidFill>
                  <a:schemeClr val="tx1"/>
                </a:solidFill>
              </a:rPr>
              <a:t>шығармадағы</a:t>
            </a:r>
            <a:r>
              <a:rPr lang="ru-RU" sz="2000" dirty="0">
                <a:solidFill>
                  <a:schemeClr val="tx1"/>
                </a:solidFill>
              </a:rPr>
              <a:t> </a:t>
            </a:r>
            <a:r>
              <a:rPr lang="ru-RU" sz="2000" dirty="0" err="1">
                <a:solidFill>
                  <a:schemeClr val="tx1"/>
                </a:solidFill>
              </a:rPr>
              <a:t>жазушының</a:t>
            </a:r>
            <a:r>
              <a:rPr lang="ru-RU" sz="2000" dirty="0">
                <a:solidFill>
                  <a:schemeClr val="tx1"/>
                </a:solidFill>
              </a:rPr>
              <a:t> </a:t>
            </a:r>
            <a:r>
              <a:rPr lang="ru-RU" sz="2000" dirty="0" err="1">
                <a:solidFill>
                  <a:schemeClr val="tx1"/>
                </a:solidFill>
              </a:rPr>
              <a:t>өз</a:t>
            </a:r>
            <a:r>
              <a:rPr lang="ru-RU" sz="2000" dirty="0">
                <a:solidFill>
                  <a:schemeClr val="tx1"/>
                </a:solidFill>
              </a:rPr>
              <a:t> </a:t>
            </a:r>
            <a:r>
              <a:rPr lang="ru-RU" sz="2000" dirty="0" err="1">
                <a:solidFill>
                  <a:schemeClr val="tx1"/>
                </a:solidFill>
              </a:rPr>
              <a:t>тұлғасын</a:t>
            </a:r>
            <a:r>
              <a:rPr lang="ru-RU" sz="2000" dirty="0">
                <a:solidFill>
                  <a:schemeClr val="tx1"/>
                </a:solidFill>
              </a:rPr>
              <a:t> </a:t>
            </a:r>
            <a:r>
              <a:rPr lang="ru-RU" sz="2000" dirty="0" err="1">
                <a:solidFill>
                  <a:schemeClr val="tx1"/>
                </a:solidFill>
              </a:rPr>
              <a:t>көру</a:t>
            </a:r>
            <a:r>
              <a:rPr lang="ru-RU" sz="2000" dirty="0">
                <a:solidFill>
                  <a:schemeClr val="tx1"/>
                </a:solidFill>
              </a:rPr>
              <a:t> </a:t>
            </a:r>
            <a:r>
              <a:rPr lang="ru-RU" sz="2000" dirty="0" err="1">
                <a:solidFill>
                  <a:schemeClr val="tx1"/>
                </a:solidFill>
              </a:rPr>
              <a:t>қалпы</a:t>
            </a:r>
            <a:r>
              <a:rPr lang="ru-RU" sz="2000" dirty="0">
                <a:solidFill>
                  <a:schemeClr val="tx1"/>
                </a:solidFill>
              </a:rPr>
              <a:t>. </a:t>
            </a:r>
            <a:r>
              <a:rPr lang="ru-RU" sz="2000" dirty="0" err="1">
                <a:solidFill>
                  <a:schemeClr val="tx1"/>
                </a:solidFill>
              </a:rPr>
              <a:t>Әр</a:t>
            </a:r>
            <a:r>
              <a:rPr lang="ru-RU" sz="2000" dirty="0">
                <a:solidFill>
                  <a:schemeClr val="tx1"/>
                </a:solidFill>
              </a:rPr>
              <a:t> </a:t>
            </a:r>
            <a:r>
              <a:rPr lang="ru-RU" sz="2000" dirty="0" err="1">
                <a:solidFill>
                  <a:schemeClr val="tx1"/>
                </a:solidFill>
              </a:rPr>
              <a:t>жанрдағы</a:t>
            </a:r>
            <a:r>
              <a:rPr lang="ru-RU" sz="2000" dirty="0">
                <a:solidFill>
                  <a:schemeClr val="tx1"/>
                </a:solidFill>
              </a:rPr>
              <a:t> </a:t>
            </a:r>
            <a:r>
              <a:rPr lang="ru-RU" sz="2000" dirty="0" err="1">
                <a:solidFill>
                  <a:schemeClr val="tx1"/>
                </a:solidFill>
              </a:rPr>
              <a:t>шығармаларда</a:t>
            </a:r>
            <a:r>
              <a:rPr lang="ru-RU" sz="2000" dirty="0">
                <a:solidFill>
                  <a:schemeClr val="tx1"/>
                </a:solidFill>
              </a:rPr>
              <a:t> автор </a:t>
            </a:r>
            <a:r>
              <a:rPr lang="ru-RU" sz="2000" dirty="0" err="1">
                <a:solidFill>
                  <a:schemeClr val="tx1"/>
                </a:solidFill>
              </a:rPr>
              <a:t>бейнесі</a:t>
            </a:r>
            <a:r>
              <a:rPr lang="ru-RU" sz="2000" dirty="0">
                <a:solidFill>
                  <a:schemeClr val="tx1"/>
                </a:solidFill>
              </a:rPr>
              <a:t> </a:t>
            </a:r>
            <a:r>
              <a:rPr lang="ru-RU" sz="2000" dirty="0" err="1">
                <a:solidFill>
                  <a:schemeClr val="tx1"/>
                </a:solidFill>
              </a:rPr>
              <a:t>әр</a:t>
            </a:r>
            <a:r>
              <a:rPr lang="ru-RU" sz="2000" dirty="0">
                <a:solidFill>
                  <a:schemeClr val="tx1"/>
                </a:solidFill>
              </a:rPr>
              <a:t> </a:t>
            </a:r>
            <a:r>
              <a:rPr lang="ru-RU" sz="2000" dirty="0" err="1">
                <a:solidFill>
                  <a:schemeClr val="tx1"/>
                </a:solidFill>
              </a:rPr>
              <a:t>түрлі</a:t>
            </a:r>
            <a:r>
              <a:rPr lang="ru-RU" sz="2000" dirty="0">
                <a:solidFill>
                  <a:schemeClr val="tx1"/>
                </a:solidFill>
              </a:rPr>
              <a:t> </a:t>
            </a:r>
            <a:r>
              <a:rPr lang="ru-RU" sz="2000" dirty="0" err="1">
                <a:solidFill>
                  <a:schemeClr val="tx1"/>
                </a:solidFill>
              </a:rPr>
              <a:t>дәрежеде</a:t>
            </a:r>
            <a:r>
              <a:rPr lang="ru-RU" sz="2000" dirty="0">
                <a:solidFill>
                  <a:schemeClr val="tx1"/>
                </a:solidFill>
              </a:rPr>
              <a:t> </a:t>
            </a:r>
            <a:r>
              <a:rPr lang="ru-RU" sz="2000" dirty="0" err="1">
                <a:solidFill>
                  <a:schemeClr val="tx1"/>
                </a:solidFill>
              </a:rPr>
              <a:t>әр</a:t>
            </a:r>
            <a:r>
              <a:rPr lang="ru-RU" sz="2000" dirty="0">
                <a:solidFill>
                  <a:schemeClr val="tx1"/>
                </a:solidFill>
              </a:rPr>
              <a:t> </a:t>
            </a:r>
            <a:r>
              <a:rPr lang="ru-RU" sz="2000" dirty="0" err="1">
                <a:solidFill>
                  <a:schemeClr val="tx1"/>
                </a:solidFill>
              </a:rPr>
              <a:t>қырынан</a:t>
            </a:r>
            <a:r>
              <a:rPr lang="ru-RU" sz="2000" dirty="0">
                <a:solidFill>
                  <a:schemeClr val="tx1"/>
                </a:solidFill>
              </a:rPr>
              <a:t> </a:t>
            </a:r>
            <a:r>
              <a:rPr lang="ru-RU" sz="2000" dirty="0" err="1">
                <a:solidFill>
                  <a:schemeClr val="tx1"/>
                </a:solidFill>
              </a:rPr>
              <a:t>аңғарылады</a:t>
            </a:r>
            <a:r>
              <a:rPr lang="ru-RU" sz="2000" dirty="0">
                <a:solidFill>
                  <a:schemeClr val="tx1"/>
                </a:solidFill>
              </a:rPr>
              <a:t>. </a:t>
            </a:r>
            <a:r>
              <a:rPr lang="ru-RU" sz="2000" dirty="0" err="1">
                <a:solidFill>
                  <a:srgbClr val="00B050"/>
                </a:solidFill>
              </a:rPr>
              <a:t>Эпикалық</a:t>
            </a:r>
            <a:r>
              <a:rPr lang="ru-RU" sz="2000" dirty="0">
                <a:solidFill>
                  <a:schemeClr val="tx1"/>
                </a:solidFill>
              </a:rPr>
              <a:t> </a:t>
            </a:r>
            <a:r>
              <a:rPr lang="ru-RU" sz="2000" dirty="0" err="1">
                <a:solidFill>
                  <a:schemeClr val="tx1"/>
                </a:solidFill>
              </a:rPr>
              <a:t>шығармаларда</a:t>
            </a:r>
            <a:r>
              <a:rPr lang="ru-RU" sz="2000" dirty="0">
                <a:solidFill>
                  <a:schemeClr val="tx1"/>
                </a:solidFill>
              </a:rPr>
              <a:t> </a:t>
            </a:r>
            <a:r>
              <a:rPr lang="ru-RU" sz="2000" dirty="0">
                <a:solidFill>
                  <a:srgbClr val="00B050"/>
                </a:solidFill>
                <a:hlinkClick r:id="rId2" tooltip="Автор">
                  <a:extLst>
                    <a:ext uri="{A12FA001-AC4F-418D-AE19-62706E023703}">
                      <ahyp:hlinkClr xmlns:ahyp="http://schemas.microsoft.com/office/drawing/2018/hyperlinkcolor" val="tx"/>
                    </a:ext>
                  </a:extLst>
                </a:hlinkClick>
              </a:rPr>
              <a:t>автор</a:t>
            </a:r>
            <a:r>
              <a:rPr lang="ru-RU" sz="2000" dirty="0">
                <a:solidFill>
                  <a:srgbClr val="00B050"/>
                </a:solidFill>
              </a:rPr>
              <a:t> </a:t>
            </a:r>
            <a:r>
              <a:rPr lang="ru-RU" sz="2000" dirty="0" err="1">
                <a:solidFill>
                  <a:schemeClr val="tx1"/>
                </a:solidFill>
              </a:rPr>
              <a:t>негізінен</a:t>
            </a:r>
            <a:r>
              <a:rPr lang="ru-RU" sz="2000" dirty="0">
                <a:solidFill>
                  <a:schemeClr val="tx1"/>
                </a:solidFill>
              </a:rPr>
              <a:t> </a:t>
            </a:r>
            <a:r>
              <a:rPr lang="ru-RU" sz="2000" dirty="0" err="1">
                <a:solidFill>
                  <a:schemeClr val="tx1"/>
                </a:solidFill>
              </a:rPr>
              <a:t>алғанда</a:t>
            </a:r>
            <a:r>
              <a:rPr lang="ru-RU" sz="2000" dirty="0">
                <a:solidFill>
                  <a:schemeClr val="tx1"/>
                </a:solidFill>
              </a:rPr>
              <a:t> </a:t>
            </a:r>
            <a:r>
              <a:rPr lang="ru-RU" sz="2000" dirty="0" err="1">
                <a:solidFill>
                  <a:schemeClr val="tx1"/>
                </a:solidFill>
              </a:rPr>
              <a:t>оқиғаны</a:t>
            </a:r>
            <a:r>
              <a:rPr lang="ru-RU" sz="2000" dirty="0">
                <a:solidFill>
                  <a:schemeClr val="tx1"/>
                </a:solidFill>
              </a:rPr>
              <a:t> </a:t>
            </a:r>
            <a:r>
              <a:rPr lang="ru-RU" sz="2000" b="1" dirty="0" err="1">
                <a:solidFill>
                  <a:schemeClr val="tx1"/>
                </a:solidFill>
              </a:rPr>
              <a:t>баяндаушы</a:t>
            </a:r>
            <a:r>
              <a:rPr lang="ru-RU" sz="2000" dirty="0">
                <a:solidFill>
                  <a:schemeClr val="tx1"/>
                </a:solidFill>
              </a:rPr>
              <a:t> </a:t>
            </a:r>
            <a:r>
              <a:rPr lang="ru-RU" sz="2000" dirty="0" err="1">
                <a:solidFill>
                  <a:schemeClr val="tx1"/>
                </a:solidFill>
              </a:rPr>
              <a:t>болады</a:t>
            </a:r>
            <a:r>
              <a:rPr lang="ru-RU" sz="2000" dirty="0">
                <a:solidFill>
                  <a:schemeClr val="tx1"/>
                </a:solidFill>
              </a:rPr>
              <a:t>. Ал </a:t>
            </a:r>
            <a:r>
              <a:rPr lang="ru-RU" sz="2000" dirty="0" err="1">
                <a:solidFill>
                  <a:srgbClr val="00B050"/>
                </a:solidFill>
              </a:rPr>
              <a:t>драмалық</a:t>
            </a:r>
            <a:r>
              <a:rPr lang="ru-RU" sz="2000" dirty="0">
                <a:solidFill>
                  <a:srgbClr val="00B050"/>
                </a:solidFill>
              </a:rPr>
              <a:t> </a:t>
            </a:r>
            <a:r>
              <a:rPr lang="ru-RU" sz="2000" dirty="0" err="1">
                <a:solidFill>
                  <a:schemeClr val="tx1"/>
                </a:solidFill>
              </a:rPr>
              <a:t>шығармада</a:t>
            </a:r>
            <a:r>
              <a:rPr lang="ru-RU" sz="2000" dirty="0">
                <a:solidFill>
                  <a:schemeClr val="tx1"/>
                </a:solidFill>
              </a:rPr>
              <a:t> </a:t>
            </a:r>
            <a:r>
              <a:rPr lang="ru-RU" sz="2000" dirty="0">
                <a:solidFill>
                  <a:srgbClr val="00B050"/>
                </a:solidFill>
              </a:rPr>
              <a:t>автор</a:t>
            </a:r>
            <a:r>
              <a:rPr lang="ru-RU" sz="2000" dirty="0">
                <a:solidFill>
                  <a:schemeClr val="tx1"/>
                </a:solidFill>
              </a:rPr>
              <a:t> </a:t>
            </a:r>
            <a:r>
              <a:rPr lang="ru-RU" sz="2000" dirty="0" err="1">
                <a:solidFill>
                  <a:schemeClr val="tx1"/>
                </a:solidFill>
              </a:rPr>
              <a:t>оқиғаның</a:t>
            </a:r>
            <a:r>
              <a:rPr lang="ru-RU" sz="2000" dirty="0">
                <a:solidFill>
                  <a:schemeClr val="tx1"/>
                </a:solidFill>
              </a:rPr>
              <a:t> даму </a:t>
            </a:r>
            <a:r>
              <a:rPr lang="ru-RU" sz="2000" dirty="0" err="1">
                <a:solidFill>
                  <a:schemeClr val="tx1"/>
                </a:solidFill>
              </a:rPr>
              <a:t>барысынан</a:t>
            </a:r>
            <a:r>
              <a:rPr lang="ru-RU" sz="2000" dirty="0">
                <a:solidFill>
                  <a:schemeClr val="tx1"/>
                </a:solidFill>
              </a:rPr>
              <a:t> </a:t>
            </a:r>
            <a:r>
              <a:rPr lang="ru-RU" sz="2000" dirty="0" err="1">
                <a:solidFill>
                  <a:schemeClr val="tx1"/>
                </a:solidFill>
              </a:rPr>
              <a:t>мүлде</a:t>
            </a:r>
            <a:r>
              <a:rPr lang="ru-RU" sz="2000" dirty="0">
                <a:solidFill>
                  <a:schemeClr val="tx1"/>
                </a:solidFill>
              </a:rPr>
              <a:t> сырт </a:t>
            </a:r>
            <a:r>
              <a:rPr lang="ru-RU" sz="2000" dirty="0" err="1">
                <a:solidFill>
                  <a:schemeClr val="tx1"/>
                </a:solidFill>
              </a:rPr>
              <a:t>тұрады</a:t>
            </a:r>
            <a:r>
              <a:rPr lang="ru-RU" sz="2000" dirty="0">
                <a:solidFill>
                  <a:schemeClr val="tx1"/>
                </a:solidFill>
              </a:rPr>
              <a:t>. </a:t>
            </a:r>
            <a:r>
              <a:rPr lang="ru-RU" sz="2000" dirty="0" err="1">
                <a:solidFill>
                  <a:srgbClr val="00B050"/>
                </a:solidFill>
                <a:hlinkClick r:id="rId3" tooltip="Поэзия">
                  <a:extLst>
                    <a:ext uri="{A12FA001-AC4F-418D-AE19-62706E023703}">
                      <ahyp:hlinkClr xmlns:ahyp="http://schemas.microsoft.com/office/drawing/2018/hyperlinkcolor" val="tx"/>
                    </a:ext>
                  </a:extLst>
                </a:hlinkClick>
              </a:rPr>
              <a:t>Поэзиялық</a:t>
            </a:r>
            <a:r>
              <a:rPr lang="ru-RU" sz="2000" dirty="0">
                <a:solidFill>
                  <a:schemeClr val="tx1"/>
                </a:solidFill>
              </a:rPr>
              <a:t> </a:t>
            </a:r>
            <a:r>
              <a:rPr lang="ru-RU" sz="2000" dirty="0" err="1">
                <a:solidFill>
                  <a:schemeClr val="tx1"/>
                </a:solidFill>
              </a:rPr>
              <a:t>шығарма­ларда</a:t>
            </a:r>
            <a:r>
              <a:rPr lang="ru-RU" sz="2000" dirty="0">
                <a:solidFill>
                  <a:schemeClr val="tx1"/>
                </a:solidFill>
              </a:rPr>
              <a:t> автор </a:t>
            </a:r>
            <a:r>
              <a:rPr lang="ru-RU" sz="2000" dirty="0" err="1">
                <a:solidFill>
                  <a:schemeClr val="tx1"/>
                </a:solidFill>
              </a:rPr>
              <a:t>негізінен</a:t>
            </a:r>
            <a:r>
              <a:rPr lang="ru-RU" sz="2000" dirty="0">
                <a:solidFill>
                  <a:schemeClr val="tx1"/>
                </a:solidFill>
              </a:rPr>
              <a:t> </a:t>
            </a:r>
            <a:r>
              <a:rPr lang="ru-RU" sz="2000" b="1" dirty="0" err="1">
                <a:solidFill>
                  <a:schemeClr val="tx1"/>
                </a:solidFill>
              </a:rPr>
              <a:t>лирикалық</a:t>
            </a:r>
            <a:r>
              <a:rPr lang="ru-RU" sz="2000" b="1" dirty="0">
                <a:solidFill>
                  <a:schemeClr val="tx1"/>
                </a:solidFill>
              </a:rPr>
              <a:t> </a:t>
            </a:r>
            <a:r>
              <a:rPr lang="ru-RU" sz="2000" b="1" dirty="0" err="1">
                <a:solidFill>
                  <a:schemeClr val="tx1"/>
                </a:solidFill>
              </a:rPr>
              <a:t>тұлға</a:t>
            </a:r>
            <a:r>
              <a:rPr lang="ru-RU" sz="2000" b="1" dirty="0">
                <a:solidFill>
                  <a:schemeClr val="tx1"/>
                </a:solidFill>
              </a:rPr>
              <a:t> </a:t>
            </a:r>
            <a:r>
              <a:rPr lang="ru-RU" sz="2000" dirty="0" err="1">
                <a:solidFill>
                  <a:schemeClr val="tx1"/>
                </a:solidFill>
              </a:rPr>
              <a:t>ретінде</a:t>
            </a:r>
            <a:r>
              <a:rPr lang="ru-RU" sz="2000" dirty="0">
                <a:solidFill>
                  <a:schemeClr val="tx1"/>
                </a:solidFill>
              </a:rPr>
              <a:t> </a:t>
            </a:r>
            <a:r>
              <a:rPr lang="ru-RU" sz="2000" dirty="0" err="1">
                <a:solidFill>
                  <a:schemeClr val="tx1"/>
                </a:solidFill>
              </a:rPr>
              <a:t>танылады</a:t>
            </a:r>
            <a:r>
              <a:rPr lang="ru-RU" sz="2000" dirty="0">
                <a:solidFill>
                  <a:schemeClr val="tx1"/>
                </a:solidFill>
              </a:rPr>
              <a:t>. </a:t>
            </a:r>
            <a:r>
              <a:rPr lang="ru-RU" sz="2000" dirty="0" err="1">
                <a:solidFill>
                  <a:schemeClr val="tx1"/>
                </a:solidFill>
                <a:hlinkClick r:id="rId4" tooltip="Лирика">
                  <a:extLst>
                    <a:ext uri="{A12FA001-AC4F-418D-AE19-62706E023703}">
                      <ahyp:hlinkClr xmlns:ahyp="http://schemas.microsoft.com/office/drawing/2018/hyperlinkcolor" val="tx"/>
                    </a:ext>
                  </a:extLst>
                </a:hlinkClick>
              </a:rPr>
              <a:t>Лирикада</a:t>
            </a:r>
            <a:r>
              <a:rPr lang="ru-RU" sz="2000" dirty="0">
                <a:solidFill>
                  <a:schemeClr val="tx1"/>
                </a:solidFill>
              </a:rPr>
              <a:t> </a:t>
            </a:r>
            <a:r>
              <a:rPr lang="ru-RU" sz="2000" dirty="0" err="1">
                <a:solidFill>
                  <a:schemeClr val="tx1"/>
                </a:solidFill>
              </a:rPr>
              <a:t>ақынның</a:t>
            </a:r>
            <a:r>
              <a:rPr lang="ru-RU" sz="2000" dirty="0">
                <a:solidFill>
                  <a:schemeClr val="tx1"/>
                </a:solidFill>
              </a:rPr>
              <a:t> </a:t>
            </a:r>
            <a:r>
              <a:rPr lang="ru-RU" sz="2000" dirty="0" err="1">
                <a:solidFill>
                  <a:schemeClr val="tx1"/>
                </a:solidFill>
              </a:rPr>
              <a:t>ішкі</a:t>
            </a:r>
            <a:r>
              <a:rPr lang="ru-RU" sz="2000" dirty="0">
                <a:solidFill>
                  <a:schemeClr val="tx1"/>
                </a:solidFill>
              </a:rPr>
              <a:t> сыры, </a:t>
            </a:r>
            <a:r>
              <a:rPr lang="ru-RU" sz="2000" dirty="0" err="1">
                <a:solidFill>
                  <a:schemeClr val="tx1"/>
                </a:solidFill>
              </a:rPr>
              <a:t>сезімі</a:t>
            </a:r>
            <a:r>
              <a:rPr lang="ru-RU" sz="2000" dirty="0">
                <a:solidFill>
                  <a:schemeClr val="tx1"/>
                </a:solidFill>
              </a:rPr>
              <a:t>, </a:t>
            </a:r>
            <a:r>
              <a:rPr lang="ru-RU" sz="2000" dirty="0" err="1">
                <a:solidFill>
                  <a:schemeClr val="tx1"/>
                </a:solidFill>
              </a:rPr>
              <a:t>толғанысы</a:t>
            </a:r>
            <a:r>
              <a:rPr lang="ru-RU" sz="2000" dirty="0">
                <a:solidFill>
                  <a:schemeClr val="tx1"/>
                </a:solidFill>
              </a:rPr>
              <a:t>, </a:t>
            </a:r>
            <a:r>
              <a:rPr lang="ru-RU" sz="2000" dirty="0" err="1">
                <a:solidFill>
                  <a:schemeClr val="tx1"/>
                </a:solidFill>
              </a:rPr>
              <a:t>яғни</a:t>
            </a:r>
            <a:r>
              <a:rPr lang="ru-RU" sz="2000" dirty="0">
                <a:solidFill>
                  <a:schemeClr val="tx1"/>
                </a:solidFill>
              </a:rPr>
              <a:t> </a:t>
            </a:r>
            <a:r>
              <a:rPr lang="ru-RU" sz="2000" dirty="0" err="1">
                <a:solidFill>
                  <a:schemeClr val="tx1"/>
                </a:solidFill>
              </a:rPr>
              <a:t>жеке</a:t>
            </a:r>
            <a:r>
              <a:rPr lang="ru-RU" sz="2000" dirty="0">
                <a:solidFill>
                  <a:schemeClr val="tx1"/>
                </a:solidFill>
              </a:rPr>
              <a:t> </a:t>
            </a:r>
            <a:r>
              <a:rPr lang="ru-RU" sz="2000" dirty="0" err="1">
                <a:solidFill>
                  <a:schemeClr val="tx1"/>
                </a:solidFill>
              </a:rPr>
              <a:t>авторлық</a:t>
            </a:r>
            <a:r>
              <a:rPr lang="ru-RU" sz="2000" dirty="0">
                <a:solidFill>
                  <a:schemeClr val="tx1"/>
                </a:solidFill>
              </a:rPr>
              <a:t> </a:t>
            </a:r>
            <a:r>
              <a:rPr lang="ru-RU" sz="2000" dirty="0" err="1">
                <a:solidFill>
                  <a:schemeClr val="tx1"/>
                </a:solidFill>
              </a:rPr>
              <a:t>тәжірибесі</a:t>
            </a:r>
            <a:r>
              <a:rPr lang="ru-RU" sz="2000" dirty="0">
                <a:solidFill>
                  <a:schemeClr val="tx1"/>
                </a:solidFill>
              </a:rPr>
              <a:t> </a:t>
            </a:r>
            <a:r>
              <a:rPr lang="ru-RU" sz="2000" dirty="0" err="1">
                <a:solidFill>
                  <a:schemeClr val="tx1"/>
                </a:solidFill>
              </a:rPr>
              <a:t>басқа</a:t>
            </a:r>
            <a:r>
              <a:rPr lang="ru-RU" sz="2000" dirty="0">
                <a:solidFill>
                  <a:schemeClr val="tx1"/>
                </a:solidFill>
              </a:rPr>
              <a:t> </a:t>
            </a:r>
            <a:r>
              <a:rPr lang="ru-RU" sz="2000" dirty="0" err="1">
                <a:solidFill>
                  <a:schemeClr val="tx1"/>
                </a:solidFill>
              </a:rPr>
              <a:t>жанрларға</a:t>
            </a:r>
            <a:r>
              <a:rPr lang="ru-RU" sz="2000" dirty="0">
                <a:solidFill>
                  <a:schemeClr val="tx1"/>
                </a:solidFill>
              </a:rPr>
              <a:t> </a:t>
            </a:r>
            <a:r>
              <a:rPr lang="ru-RU" sz="2000" dirty="0" err="1">
                <a:solidFill>
                  <a:schemeClr val="tx1"/>
                </a:solidFill>
              </a:rPr>
              <a:t>қарағанда</a:t>
            </a:r>
            <a:r>
              <a:rPr lang="ru-RU" sz="2000" dirty="0">
                <a:solidFill>
                  <a:schemeClr val="tx1"/>
                </a:solidFill>
              </a:rPr>
              <a:t> </a:t>
            </a:r>
            <a:r>
              <a:rPr lang="ru-RU" sz="2000" dirty="0" err="1">
                <a:solidFill>
                  <a:schemeClr val="tx1"/>
                </a:solidFill>
              </a:rPr>
              <a:t>айқын</a:t>
            </a:r>
            <a:r>
              <a:rPr lang="ru-RU" sz="2000" dirty="0">
                <a:solidFill>
                  <a:schemeClr val="tx1"/>
                </a:solidFill>
              </a:rPr>
              <a:t>, </a:t>
            </a:r>
            <a:r>
              <a:rPr lang="ru-RU" sz="2000" dirty="0" err="1">
                <a:solidFill>
                  <a:schemeClr val="tx1"/>
                </a:solidFill>
              </a:rPr>
              <a:t>анық</a:t>
            </a:r>
            <a:r>
              <a:rPr lang="ru-RU" sz="2000" dirty="0">
                <a:solidFill>
                  <a:schemeClr val="tx1"/>
                </a:solidFill>
              </a:rPr>
              <a:t> </a:t>
            </a:r>
            <a:r>
              <a:rPr lang="ru-RU" sz="2000" dirty="0" err="1">
                <a:solidFill>
                  <a:schemeClr val="tx1"/>
                </a:solidFill>
              </a:rPr>
              <a:t>бедерленеді</a:t>
            </a:r>
            <a:r>
              <a:rPr lang="ru-RU" sz="2000" dirty="0">
                <a:solidFill>
                  <a:schemeClr val="tx1"/>
                </a:solidFill>
              </a:rPr>
              <a:t>. </a:t>
            </a:r>
            <a:r>
              <a:rPr lang="ru-RU" sz="2000" dirty="0" err="1">
                <a:solidFill>
                  <a:schemeClr val="tx1"/>
                </a:solidFill>
              </a:rPr>
              <a:t>Өмір</a:t>
            </a:r>
            <a:r>
              <a:rPr lang="ru-RU" sz="2000" dirty="0">
                <a:solidFill>
                  <a:schemeClr val="tx1"/>
                </a:solidFill>
              </a:rPr>
              <a:t> </a:t>
            </a:r>
            <a:r>
              <a:rPr lang="ru-RU" sz="2000" dirty="0" err="1">
                <a:solidFill>
                  <a:schemeClr val="tx1"/>
                </a:solidFill>
              </a:rPr>
              <a:t>шындығын</a:t>
            </a:r>
            <a:r>
              <a:rPr lang="ru-RU" sz="2000" dirty="0">
                <a:solidFill>
                  <a:schemeClr val="tx1"/>
                </a:solidFill>
              </a:rPr>
              <a:t> </a:t>
            </a:r>
            <a:r>
              <a:rPr lang="ru-RU" sz="2000" dirty="0" err="1">
                <a:solidFill>
                  <a:schemeClr val="tx1"/>
                </a:solidFill>
              </a:rPr>
              <a:t>оқырман</a:t>
            </a:r>
            <a:r>
              <a:rPr lang="ru-RU" sz="2000" dirty="0">
                <a:solidFill>
                  <a:schemeClr val="tx1"/>
                </a:solidFill>
              </a:rPr>
              <a:t> </a:t>
            </a:r>
            <a:r>
              <a:rPr lang="ru-RU" sz="2000" dirty="0" err="1">
                <a:solidFill>
                  <a:schemeClr val="tx1"/>
                </a:solidFill>
              </a:rPr>
              <a:t>лирикалық</a:t>
            </a:r>
            <a:r>
              <a:rPr lang="ru-RU" sz="2000" dirty="0">
                <a:solidFill>
                  <a:schemeClr val="tx1"/>
                </a:solidFill>
              </a:rPr>
              <a:t> </a:t>
            </a:r>
            <a:r>
              <a:rPr lang="ru-RU" sz="2000" dirty="0" err="1">
                <a:solidFill>
                  <a:schemeClr val="tx1"/>
                </a:solidFill>
              </a:rPr>
              <a:t>тұлға</a:t>
            </a:r>
            <a:r>
              <a:rPr lang="ru-RU" sz="2000" dirty="0">
                <a:solidFill>
                  <a:schemeClr val="tx1"/>
                </a:solidFill>
              </a:rPr>
              <a:t> </a:t>
            </a:r>
            <a:r>
              <a:rPr lang="ru-RU" sz="2000" dirty="0" err="1">
                <a:solidFill>
                  <a:schemeClr val="tx1"/>
                </a:solidFill>
              </a:rPr>
              <a:t>позициясындағы</a:t>
            </a:r>
            <a:r>
              <a:rPr lang="ru-RU" sz="2000" dirty="0">
                <a:solidFill>
                  <a:schemeClr val="tx1"/>
                </a:solidFill>
              </a:rPr>
              <a:t> </a:t>
            </a:r>
            <a:r>
              <a:rPr lang="ru-RU" sz="2000" dirty="0" err="1">
                <a:solidFill>
                  <a:schemeClr val="tx1"/>
                </a:solidFill>
              </a:rPr>
              <a:t>автордың</a:t>
            </a:r>
            <a:r>
              <a:rPr lang="ru-RU" sz="2000" dirty="0">
                <a:solidFill>
                  <a:schemeClr val="tx1"/>
                </a:solidFill>
              </a:rPr>
              <a:t> </a:t>
            </a:r>
            <a:r>
              <a:rPr lang="ru-RU" sz="2000" dirty="0" err="1">
                <a:solidFill>
                  <a:schemeClr val="tx1"/>
                </a:solidFill>
              </a:rPr>
              <a:t>көзімен</a:t>
            </a:r>
            <a:r>
              <a:rPr lang="ru-RU" sz="2000" dirty="0">
                <a:solidFill>
                  <a:schemeClr val="tx1"/>
                </a:solidFill>
              </a:rPr>
              <a:t> </a:t>
            </a:r>
            <a:r>
              <a:rPr lang="ru-RU" sz="2000" dirty="0" err="1">
                <a:solidFill>
                  <a:schemeClr val="tx1"/>
                </a:solidFill>
              </a:rPr>
              <a:t>қарап</a:t>
            </a:r>
            <a:r>
              <a:rPr lang="ru-RU" sz="2000" dirty="0">
                <a:solidFill>
                  <a:schemeClr val="tx1"/>
                </a:solidFill>
              </a:rPr>
              <a:t>, </a:t>
            </a:r>
            <a:r>
              <a:rPr lang="ru-RU" sz="2000" dirty="0" err="1">
                <a:solidFill>
                  <a:schemeClr val="tx1"/>
                </a:solidFill>
              </a:rPr>
              <a:t>танып</a:t>
            </a:r>
            <a:r>
              <a:rPr lang="ru-RU" sz="2000" dirty="0">
                <a:solidFill>
                  <a:schemeClr val="tx1"/>
                </a:solidFill>
              </a:rPr>
              <a:t> </a:t>
            </a:r>
            <a:r>
              <a:rPr lang="ru-RU" sz="2000" dirty="0" err="1">
                <a:solidFill>
                  <a:schemeClr val="tx1"/>
                </a:solidFill>
              </a:rPr>
              <a:t>біледі</a:t>
            </a:r>
            <a:r>
              <a:rPr lang="ru-RU" sz="2000" dirty="0">
                <a:solidFill>
                  <a:schemeClr val="tx1"/>
                </a:solidFill>
              </a:rPr>
              <a:t>.</a:t>
            </a:r>
          </a:p>
          <a:p>
            <a:endParaRPr lang="ru-KZ" dirty="0"/>
          </a:p>
        </p:txBody>
      </p:sp>
    </p:spTree>
    <p:extLst>
      <p:ext uri="{BB962C8B-B14F-4D97-AF65-F5344CB8AC3E}">
        <p14:creationId xmlns:p14="http://schemas.microsoft.com/office/powerpoint/2010/main" val="4285257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BC8C754-A077-4043-8109-ADB9CB019F99}"/>
              </a:ext>
            </a:extLst>
          </p:cNvPr>
          <p:cNvPicPr>
            <a:picLocks noGrp="1" noChangeAspect="1"/>
          </p:cNvPicPr>
          <p:nvPr>
            <p:ph idx="1"/>
          </p:nvPr>
        </p:nvPicPr>
        <p:blipFill>
          <a:blip r:embed="rId2"/>
          <a:stretch>
            <a:fillRect/>
          </a:stretch>
        </p:blipFill>
        <p:spPr>
          <a:xfrm>
            <a:off x="1290999" y="1518622"/>
            <a:ext cx="9609999" cy="2228850"/>
          </a:xfrm>
        </p:spPr>
      </p:pic>
      <p:pic>
        <p:nvPicPr>
          <p:cNvPr id="7" name="Рисунок 6">
            <a:extLst>
              <a:ext uri="{FF2B5EF4-FFF2-40B4-BE49-F238E27FC236}">
                <a16:creationId xmlns:a16="http://schemas.microsoft.com/office/drawing/2014/main" id="{7FE80579-D0EA-4C0F-8244-93B4A2B55615}"/>
              </a:ext>
            </a:extLst>
          </p:cNvPr>
          <p:cNvPicPr>
            <a:picLocks noChangeAspect="1"/>
          </p:cNvPicPr>
          <p:nvPr/>
        </p:nvPicPr>
        <p:blipFill>
          <a:blip r:embed="rId3"/>
          <a:stretch>
            <a:fillRect/>
          </a:stretch>
        </p:blipFill>
        <p:spPr>
          <a:xfrm>
            <a:off x="1291000" y="3676451"/>
            <a:ext cx="9609999" cy="2133600"/>
          </a:xfrm>
          <a:prstGeom prst="rect">
            <a:avLst/>
          </a:prstGeom>
        </p:spPr>
      </p:pic>
      <p:sp>
        <p:nvSpPr>
          <p:cNvPr id="2" name="TextBox 1">
            <a:extLst>
              <a:ext uri="{FF2B5EF4-FFF2-40B4-BE49-F238E27FC236}">
                <a16:creationId xmlns:a16="http://schemas.microsoft.com/office/drawing/2014/main" id="{A9E67528-0752-40F1-B68C-5A803EBF5B6C}"/>
              </a:ext>
            </a:extLst>
          </p:cNvPr>
          <p:cNvSpPr txBox="1"/>
          <p:nvPr/>
        </p:nvSpPr>
        <p:spPr>
          <a:xfrm>
            <a:off x="3756732" y="525274"/>
            <a:ext cx="4678532" cy="523220"/>
          </a:xfrm>
          <a:prstGeom prst="rect">
            <a:avLst/>
          </a:prstGeom>
          <a:noFill/>
        </p:spPr>
        <p:txBody>
          <a:bodyPr wrap="square" rtlCol="0">
            <a:spAutoFit/>
          </a:bodyPr>
          <a:lstStyle/>
          <a:p>
            <a:r>
              <a:rPr lang="kk-KZ" sz="2800" dirty="0">
                <a:solidFill>
                  <a:srgbClr val="FF0000"/>
                </a:solidFill>
              </a:rPr>
              <a:t>Қасым Қайсеновтің естелігі</a:t>
            </a:r>
            <a:endParaRPr lang="ru-KZ" sz="2800" dirty="0">
              <a:solidFill>
                <a:srgbClr val="FF0000"/>
              </a:solidFill>
            </a:endParaRPr>
          </a:p>
        </p:txBody>
      </p:sp>
    </p:spTree>
    <p:extLst>
      <p:ext uri="{BB962C8B-B14F-4D97-AF65-F5344CB8AC3E}">
        <p14:creationId xmlns:p14="http://schemas.microsoft.com/office/powerpoint/2010/main" val="796873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4E4AD7-FC00-4FA1-B3A3-E9ACA485B319}"/>
              </a:ext>
            </a:extLst>
          </p:cNvPr>
          <p:cNvSpPr>
            <a:spLocks noGrp="1"/>
          </p:cNvSpPr>
          <p:nvPr>
            <p:ph type="title"/>
          </p:nvPr>
        </p:nvSpPr>
        <p:spPr/>
        <p:txBody>
          <a:bodyPr/>
          <a:lstStyle/>
          <a:p>
            <a:r>
              <a:rPr lang="ru-KZ" dirty="0"/>
              <a:t>1-ТАПСЫРМА. БЕРІЛГЕН ҮЗІНДІЛЕР АРҚЫЛЫ КЕЙІПКЕР БЕЙНЕСІН </a:t>
            </a:r>
            <a:r>
              <a:rPr lang="ru-KZ" dirty="0" err="1"/>
              <a:t>АНЫҚТаңдар</a:t>
            </a:r>
            <a:r>
              <a:rPr lang="ru-KZ" dirty="0"/>
              <a:t>. </a:t>
            </a:r>
          </a:p>
        </p:txBody>
      </p:sp>
      <p:sp>
        <p:nvSpPr>
          <p:cNvPr id="3" name="Объект 2">
            <a:extLst>
              <a:ext uri="{FF2B5EF4-FFF2-40B4-BE49-F238E27FC236}">
                <a16:creationId xmlns:a16="http://schemas.microsoft.com/office/drawing/2014/main" id="{12493201-980E-4AB6-BF1E-32A86C944AC9}"/>
              </a:ext>
            </a:extLst>
          </p:cNvPr>
          <p:cNvSpPr>
            <a:spLocks noGrp="1"/>
          </p:cNvSpPr>
          <p:nvPr>
            <p:ph idx="1"/>
          </p:nvPr>
        </p:nvSpPr>
        <p:spPr/>
        <p:txBody>
          <a:bodyPr/>
          <a:lstStyle/>
          <a:p>
            <a:r>
              <a:rPr lang="ru-KZ" dirty="0"/>
              <a:t>ДЕСКРИПТОР:</a:t>
            </a:r>
          </a:p>
          <a:p>
            <a:r>
              <a:rPr lang="ru-KZ" dirty="0"/>
              <a:t>ҮЗІНДІНІ ТҮСІНІП ОҚИДЫ;</a:t>
            </a:r>
          </a:p>
          <a:p>
            <a:r>
              <a:rPr lang="ru-KZ" dirty="0"/>
              <a:t>ҮЗІНДІ АРҚЫЛЫ КЕЙІПКЕР БЕЙНЕСІН АШАДЫ;</a:t>
            </a:r>
          </a:p>
          <a:p>
            <a:r>
              <a:rPr lang="ru-KZ" dirty="0"/>
              <a:t>КЕЙІПКЕР БЕЙНЕСІ АРҚЫЛЫ АВТОРДЫҢ ОЙЫН, КӨЗҚАРАСЫН АНЫҚТАЙДЫ.</a:t>
            </a:r>
          </a:p>
        </p:txBody>
      </p:sp>
    </p:spTree>
    <p:extLst>
      <p:ext uri="{BB962C8B-B14F-4D97-AF65-F5344CB8AC3E}">
        <p14:creationId xmlns:p14="http://schemas.microsoft.com/office/powerpoint/2010/main" val="4025991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3A6DD0-96EC-4565-9DD3-72F997B481A5}"/>
              </a:ext>
            </a:extLst>
          </p:cNvPr>
          <p:cNvSpPr>
            <a:spLocks noGrp="1"/>
          </p:cNvSpPr>
          <p:nvPr>
            <p:ph type="title"/>
          </p:nvPr>
        </p:nvSpPr>
        <p:spPr/>
        <p:txBody>
          <a:bodyPr/>
          <a:lstStyle/>
          <a:p>
            <a:endParaRPr lang="ru-KZ" dirty="0"/>
          </a:p>
        </p:txBody>
      </p:sp>
      <p:graphicFrame>
        <p:nvGraphicFramePr>
          <p:cNvPr id="4" name="Объект 3">
            <a:extLst>
              <a:ext uri="{FF2B5EF4-FFF2-40B4-BE49-F238E27FC236}">
                <a16:creationId xmlns:a16="http://schemas.microsoft.com/office/drawing/2014/main" id="{958A41E5-1F34-4D15-93B9-2C09A03A945C}"/>
              </a:ext>
            </a:extLst>
          </p:cNvPr>
          <p:cNvGraphicFramePr>
            <a:graphicFrameLocks noGrp="1"/>
          </p:cNvGraphicFramePr>
          <p:nvPr>
            <p:ph idx="1"/>
            <p:extLst>
              <p:ext uri="{D42A27DB-BD31-4B8C-83A1-F6EECF244321}">
                <p14:modId xmlns:p14="http://schemas.microsoft.com/office/powerpoint/2010/main" val="956956822"/>
              </p:ext>
            </p:extLst>
          </p:nvPr>
        </p:nvGraphicFramePr>
        <p:xfrm>
          <a:off x="346228" y="284330"/>
          <a:ext cx="11123721" cy="6289339"/>
        </p:xfrm>
        <a:graphic>
          <a:graphicData uri="http://schemas.openxmlformats.org/drawingml/2006/table">
            <a:tbl>
              <a:tblPr firstRow="1" bandRow="1">
                <a:tableStyleId>{5C22544A-7EE6-4342-B048-85BDC9FD1C3A}</a:tableStyleId>
              </a:tblPr>
              <a:tblGrid>
                <a:gridCol w="4971496">
                  <a:extLst>
                    <a:ext uri="{9D8B030D-6E8A-4147-A177-3AD203B41FA5}">
                      <a16:colId xmlns:a16="http://schemas.microsoft.com/office/drawing/2014/main" val="116407642"/>
                    </a:ext>
                  </a:extLst>
                </a:gridCol>
                <a:gridCol w="2444318">
                  <a:extLst>
                    <a:ext uri="{9D8B030D-6E8A-4147-A177-3AD203B41FA5}">
                      <a16:colId xmlns:a16="http://schemas.microsoft.com/office/drawing/2014/main" val="169557967"/>
                    </a:ext>
                  </a:extLst>
                </a:gridCol>
                <a:gridCol w="3707907">
                  <a:extLst>
                    <a:ext uri="{9D8B030D-6E8A-4147-A177-3AD203B41FA5}">
                      <a16:colId xmlns:a16="http://schemas.microsoft.com/office/drawing/2014/main" val="2883463795"/>
                    </a:ext>
                  </a:extLst>
                </a:gridCol>
              </a:tblGrid>
              <a:tr h="745724">
                <a:tc>
                  <a:txBody>
                    <a:bodyPr/>
                    <a:lstStyle/>
                    <a:p>
                      <a:pPr algn="ctr"/>
                      <a:r>
                        <a:rPr lang="ru-KZ" dirty="0"/>
                        <a:t>ШЫҒАРМАДАН ҮЗІНДІ</a:t>
                      </a:r>
                    </a:p>
                  </a:txBody>
                  <a:tcPr/>
                </a:tc>
                <a:tc>
                  <a:txBody>
                    <a:bodyPr/>
                    <a:lstStyle/>
                    <a:p>
                      <a:pPr algn="ctr"/>
                      <a:r>
                        <a:rPr lang="ru-KZ" dirty="0"/>
                        <a:t>КЕЙІПКЕР</a:t>
                      </a:r>
                    </a:p>
                  </a:txBody>
                  <a:tcPr/>
                </a:tc>
                <a:tc>
                  <a:txBody>
                    <a:bodyPr/>
                    <a:lstStyle/>
                    <a:p>
                      <a:pPr algn="ctr"/>
                      <a:r>
                        <a:rPr lang="ru-KZ" dirty="0"/>
                        <a:t>КЕЙІПКЕРДІҢ БЕЙНЕСІ, МІНЕЗІ</a:t>
                      </a:r>
                    </a:p>
                  </a:txBody>
                  <a:tcPr/>
                </a:tc>
                <a:extLst>
                  <a:ext uri="{0D108BD9-81ED-4DB2-BD59-A6C34878D82A}">
                    <a16:rowId xmlns:a16="http://schemas.microsoft.com/office/drawing/2014/main" val="4139503178"/>
                  </a:ext>
                </a:extLst>
              </a:tr>
              <a:tr h="1235434">
                <a:tc>
                  <a:txBody>
                    <a:bodyPr/>
                    <a:lstStyle/>
                    <a:p>
                      <a:pPr marL="0" lvl="0" indent="0" algn="just">
                        <a:lnSpc>
                          <a:spcPts val="1030"/>
                        </a:lnSpc>
                        <a:buClr>
                          <a:srgbClr val="000000"/>
                        </a:buClr>
                        <a:buSzPts val="1050"/>
                        <a:buFont typeface="Arial" panose="020B0604020202020204" pitchFamily="34" charset="0"/>
                        <a:buNone/>
                        <a:tabLst>
                          <a:tab pos="436245" algn="l"/>
                        </a:tabLst>
                      </a:pP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Тұрып</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киініңдер</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де,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дайын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болыңдар</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Шекарадан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фашист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армиясы</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өтіп</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кетіпті</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Біздің</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полкте</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соғыс</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дабылы</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согылғалы</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бес минут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болған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екен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деп</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қысқа</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жауап</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қатты</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да, майор Жамалы мен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Серігінің</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беттерінен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сүйіп</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киімдерін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апыл-ғұпыл</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түзей</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салды</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да,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үйден</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жүгіріп</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шыға</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0" u="none" strike="noStrike" spc="0" dirty="0" err="1">
                          <a:effectLst/>
                          <a:latin typeface="Times New Roman" panose="02020603050405020304" pitchFamily="18" charset="0"/>
                          <a:ea typeface="Times New Roman" panose="02020603050405020304" pitchFamily="18" charset="0"/>
                          <a:cs typeface="Times New Roman" panose="02020603050405020304" pitchFamily="18" charset="0"/>
                        </a:rPr>
                        <a:t>жөнелді</a:t>
                      </a:r>
                      <a:r>
                        <a:rPr lang="ru-RU" sz="1600" b="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lvl="0" indent="0" algn="just">
                        <a:lnSpc>
                          <a:spcPts val="1030"/>
                        </a:lnSpc>
                        <a:buClr>
                          <a:srgbClr val="000000"/>
                        </a:buClr>
                        <a:buSzPts val="1050"/>
                        <a:buFont typeface="Arial" panose="020B0604020202020204" pitchFamily="34" charset="0"/>
                        <a:buNone/>
                        <a:tabLst>
                          <a:tab pos="436245" algn="l"/>
                        </a:tabLst>
                      </a:pPr>
                      <a:endParaRPr lang="ru-KZ" sz="1400" b="1"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3009507209"/>
                  </a:ext>
                </a:extLst>
              </a:tr>
              <a:tr h="1425501">
                <a:tc>
                  <a:txBody>
                    <a:bodyPr/>
                    <a:lstStyle/>
                    <a:p>
                      <a:r>
                        <a:rPr lang="kk-KZ" sz="1400" kern="1200" dirty="0">
                          <a:solidFill>
                            <a:schemeClr val="dk1"/>
                          </a:solidFill>
                          <a:effectLst/>
                          <a:latin typeface="+mn-lt"/>
                          <a:ea typeface="+mn-ea"/>
                          <a:cs typeface="+mn-cs"/>
                        </a:rPr>
                        <a:t>Жамал әрі ойлап, бері ойлап, Серікті атасы мен әжесінің қолынан алып келгеніне қатты өкінді. Жап-жас баласының ендігі күндері немен шектелмек? Көңілінде ешбір күдігі, ойында ешбір алаңы жоқ сәби енді жау оғынан бұқпантайлап, бас сауғалап жүрмек пе</a:t>
                      </a:r>
                      <a:r>
                        <a:rPr lang="ru-KZ" sz="1400" kern="1200" dirty="0">
                          <a:solidFill>
                            <a:schemeClr val="dk1"/>
                          </a:solidFill>
                          <a:effectLst/>
                          <a:latin typeface="+mn-lt"/>
                          <a:ea typeface="+mn-ea"/>
                          <a:cs typeface="+mn-cs"/>
                        </a:rPr>
                        <a:t>?</a:t>
                      </a:r>
                      <a:endParaRPr lang="ru-KZ" sz="1400"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308523179"/>
                  </a:ext>
                </a:extLst>
              </a:tr>
              <a:tr h="1647246">
                <a:tc>
                  <a:txBody>
                    <a:bodyPr/>
                    <a:lstStyle/>
                    <a:p>
                      <a:r>
                        <a:rPr lang="ru-RU" sz="1400" dirty="0"/>
                        <a:t>—	</a:t>
                      </a:r>
                      <a:r>
                        <a:rPr lang="ru-RU" sz="1400" dirty="0" err="1"/>
                        <a:t>Серік</a:t>
                      </a:r>
                      <a:r>
                        <a:rPr lang="ru-RU" sz="1400" dirty="0"/>
                        <a:t>, </a:t>
                      </a:r>
                      <a:r>
                        <a:rPr lang="ru-RU" sz="1400" dirty="0" err="1"/>
                        <a:t>мұның</a:t>
                      </a:r>
                      <a:r>
                        <a:rPr lang="ru-RU" sz="1400" dirty="0"/>
                        <a:t> не? </a:t>
                      </a:r>
                      <a:r>
                        <a:rPr lang="ru-RU" sz="1400" dirty="0" err="1"/>
                        <a:t>Жүр</a:t>
                      </a:r>
                      <a:r>
                        <a:rPr lang="ru-RU" sz="1400" dirty="0"/>
                        <a:t>, </a:t>
                      </a:r>
                      <a:r>
                        <a:rPr lang="ru-RU" sz="1400" dirty="0" err="1"/>
                        <a:t>мамаң</a:t>
                      </a:r>
                      <a:r>
                        <a:rPr lang="ru-RU" sz="1400" dirty="0"/>
                        <a:t> </a:t>
                      </a:r>
                      <a:r>
                        <a:rPr lang="ru-RU" sz="1400" dirty="0" err="1"/>
                        <a:t>өлді</a:t>
                      </a:r>
                      <a:r>
                        <a:rPr lang="ru-RU" sz="1400" dirty="0"/>
                        <a:t>. </a:t>
                      </a:r>
                      <a:r>
                        <a:rPr lang="ru-RU" sz="1400" dirty="0" err="1"/>
                        <a:t>Енді</a:t>
                      </a:r>
                      <a:r>
                        <a:rPr lang="ru-RU" sz="1400" dirty="0"/>
                        <a:t> </a:t>
                      </a:r>
                      <a:r>
                        <a:rPr lang="ru-RU" sz="1400" dirty="0" err="1"/>
                        <a:t>папаң</a:t>
                      </a:r>
                      <a:r>
                        <a:rPr lang="ru-RU" sz="1400" dirty="0"/>
                        <a:t>- </a:t>
                      </a:r>
                      <a:r>
                        <a:rPr lang="ru-RU" sz="1400" dirty="0" err="1"/>
                        <a:t>ды</a:t>
                      </a:r>
                      <a:r>
                        <a:rPr lang="ru-RU" sz="1400" dirty="0"/>
                        <a:t> </a:t>
                      </a:r>
                      <a:r>
                        <a:rPr lang="ru-RU" sz="1400" dirty="0" err="1"/>
                        <a:t>тауып</a:t>
                      </a:r>
                      <a:r>
                        <a:rPr lang="ru-RU" sz="1400" dirty="0"/>
                        <a:t> </a:t>
                      </a:r>
                      <a:r>
                        <a:rPr lang="ru-RU" sz="1400" dirty="0" err="1"/>
                        <a:t>алайық</a:t>
                      </a:r>
                      <a:r>
                        <a:rPr lang="ru-RU" sz="1400" dirty="0"/>
                        <a:t>! — </a:t>
                      </a:r>
                      <a:r>
                        <a:rPr lang="ru-RU" sz="1400" dirty="0" err="1"/>
                        <a:t>деді</a:t>
                      </a:r>
                      <a:r>
                        <a:rPr lang="ru-RU" sz="1400" dirty="0"/>
                        <a:t> Анна Ивановна, оны мама- </a:t>
                      </a:r>
                      <a:r>
                        <a:rPr lang="ru-RU" sz="1400" dirty="0" err="1"/>
                        <a:t>сынан</a:t>
                      </a:r>
                      <a:r>
                        <a:rPr lang="ru-RU" sz="1400" dirty="0"/>
                        <a:t> </a:t>
                      </a:r>
                      <a:r>
                        <a:rPr lang="ru-RU" sz="1400" dirty="0" err="1"/>
                        <a:t>күдер</a:t>
                      </a:r>
                      <a:r>
                        <a:rPr lang="ru-RU" sz="1400" dirty="0"/>
                        <a:t> </a:t>
                      </a:r>
                      <a:r>
                        <a:rPr lang="ru-RU" sz="1400" dirty="0" err="1"/>
                        <a:t>үздіріп</a:t>
                      </a:r>
                      <a:r>
                        <a:rPr lang="ru-RU" sz="1400" dirty="0"/>
                        <a:t>, </a:t>
                      </a:r>
                      <a:r>
                        <a:rPr lang="ru-RU" sz="1400" dirty="0" err="1"/>
                        <a:t>ертіп</a:t>
                      </a:r>
                      <a:r>
                        <a:rPr lang="ru-RU" sz="1400" dirty="0"/>
                        <a:t> </a:t>
                      </a:r>
                      <a:r>
                        <a:rPr lang="ru-RU" sz="1400" dirty="0" err="1"/>
                        <a:t>әкетейін</a:t>
                      </a:r>
                      <a:r>
                        <a:rPr lang="ru-RU" sz="1400" dirty="0"/>
                        <a:t> </a:t>
                      </a:r>
                      <a:r>
                        <a:rPr lang="ru-RU" sz="1400" dirty="0" err="1"/>
                        <a:t>деген</a:t>
                      </a:r>
                      <a:r>
                        <a:rPr lang="ru-RU" sz="1400" dirty="0"/>
                        <a:t> </a:t>
                      </a:r>
                      <a:r>
                        <a:rPr lang="ru-RU" sz="1400" dirty="0" err="1"/>
                        <a:t>оймен</a:t>
                      </a:r>
                      <a:r>
                        <a:rPr lang="ru-RU" sz="1400" dirty="0"/>
                        <a:t>. Сол </a:t>
                      </a:r>
                      <a:r>
                        <a:rPr lang="ru-RU" sz="1400" dirty="0" err="1"/>
                        <a:t>арада</a:t>
                      </a:r>
                      <a:r>
                        <a:rPr lang="ru-RU" sz="1400" dirty="0"/>
                        <a:t> </a:t>
                      </a:r>
                      <a:r>
                        <a:rPr lang="ru-RU" sz="1400" dirty="0" err="1"/>
                        <a:t>жау</a:t>
                      </a:r>
                      <a:r>
                        <a:rPr lang="ru-RU" sz="1400" dirty="0"/>
                        <a:t> </a:t>
                      </a:r>
                      <a:r>
                        <a:rPr lang="ru-RU" sz="1400" dirty="0" err="1"/>
                        <a:t>самолеттері</a:t>
                      </a:r>
                      <a:r>
                        <a:rPr lang="ru-RU" sz="1400" dirty="0"/>
                        <a:t> де </a:t>
                      </a:r>
                      <a:r>
                        <a:rPr lang="ru-RU" sz="1400" dirty="0" err="1"/>
                        <a:t>қаптап</a:t>
                      </a:r>
                      <a:r>
                        <a:rPr lang="ru-RU" sz="1400" dirty="0"/>
                        <a:t> </a:t>
                      </a:r>
                      <a:r>
                        <a:rPr lang="ru-RU" sz="1400" dirty="0" err="1"/>
                        <a:t>кетті</a:t>
                      </a:r>
                      <a:r>
                        <a:rPr lang="ru-RU" sz="1400" dirty="0"/>
                        <a:t>. </a:t>
                      </a:r>
                      <a:r>
                        <a:rPr lang="ru-RU" sz="1400" dirty="0" err="1"/>
                        <a:t>Серік</a:t>
                      </a:r>
                      <a:r>
                        <a:rPr lang="ru-RU" sz="1400" dirty="0"/>
                        <a:t> </a:t>
                      </a:r>
                      <a:r>
                        <a:rPr lang="ru-RU" sz="1400" dirty="0" err="1"/>
                        <a:t>артына</a:t>
                      </a:r>
                      <a:r>
                        <a:rPr lang="ru-RU" sz="1400" dirty="0"/>
                        <a:t> </a:t>
                      </a:r>
                      <a:r>
                        <a:rPr lang="ru-RU" sz="1400" dirty="0" err="1"/>
                        <a:t>жалтақ-жалтақ</a:t>
                      </a:r>
                      <a:r>
                        <a:rPr lang="ru-RU" sz="1400" dirty="0"/>
                        <a:t> </a:t>
                      </a:r>
                      <a:r>
                        <a:rPr lang="ru-RU" sz="1400" dirty="0" err="1"/>
                        <a:t>қарап</a:t>
                      </a:r>
                      <a:r>
                        <a:rPr lang="ru-RU" sz="1400" dirty="0"/>
                        <a:t>, Анна </a:t>
                      </a:r>
                      <a:r>
                        <a:rPr lang="ru-RU" sz="1400" dirty="0" err="1"/>
                        <a:t>Ивановнаның</a:t>
                      </a:r>
                      <a:r>
                        <a:rPr lang="ru-RU" sz="1400" dirty="0"/>
                        <a:t> </a:t>
                      </a:r>
                      <a:r>
                        <a:rPr lang="ru-RU" sz="1400" dirty="0" err="1"/>
                        <a:t>соңынан</a:t>
                      </a:r>
                      <a:r>
                        <a:rPr lang="ru-RU" sz="1400" dirty="0"/>
                        <a:t> </a:t>
                      </a:r>
                      <a:r>
                        <a:rPr lang="ru-RU" sz="1400" dirty="0" err="1"/>
                        <a:t>еріп</a:t>
                      </a:r>
                      <a:r>
                        <a:rPr lang="ru-RU" sz="1400" dirty="0"/>
                        <a:t>, </a:t>
                      </a:r>
                      <a:r>
                        <a:rPr lang="ru-RU" sz="1400" dirty="0" err="1"/>
                        <a:t>бүлкектеп</a:t>
                      </a:r>
                      <a:r>
                        <a:rPr lang="ru-RU" sz="1400" dirty="0"/>
                        <a:t> кете барды.</a:t>
                      </a:r>
                      <a:endParaRPr lang="ru-KZ" sz="1400"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3815544469"/>
                  </a:ext>
                </a:extLst>
              </a:tr>
              <a:tr h="1235434">
                <a:tc>
                  <a:txBody>
                    <a:bodyPr/>
                    <a:lstStyle/>
                    <a:p>
                      <a:r>
                        <a:rPr lang="ru-RU" sz="1400" dirty="0"/>
                        <a:t>Тамара </a:t>
                      </a:r>
                      <a:r>
                        <a:rPr lang="ru-RU" sz="1400" dirty="0" err="1"/>
                        <a:t>ұзаң</a:t>
                      </a:r>
                      <a:r>
                        <a:rPr lang="ru-RU" sz="1400" dirty="0"/>
                        <a:t> </a:t>
                      </a:r>
                      <a:r>
                        <a:rPr lang="ru-RU" sz="1400" dirty="0" err="1"/>
                        <a:t>тұрмады</a:t>
                      </a:r>
                      <a:r>
                        <a:rPr lang="ru-RU" sz="1400" dirty="0"/>
                        <a:t>, </a:t>
                      </a:r>
                      <a:r>
                        <a:rPr lang="ru-RU" sz="1400" dirty="0" err="1"/>
                        <a:t>бұрынғыдай</a:t>
                      </a:r>
                      <a:r>
                        <a:rPr lang="ru-RU" sz="1400" dirty="0"/>
                        <a:t> </a:t>
                      </a:r>
                      <a:r>
                        <a:rPr lang="ru-RU" sz="1400" dirty="0" err="1"/>
                        <a:t>еме</a:t>
                      </a:r>
                      <a:r>
                        <a:rPr lang="ru-KZ" sz="1400" dirty="0"/>
                        <a:t>с</a:t>
                      </a:r>
                      <a:r>
                        <a:rPr lang="ru-RU" sz="1400" dirty="0"/>
                        <a:t>, </a:t>
                      </a:r>
                      <a:r>
                        <a:rPr lang="ru-RU" sz="1400" dirty="0" err="1"/>
                        <a:t>салқын</a:t>
                      </a:r>
                      <a:r>
                        <a:rPr lang="ru-RU" sz="1400" dirty="0"/>
                        <a:t> </a:t>
                      </a:r>
                      <a:r>
                        <a:rPr lang="ru-RU" sz="1400" dirty="0" err="1"/>
                        <a:t>ғана</a:t>
                      </a:r>
                      <a:r>
                        <a:rPr lang="ru-RU" sz="1400" dirty="0"/>
                        <a:t> </a:t>
                      </a:r>
                      <a:r>
                        <a:rPr lang="ru-RU" sz="1400" dirty="0" err="1"/>
                        <a:t>сөйлесіп</a:t>
                      </a:r>
                      <a:r>
                        <a:rPr lang="ru-RU" sz="1400" dirty="0"/>
                        <a:t>, село </a:t>
                      </a:r>
                      <a:r>
                        <a:rPr lang="ru-RU" sz="1400" dirty="0" err="1"/>
                        <a:t>орталығына</a:t>
                      </a:r>
                      <a:r>
                        <a:rPr lang="ru-RU" sz="1400" dirty="0"/>
                        <a:t> </a:t>
                      </a:r>
                      <a:r>
                        <a:rPr lang="ru-RU" sz="1400" dirty="0" err="1"/>
                        <a:t>қарай</a:t>
                      </a:r>
                      <a:r>
                        <a:rPr lang="ru-RU" sz="1400" dirty="0"/>
                        <a:t> </a:t>
                      </a:r>
                      <a:r>
                        <a:rPr lang="ru-RU" sz="1400" dirty="0" err="1"/>
                        <a:t>жүріп</a:t>
                      </a:r>
                      <a:r>
                        <a:rPr lang="ru-RU" sz="1400" dirty="0"/>
                        <a:t> </a:t>
                      </a:r>
                      <a:r>
                        <a:rPr lang="ru-RU" sz="1400" dirty="0" err="1"/>
                        <a:t>кетті</a:t>
                      </a:r>
                      <a:r>
                        <a:rPr lang="ru-RU" sz="1400" dirty="0"/>
                        <a:t>. </a:t>
                      </a:r>
                      <a:r>
                        <a:rPr lang="kk-KZ" sz="1400" kern="1200" dirty="0">
                          <a:solidFill>
                            <a:schemeClr val="dk1"/>
                          </a:solidFill>
                          <a:effectLst/>
                          <a:latin typeface="+mn-lt"/>
                          <a:ea typeface="+mn-ea"/>
                          <a:cs typeface="+mn-cs"/>
                        </a:rPr>
                        <a:t>Анна Ивановнаның ойлаған күдігі Тамараньің залымдық әрекетінің үстінен дәл шықты. </a:t>
                      </a:r>
                      <a:endParaRPr lang="ru-KZ" sz="1400"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1874745843"/>
                  </a:ext>
                </a:extLst>
              </a:tr>
            </a:tbl>
          </a:graphicData>
        </a:graphic>
      </p:graphicFrame>
    </p:spTree>
    <p:extLst>
      <p:ext uri="{BB962C8B-B14F-4D97-AF65-F5344CB8AC3E}">
        <p14:creationId xmlns:p14="http://schemas.microsoft.com/office/powerpoint/2010/main" val="304087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3F70E6-F92F-4E6D-AC82-A4A28E71DC71}"/>
              </a:ext>
            </a:extLst>
          </p:cNvPr>
          <p:cNvSpPr>
            <a:spLocks noGrp="1"/>
          </p:cNvSpPr>
          <p:nvPr>
            <p:ph type="title"/>
          </p:nvPr>
        </p:nvSpPr>
        <p:spPr>
          <a:xfrm>
            <a:off x="1294362" y="279902"/>
            <a:ext cx="9603275" cy="554599"/>
          </a:xfrm>
        </p:spPr>
        <p:txBody>
          <a:bodyPr/>
          <a:lstStyle/>
          <a:p>
            <a:pPr algn="ctr"/>
            <a:r>
              <a:rPr lang="ru-RU" dirty="0"/>
              <a:t>Ө</a:t>
            </a:r>
            <a:r>
              <a:rPr lang="ru-KZ" dirty="0" err="1"/>
              <a:t>зіңді</a:t>
            </a:r>
            <a:r>
              <a:rPr lang="ru-KZ" dirty="0"/>
              <a:t> </a:t>
            </a:r>
            <a:r>
              <a:rPr lang="ru-KZ" dirty="0" err="1"/>
              <a:t>тексер</a:t>
            </a:r>
            <a:r>
              <a:rPr lang="ru-KZ" dirty="0"/>
              <a:t>!</a:t>
            </a:r>
          </a:p>
        </p:txBody>
      </p:sp>
      <p:graphicFrame>
        <p:nvGraphicFramePr>
          <p:cNvPr id="4" name="Таблица 4">
            <a:extLst>
              <a:ext uri="{FF2B5EF4-FFF2-40B4-BE49-F238E27FC236}">
                <a16:creationId xmlns:a16="http://schemas.microsoft.com/office/drawing/2014/main" id="{50426195-1517-4782-83BF-9F0989DC958A}"/>
              </a:ext>
            </a:extLst>
          </p:cNvPr>
          <p:cNvGraphicFramePr>
            <a:graphicFrameLocks noGrp="1"/>
          </p:cNvGraphicFramePr>
          <p:nvPr>
            <p:ph idx="1"/>
            <p:extLst>
              <p:ext uri="{D42A27DB-BD31-4B8C-83A1-F6EECF244321}">
                <p14:modId xmlns:p14="http://schemas.microsoft.com/office/powerpoint/2010/main" val="1498591204"/>
              </p:ext>
            </p:extLst>
          </p:nvPr>
        </p:nvGraphicFramePr>
        <p:xfrm>
          <a:off x="520821" y="834501"/>
          <a:ext cx="11150355" cy="5599229"/>
        </p:xfrm>
        <a:graphic>
          <a:graphicData uri="http://schemas.openxmlformats.org/drawingml/2006/table">
            <a:tbl>
              <a:tblPr firstRow="1" bandRow="1">
                <a:tableStyleId>{5C22544A-7EE6-4342-B048-85BDC9FD1C3A}</a:tableStyleId>
              </a:tblPr>
              <a:tblGrid>
                <a:gridCol w="5069149">
                  <a:extLst>
                    <a:ext uri="{9D8B030D-6E8A-4147-A177-3AD203B41FA5}">
                      <a16:colId xmlns:a16="http://schemas.microsoft.com/office/drawing/2014/main" val="3831054519"/>
                    </a:ext>
                  </a:extLst>
                </a:gridCol>
                <a:gridCol w="2364421">
                  <a:extLst>
                    <a:ext uri="{9D8B030D-6E8A-4147-A177-3AD203B41FA5}">
                      <a16:colId xmlns:a16="http://schemas.microsoft.com/office/drawing/2014/main" val="3111464069"/>
                    </a:ext>
                  </a:extLst>
                </a:gridCol>
                <a:gridCol w="3716785">
                  <a:extLst>
                    <a:ext uri="{9D8B030D-6E8A-4147-A177-3AD203B41FA5}">
                      <a16:colId xmlns:a16="http://schemas.microsoft.com/office/drawing/2014/main" val="2970246801"/>
                    </a:ext>
                  </a:extLst>
                </a:gridCol>
              </a:tblGrid>
              <a:tr h="427095">
                <a:tc>
                  <a:txBody>
                    <a:bodyPr/>
                    <a:lstStyle/>
                    <a:p>
                      <a:pPr algn="ctr"/>
                      <a:r>
                        <a:rPr lang="ru-KZ" dirty="0"/>
                        <a:t>ШЫҒАРМАДАН ҮЗІНДІ</a:t>
                      </a:r>
                    </a:p>
                  </a:txBody>
                  <a:tcPr/>
                </a:tc>
                <a:tc>
                  <a:txBody>
                    <a:bodyPr/>
                    <a:lstStyle/>
                    <a:p>
                      <a:pPr algn="ctr"/>
                      <a:r>
                        <a:rPr lang="ru-KZ" dirty="0"/>
                        <a:t>КЕЙІПКЕР</a:t>
                      </a:r>
                    </a:p>
                  </a:txBody>
                  <a:tcPr/>
                </a:tc>
                <a:tc>
                  <a:txBody>
                    <a:bodyPr/>
                    <a:lstStyle/>
                    <a:p>
                      <a:pPr algn="ctr"/>
                      <a:r>
                        <a:rPr lang="ru-KZ" dirty="0"/>
                        <a:t>КЕЙІПКЕРДІҢ БЕЙНЕСІ, МІНЕЗІ</a:t>
                      </a:r>
                    </a:p>
                  </a:txBody>
                  <a:tcPr/>
                </a:tc>
                <a:extLst>
                  <a:ext uri="{0D108BD9-81ED-4DB2-BD59-A6C34878D82A}">
                    <a16:rowId xmlns:a16="http://schemas.microsoft.com/office/drawing/2014/main" val="3858661558"/>
                  </a:ext>
                </a:extLst>
              </a:tr>
              <a:tr h="1249577">
                <a:tc>
                  <a:txBody>
                    <a:bodyPr/>
                    <a:lstStyle/>
                    <a:p>
                      <a:pPr marL="0" lvl="0" indent="0" algn="just">
                        <a:lnSpc>
                          <a:spcPts val="1030"/>
                        </a:lnSpc>
                        <a:buClr>
                          <a:srgbClr val="000000"/>
                        </a:buClr>
                        <a:buSzPts val="1050"/>
                        <a:buFont typeface="Arial" panose="020B0604020202020204" pitchFamily="34" charset="0"/>
                        <a:buNone/>
                        <a:tabLst>
                          <a:tab pos="436245" algn="l"/>
                        </a:tabLst>
                      </a:pPr>
                      <a:r>
                        <a:rPr lang="kk-KZ" sz="1400" b="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Тұрып киініңдер де, дайын болыңдар! Шекарадан фашист армиясы өтіп кетіпті. Біздің полкте соғыс дабылы согылғалы бес минут болған екен,— деп қысқа жауап қатты да, майор Жамалы мен Серігінің бет</a:t>
                      </a:r>
                      <a:r>
                        <a:rPr lang="ru-KZ" sz="1400" b="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kk-KZ" sz="1400" b="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ерінен сүйіп, киімдерін апыл-ғұпыл түзей салды да, үйден ж</a:t>
                      </a:r>
                      <a:r>
                        <a:rPr lang="ru-KZ" sz="1400" b="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үг</a:t>
                      </a:r>
                      <a:r>
                        <a:rPr lang="kk-KZ" sz="1400" b="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іріп шыға жөнелді...</a:t>
                      </a:r>
                      <a:endParaRPr lang="ru-KZ" sz="1400" b="1"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ru-KZ" dirty="0"/>
                        <a:t>МАЙОР МЕРГЕНБАЕВ</a:t>
                      </a:r>
                    </a:p>
                  </a:txBody>
                  <a:tcPr/>
                </a:tc>
                <a:tc>
                  <a:txBody>
                    <a:bodyPr/>
                    <a:lstStyle/>
                    <a:p>
                      <a:r>
                        <a:rPr lang="ru-KZ" dirty="0"/>
                        <a:t>ОЙЛАНБАСТАН ЖАУҒА АТТАНҒАН ҚАЙСАР ҚАЗАҚ, ЖЕКЕ МҮДДЕСІНЕН БҰРЫН ОТАН БОРЫШЫН БІРІНШІ ОРЫНҒА ҚОЙҒАН АЗАМАТ</a:t>
                      </a:r>
                    </a:p>
                  </a:txBody>
                  <a:tcPr/>
                </a:tc>
                <a:extLst>
                  <a:ext uri="{0D108BD9-81ED-4DB2-BD59-A6C34878D82A}">
                    <a16:rowId xmlns:a16="http://schemas.microsoft.com/office/drawing/2014/main" val="1262824393"/>
                  </a:ext>
                </a:extLst>
              </a:tr>
              <a:tr h="1351592">
                <a:tc>
                  <a:txBody>
                    <a:bodyPr/>
                    <a:lstStyle/>
                    <a:p>
                      <a:r>
                        <a:rPr lang="kk-KZ" sz="1400" kern="1200" dirty="0">
                          <a:solidFill>
                            <a:schemeClr val="dk1"/>
                          </a:solidFill>
                          <a:effectLst/>
                          <a:latin typeface="+mn-lt"/>
                          <a:ea typeface="+mn-ea"/>
                          <a:cs typeface="+mn-cs"/>
                        </a:rPr>
                        <a:t>Жамал әрі ойлап, бері ойлап, Серікті атасы мен әжесінің қолынан алып келгеніне қатты өкінді. Жап-жас баласының ендігі күндері немен шектелмек? Көңілінде ешбір күдігі, ойында ешбір алаңы жоқ сәби енді жау оғынан бұқпантайлап, бас сауғалап жүрмек пе</a:t>
                      </a:r>
                      <a:r>
                        <a:rPr lang="ru-KZ" sz="1400" kern="1200" dirty="0">
                          <a:solidFill>
                            <a:schemeClr val="dk1"/>
                          </a:solidFill>
                          <a:effectLst/>
                          <a:latin typeface="+mn-lt"/>
                          <a:ea typeface="+mn-ea"/>
                          <a:cs typeface="+mn-cs"/>
                        </a:rPr>
                        <a:t>?</a:t>
                      </a:r>
                      <a:endParaRPr lang="ru-KZ" sz="1400" dirty="0"/>
                    </a:p>
                  </a:txBody>
                  <a:tcPr/>
                </a:tc>
                <a:tc>
                  <a:txBody>
                    <a:bodyPr/>
                    <a:lstStyle/>
                    <a:p>
                      <a:r>
                        <a:rPr lang="ru-KZ" dirty="0"/>
                        <a:t>ЖАМАЛ</a:t>
                      </a:r>
                    </a:p>
                  </a:txBody>
                  <a:tcPr/>
                </a:tc>
                <a:tc>
                  <a:txBody>
                    <a:bodyPr/>
                    <a:lstStyle/>
                    <a:p>
                      <a:r>
                        <a:rPr lang="ru-KZ" dirty="0"/>
                        <a:t>МЕЙІРБАН, ЖАНАШЫР, АҚЫЛДЫ АНА, БАЛАНЫҢ БОЛАШАҒЫН ОЙЛАП ҚАМЫҚҚАН ҚАМҚОР ЖАН</a:t>
                      </a:r>
                    </a:p>
                  </a:txBody>
                  <a:tcPr/>
                </a:tc>
                <a:extLst>
                  <a:ext uri="{0D108BD9-81ED-4DB2-BD59-A6C34878D82A}">
                    <a16:rowId xmlns:a16="http://schemas.microsoft.com/office/drawing/2014/main" val="2588991894"/>
                  </a:ext>
                </a:extLst>
              </a:tr>
              <a:tr h="1321388">
                <a:tc>
                  <a:txBody>
                    <a:bodyPr/>
                    <a:lstStyle/>
                    <a:p>
                      <a:r>
                        <a:rPr lang="ru-RU" sz="1400" dirty="0"/>
                        <a:t>—	</a:t>
                      </a:r>
                      <a:r>
                        <a:rPr lang="ru-RU" sz="1400" dirty="0" err="1"/>
                        <a:t>Серік</a:t>
                      </a:r>
                      <a:r>
                        <a:rPr lang="ru-RU" sz="1400" dirty="0"/>
                        <a:t>, </a:t>
                      </a:r>
                      <a:r>
                        <a:rPr lang="ru-RU" sz="1400" dirty="0" err="1"/>
                        <a:t>мұның</a:t>
                      </a:r>
                      <a:r>
                        <a:rPr lang="ru-RU" sz="1400" dirty="0"/>
                        <a:t> не? </a:t>
                      </a:r>
                      <a:r>
                        <a:rPr lang="ru-RU" sz="1400" dirty="0" err="1"/>
                        <a:t>Жүр</a:t>
                      </a:r>
                      <a:r>
                        <a:rPr lang="ru-RU" sz="1400" dirty="0"/>
                        <a:t>, </a:t>
                      </a:r>
                      <a:r>
                        <a:rPr lang="ru-RU" sz="1400" dirty="0" err="1"/>
                        <a:t>мамаң</a:t>
                      </a:r>
                      <a:r>
                        <a:rPr lang="ru-RU" sz="1400" dirty="0"/>
                        <a:t> </a:t>
                      </a:r>
                      <a:r>
                        <a:rPr lang="ru-RU" sz="1400" dirty="0" err="1"/>
                        <a:t>өлді</a:t>
                      </a:r>
                      <a:r>
                        <a:rPr lang="ru-RU" sz="1400" dirty="0"/>
                        <a:t>. </a:t>
                      </a:r>
                      <a:r>
                        <a:rPr lang="ru-RU" sz="1400" dirty="0" err="1"/>
                        <a:t>Енді</a:t>
                      </a:r>
                      <a:r>
                        <a:rPr lang="ru-RU" sz="1400" dirty="0"/>
                        <a:t> </a:t>
                      </a:r>
                      <a:r>
                        <a:rPr lang="ru-RU" sz="1400" dirty="0" err="1"/>
                        <a:t>папаң</a:t>
                      </a:r>
                      <a:r>
                        <a:rPr lang="ru-RU" sz="1400" dirty="0"/>
                        <a:t>- </a:t>
                      </a:r>
                      <a:r>
                        <a:rPr lang="ru-RU" sz="1400" dirty="0" err="1"/>
                        <a:t>ды</a:t>
                      </a:r>
                      <a:r>
                        <a:rPr lang="ru-RU" sz="1400" dirty="0"/>
                        <a:t> </a:t>
                      </a:r>
                      <a:r>
                        <a:rPr lang="ru-RU" sz="1400" dirty="0" err="1"/>
                        <a:t>тауып</a:t>
                      </a:r>
                      <a:r>
                        <a:rPr lang="ru-RU" sz="1400" dirty="0"/>
                        <a:t> </a:t>
                      </a:r>
                      <a:r>
                        <a:rPr lang="ru-RU" sz="1400" dirty="0" err="1"/>
                        <a:t>алайық</a:t>
                      </a:r>
                      <a:r>
                        <a:rPr lang="ru-RU" sz="1400" dirty="0"/>
                        <a:t>! — </a:t>
                      </a:r>
                      <a:r>
                        <a:rPr lang="ru-RU" sz="1400" dirty="0" err="1"/>
                        <a:t>деді</a:t>
                      </a:r>
                      <a:r>
                        <a:rPr lang="ru-RU" sz="1400" dirty="0"/>
                        <a:t> Анна Ивановна, оны мама- </a:t>
                      </a:r>
                      <a:r>
                        <a:rPr lang="ru-RU" sz="1400" dirty="0" err="1"/>
                        <a:t>сынан</a:t>
                      </a:r>
                      <a:r>
                        <a:rPr lang="ru-RU" sz="1400" dirty="0"/>
                        <a:t> </a:t>
                      </a:r>
                      <a:r>
                        <a:rPr lang="ru-RU" sz="1400" dirty="0" err="1"/>
                        <a:t>күдер</a:t>
                      </a:r>
                      <a:r>
                        <a:rPr lang="ru-RU" sz="1400" dirty="0"/>
                        <a:t> </a:t>
                      </a:r>
                      <a:r>
                        <a:rPr lang="ru-RU" sz="1400" dirty="0" err="1"/>
                        <a:t>үздіріп</a:t>
                      </a:r>
                      <a:r>
                        <a:rPr lang="ru-RU" sz="1400" dirty="0"/>
                        <a:t>, </a:t>
                      </a:r>
                      <a:r>
                        <a:rPr lang="ru-RU" sz="1400" dirty="0" err="1"/>
                        <a:t>ертіп</a:t>
                      </a:r>
                      <a:r>
                        <a:rPr lang="ru-RU" sz="1400" dirty="0"/>
                        <a:t> </a:t>
                      </a:r>
                      <a:r>
                        <a:rPr lang="ru-RU" sz="1400" dirty="0" err="1"/>
                        <a:t>әкетейін</a:t>
                      </a:r>
                      <a:r>
                        <a:rPr lang="ru-RU" sz="1400" dirty="0"/>
                        <a:t> </a:t>
                      </a:r>
                      <a:r>
                        <a:rPr lang="ru-RU" sz="1400" dirty="0" err="1"/>
                        <a:t>деген</a:t>
                      </a:r>
                      <a:r>
                        <a:rPr lang="ru-RU" sz="1400" dirty="0"/>
                        <a:t> </a:t>
                      </a:r>
                      <a:r>
                        <a:rPr lang="ru-RU" sz="1400" dirty="0" err="1"/>
                        <a:t>оймен</a:t>
                      </a:r>
                      <a:r>
                        <a:rPr lang="ru-RU" sz="1400" dirty="0"/>
                        <a:t>. Сол </a:t>
                      </a:r>
                      <a:r>
                        <a:rPr lang="ru-RU" sz="1400" dirty="0" err="1"/>
                        <a:t>арада</a:t>
                      </a:r>
                      <a:r>
                        <a:rPr lang="ru-RU" sz="1400" dirty="0"/>
                        <a:t> </a:t>
                      </a:r>
                      <a:r>
                        <a:rPr lang="ru-RU" sz="1400" dirty="0" err="1"/>
                        <a:t>жау</a:t>
                      </a:r>
                      <a:r>
                        <a:rPr lang="ru-RU" sz="1400" dirty="0"/>
                        <a:t> </a:t>
                      </a:r>
                      <a:r>
                        <a:rPr lang="ru-RU" sz="1400" dirty="0" err="1"/>
                        <a:t>самолеттері</a:t>
                      </a:r>
                      <a:r>
                        <a:rPr lang="ru-RU" sz="1400" dirty="0"/>
                        <a:t> де </a:t>
                      </a:r>
                      <a:r>
                        <a:rPr lang="ru-RU" sz="1400" dirty="0" err="1"/>
                        <a:t>қаптап</a:t>
                      </a:r>
                      <a:r>
                        <a:rPr lang="ru-RU" sz="1400" dirty="0"/>
                        <a:t> </a:t>
                      </a:r>
                      <a:r>
                        <a:rPr lang="ru-RU" sz="1400" dirty="0" err="1"/>
                        <a:t>кетті</a:t>
                      </a:r>
                      <a:r>
                        <a:rPr lang="ru-RU" sz="1400" dirty="0"/>
                        <a:t>. </a:t>
                      </a:r>
                      <a:r>
                        <a:rPr lang="ru-RU" sz="1400" dirty="0" err="1"/>
                        <a:t>Серік</a:t>
                      </a:r>
                      <a:r>
                        <a:rPr lang="ru-RU" sz="1400" dirty="0"/>
                        <a:t> </a:t>
                      </a:r>
                      <a:r>
                        <a:rPr lang="ru-RU" sz="1400" dirty="0" err="1"/>
                        <a:t>артына</a:t>
                      </a:r>
                      <a:r>
                        <a:rPr lang="ru-RU" sz="1400" dirty="0"/>
                        <a:t> </a:t>
                      </a:r>
                      <a:r>
                        <a:rPr lang="ru-RU" sz="1400" dirty="0" err="1"/>
                        <a:t>жалтақ-жалтақ</a:t>
                      </a:r>
                      <a:r>
                        <a:rPr lang="ru-RU" sz="1400" dirty="0"/>
                        <a:t> </a:t>
                      </a:r>
                      <a:r>
                        <a:rPr lang="ru-RU" sz="1400" dirty="0" err="1"/>
                        <a:t>қарап</a:t>
                      </a:r>
                      <a:r>
                        <a:rPr lang="ru-RU" sz="1400" dirty="0"/>
                        <a:t>, Анна </a:t>
                      </a:r>
                      <a:r>
                        <a:rPr lang="ru-RU" sz="1400" dirty="0" err="1"/>
                        <a:t>Ивановнаның</a:t>
                      </a:r>
                      <a:r>
                        <a:rPr lang="ru-RU" sz="1400" dirty="0"/>
                        <a:t> </a:t>
                      </a:r>
                      <a:r>
                        <a:rPr lang="ru-RU" sz="1400" dirty="0" err="1"/>
                        <a:t>соңынан</a:t>
                      </a:r>
                      <a:r>
                        <a:rPr lang="ru-RU" sz="1400" dirty="0"/>
                        <a:t> </a:t>
                      </a:r>
                      <a:r>
                        <a:rPr lang="ru-RU" sz="1400" dirty="0" err="1"/>
                        <a:t>еріп</a:t>
                      </a:r>
                      <a:r>
                        <a:rPr lang="ru-RU" sz="1400" dirty="0"/>
                        <a:t>, </a:t>
                      </a:r>
                      <a:r>
                        <a:rPr lang="ru-RU" sz="1400" dirty="0" err="1"/>
                        <a:t>бүлкектеп</a:t>
                      </a:r>
                      <a:r>
                        <a:rPr lang="ru-RU" sz="1400" dirty="0"/>
                        <a:t> кете барды.</a:t>
                      </a:r>
                      <a:endParaRPr lang="ru-KZ" sz="1400" dirty="0"/>
                    </a:p>
                  </a:txBody>
                  <a:tcPr/>
                </a:tc>
                <a:tc>
                  <a:txBody>
                    <a:bodyPr/>
                    <a:lstStyle/>
                    <a:p>
                      <a:r>
                        <a:rPr lang="ru-KZ" dirty="0"/>
                        <a:t>АННА ИВАНОВНА</a:t>
                      </a:r>
                    </a:p>
                  </a:txBody>
                  <a:tcPr/>
                </a:tc>
                <a:tc>
                  <a:txBody>
                    <a:bodyPr/>
                    <a:lstStyle/>
                    <a:p>
                      <a:r>
                        <a:rPr lang="ru-KZ" dirty="0"/>
                        <a:t>ЖАНАШЫР АНА, ҚИЫН КЕЗДЕ ШЕШІМ ШЫҒАРА БІЛГЕН ҚАЙСАР ӘЙЕЛ, ОТАНЫН СҮЙЕТІН, ЖАУДАН ҚАЙМЫҚПАҒАН БАТЫЛ АНА</a:t>
                      </a:r>
                    </a:p>
                  </a:txBody>
                  <a:tcPr/>
                </a:tc>
                <a:extLst>
                  <a:ext uri="{0D108BD9-81ED-4DB2-BD59-A6C34878D82A}">
                    <a16:rowId xmlns:a16="http://schemas.microsoft.com/office/drawing/2014/main" val="831284076"/>
                  </a:ext>
                </a:extLst>
              </a:tr>
              <a:tr h="1249577">
                <a:tc>
                  <a:txBody>
                    <a:bodyPr/>
                    <a:lstStyle/>
                    <a:p>
                      <a:r>
                        <a:rPr lang="ru-RU" sz="1400" dirty="0"/>
                        <a:t>Тамара </a:t>
                      </a:r>
                      <a:r>
                        <a:rPr lang="ru-RU" sz="1400" dirty="0" err="1"/>
                        <a:t>ұзаң</a:t>
                      </a:r>
                      <a:r>
                        <a:rPr lang="ru-RU" sz="1400" dirty="0"/>
                        <a:t> </a:t>
                      </a:r>
                      <a:r>
                        <a:rPr lang="ru-RU" sz="1400" dirty="0" err="1"/>
                        <a:t>тұрмады</a:t>
                      </a:r>
                      <a:r>
                        <a:rPr lang="ru-RU" sz="1400" dirty="0"/>
                        <a:t>, </a:t>
                      </a:r>
                      <a:r>
                        <a:rPr lang="ru-RU" sz="1400" dirty="0" err="1"/>
                        <a:t>бұрынғыдай</a:t>
                      </a:r>
                      <a:r>
                        <a:rPr lang="ru-RU" sz="1400" dirty="0"/>
                        <a:t> </a:t>
                      </a:r>
                      <a:r>
                        <a:rPr lang="ru-RU" sz="1400" dirty="0" err="1"/>
                        <a:t>еме</a:t>
                      </a:r>
                      <a:r>
                        <a:rPr lang="ru-KZ" sz="1400" dirty="0"/>
                        <a:t>с</a:t>
                      </a:r>
                      <a:r>
                        <a:rPr lang="ru-RU" sz="1400" dirty="0"/>
                        <a:t>, </a:t>
                      </a:r>
                      <a:r>
                        <a:rPr lang="ru-RU" sz="1400" dirty="0" err="1"/>
                        <a:t>салқын</a:t>
                      </a:r>
                      <a:r>
                        <a:rPr lang="ru-RU" sz="1400" dirty="0"/>
                        <a:t> </a:t>
                      </a:r>
                      <a:r>
                        <a:rPr lang="ru-RU" sz="1400" dirty="0" err="1"/>
                        <a:t>ғана</a:t>
                      </a:r>
                      <a:r>
                        <a:rPr lang="ru-RU" sz="1400" dirty="0"/>
                        <a:t> </a:t>
                      </a:r>
                      <a:r>
                        <a:rPr lang="ru-RU" sz="1400" dirty="0" err="1"/>
                        <a:t>сөйлесіп</a:t>
                      </a:r>
                      <a:r>
                        <a:rPr lang="ru-RU" sz="1400" dirty="0"/>
                        <a:t>, село </a:t>
                      </a:r>
                      <a:r>
                        <a:rPr lang="ru-RU" sz="1400" dirty="0" err="1"/>
                        <a:t>орталығына</a:t>
                      </a:r>
                      <a:r>
                        <a:rPr lang="ru-RU" sz="1400" dirty="0"/>
                        <a:t> </a:t>
                      </a:r>
                      <a:r>
                        <a:rPr lang="ru-RU" sz="1400" dirty="0" err="1"/>
                        <a:t>қарай</a:t>
                      </a:r>
                      <a:r>
                        <a:rPr lang="ru-RU" sz="1400" dirty="0"/>
                        <a:t> </a:t>
                      </a:r>
                      <a:r>
                        <a:rPr lang="ru-RU" sz="1400" dirty="0" err="1"/>
                        <a:t>жүріп</a:t>
                      </a:r>
                      <a:r>
                        <a:rPr lang="ru-RU" sz="1400" dirty="0"/>
                        <a:t> </a:t>
                      </a:r>
                      <a:r>
                        <a:rPr lang="ru-RU" sz="1400" dirty="0" err="1"/>
                        <a:t>кетті</a:t>
                      </a:r>
                      <a:r>
                        <a:rPr lang="ru-RU" sz="1400" dirty="0"/>
                        <a:t>. </a:t>
                      </a:r>
                      <a:r>
                        <a:rPr lang="kk-KZ" sz="1400" kern="1200" dirty="0">
                          <a:solidFill>
                            <a:schemeClr val="dk1"/>
                          </a:solidFill>
                          <a:effectLst/>
                          <a:latin typeface="+mn-lt"/>
                          <a:ea typeface="+mn-ea"/>
                          <a:cs typeface="+mn-cs"/>
                        </a:rPr>
                        <a:t>Анна Ивановнаның ойлаған күдігі Тамараньің залымдық әрекетінің үстінен дәл шықты. </a:t>
                      </a:r>
                      <a:endParaRPr lang="ru-KZ" sz="1400" dirty="0"/>
                    </a:p>
                  </a:txBody>
                  <a:tcPr/>
                </a:tc>
                <a:tc>
                  <a:txBody>
                    <a:bodyPr/>
                    <a:lstStyle/>
                    <a:p>
                      <a:r>
                        <a:rPr lang="ru-KZ" dirty="0"/>
                        <a:t>ТАМАРА</a:t>
                      </a:r>
                    </a:p>
                  </a:txBody>
                  <a:tcPr/>
                </a:tc>
                <a:tc>
                  <a:txBody>
                    <a:bodyPr/>
                    <a:lstStyle/>
                    <a:p>
                      <a:r>
                        <a:rPr lang="ru-KZ" dirty="0"/>
                        <a:t>САТҚЫН, ӨЗ ОТАНЫН САТЫП, ЖАУҒА ЖАҒЫНУДЫ БІЛЕТІН ЕКІ ЖҮЗДІ ӘЙЕЛ. ӨЗ БАСЫН ҚОРҒАУДЫ ОЙЛАЙТЫН ӨЗІМШІЛ</a:t>
                      </a:r>
                    </a:p>
                  </a:txBody>
                  <a:tcPr/>
                </a:tc>
                <a:extLst>
                  <a:ext uri="{0D108BD9-81ED-4DB2-BD59-A6C34878D82A}">
                    <a16:rowId xmlns:a16="http://schemas.microsoft.com/office/drawing/2014/main" val="547876197"/>
                  </a:ext>
                </a:extLst>
              </a:tr>
            </a:tbl>
          </a:graphicData>
        </a:graphic>
      </p:graphicFrame>
    </p:spTree>
    <p:extLst>
      <p:ext uri="{BB962C8B-B14F-4D97-AF65-F5344CB8AC3E}">
        <p14:creationId xmlns:p14="http://schemas.microsoft.com/office/powerpoint/2010/main" val="156266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297F5C-E447-4872-8DCC-2115844FBDE1}"/>
              </a:ext>
            </a:extLst>
          </p:cNvPr>
          <p:cNvSpPr>
            <a:spLocks noGrp="1"/>
          </p:cNvSpPr>
          <p:nvPr>
            <p:ph type="title"/>
          </p:nvPr>
        </p:nvSpPr>
        <p:spPr/>
        <p:txBody>
          <a:bodyPr/>
          <a:lstStyle/>
          <a:p>
            <a:r>
              <a:rPr lang="kk-KZ" dirty="0"/>
              <a:t>Кейіпкерлер арқылы автор бейнесінің көрінуі</a:t>
            </a:r>
            <a:endParaRPr lang="ru-KZ" dirty="0"/>
          </a:p>
        </p:txBody>
      </p:sp>
      <p:sp>
        <p:nvSpPr>
          <p:cNvPr id="3" name="Объект 2">
            <a:extLst>
              <a:ext uri="{FF2B5EF4-FFF2-40B4-BE49-F238E27FC236}">
                <a16:creationId xmlns:a16="http://schemas.microsoft.com/office/drawing/2014/main" id="{47CCB60E-578C-463A-922C-810CAA313839}"/>
              </a:ext>
            </a:extLst>
          </p:cNvPr>
          <p:cNvSpPr>
            <a:spLocks noGrp="1"/>
          </p:cNvSpPr>
          <p:nvPr>
            <p:ph idx="1"/>
          </p:nvPr>
        </p:nvSpPr>
        <p:spPr/>
        <p:txBody>
          <a:bodyPr/>
          <a:lstStyle/>
          <a:p>
            <a:r>
              <a:rPr lang="kk-KZ" dirty="0"/>
              <a:t>Қ.Қайсенов өзінің Отанға деген шексіз сүйіспеншілігін, Отан үшін отқа түсуге дайын екендігін әр кейіпкердің әрекеті арқылы көрсете білген. Мергенбаевтың қайсарлығынан әр қазақ баласының Отан үшін жан беретінін, Жамал бейнесі арқылы әр қазақ әйелінің бала үшін от кешетінін, Аннаның ержүректігі арқылы әйел-ананың мықтылығын, Тамара бейнесі арқылы сатқындардың әрқашан да болатынын, Серік бейнесі арқылы соғыс жылдарындағы әр қазақ баласының мұңлы тағдырын көрсеткісі келген. Серік арқылы автор жангештілік, қайсарлық, өжет мінездерді әр қазақ баласына дәріптегісі келді. </a:t>
            </a:r>
            <a:endParaRPr lang="ru-KZ" dirty="0"/>
          </a:p>
        </p:txBody>
      </p:sp>
    </p:spTree>
    <p:extLst>
      <p:ext uri="{BB962C8B-B14F-4D97-AF65-F5344CB8AC3E}">
        <p14:creationId xmlns:p14="http://schemas.microsoft.com/office/powerpoint/2010/main" val="3007657281"/>
      </p:ext>
    </p:extLst>
  </p:cSld>
  <p:clrMapOvr>
    <a:masterClrMapping/>
  </p:clrMapOvr>
</p:sld>
</file>

<file path=ppt/theme/theme1.xml><?xml version="1.0" encoding="utf-8"?>
<a:theme xmlns:a="http://schemas.openxmlformats.org/drawingml/2006/main" name="Галерея">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TM10001114[[fn=Галерея]]</Template>
  <TotalTime>200</TotalTime>
  <Words>939</Words>
  <Application>Microsoft Office PowerPoint</Application>
  <PresentationFormat>Широкоэкранный</PresentationFormat>
  <Paragraphs>79</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Gill Sans MT</vt:lpstr>
      <vt:lpstr>Times New Roman</vt:lpstr>
      <vt:lpstr>Галерея</vt:lpstr>
      <vt:lpstr> ІІІ бөлім: Балалар мен үлкендер Қазақ баласының тағдыры</vt:lpstr>
      <vt:lpstr>Сабақ мақсаты:  - автор бейнесін түсіну; -драмалық шығармадағы автор бейнесін анықтау; </vt:lpstr>
      <vt:lpstr>Еске түсірейік!</vt:lpstr>
      <vt:lpstr>Презентация PowerPoint</vt:lpstr>
      <vt:lpstr>Презентация PowerPoint</vt:lpstr>
      <vt:lpstr>1-ТАПСЫРМА. БЕРІЛГЕН ҮЗІНДІЛЕР АРҚЫЛЫ КЕЙІПКЕР БЕЙНЕСІН АНЫҚТаңдар. </vt:lpstr>
      <vt:lpstr>Презентация PowerPoint</vt:lpstr>
      <vt:lpstr>Өзіңді тексер!</vt:lpstr>
      <vt:lpstr>Кейіпкерлер арқылы автор бейнесінің көрінуі</vt:lpstr>
      <vt:lpstr>2-тапсырма. Тұжырымдардың шығарма мазмұны бойынша ақиқат/жалған екендігін анықтаңдар. </vt:lpstr>
      <vt:lpstr>Презентация PowerPoint</vt:lpstr>
      <vt:lpstr>Өзіңді тексер!</vt:lpstr>
      <vt:lpstr>Оқу тапсырмасы: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 баласының тағдыры</dc:title>
  <dc:creator>Gulbarshyn Ydyrysbaeva</dc:creator>
  <cp:lastModifiedBy>Gulbarshyn Ydyrysbaeva</cp:lastModifiedBy>
  <cp:revision>16</cp:revision>
  <dcterms:created xsi:type="dcterms:W3CDTF">2021-01-24T02:04:07Z</dcterms:created>
  <dcterms:modified xsi:type="dcterms:W3CDTF">2021-02-04T06:44:21Z</dcterms:modified>
</cp:coreProperties>
</file>