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3389349-D10C-49D0-BC95-AEAD4A10351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8EF78BC-3769-4470-9138-2F4424C2B1F0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www.youtube.com/watch?v=q67XqLfb1ok" TargetMode="External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" name="Google Shape;78;p1"/>
          <p:cNvCxnSpPr/>
          <p:nvPr/>
        </p:nvCxnSpPr>
        <p:spPr>
          <a:xfrm>
            <a:off x="757080" y="3716280"/>
            <a:ext cx="10694160" cy="3744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11" name="TextBox 25"/>
          <p:cNvSpPr/>
          <p:nvPr/>
        </p:nvSpPr>
        <p:spPr>
          <a:xfrm>
            <a:off x="1228680" y="4037040"/>
            <a:ext cx="93916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Сабақтың тақырыбы: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«Күңіреніп көкірегі нар қобыздай...»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Box 9"/>
          <p:cNvSpPr/>
          <p:nvPr/>
        </p:nvSpPr>
        <p:spPr>
          <a:xfrm>
            <a:off x="8899560" y="196920"/>
            <a:ext cx="213372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ҚАЗАҚ  ӘДЕБИЕТІ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7-СЫНЫП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TextBox 1"/>
          <p:cNvSpPr/>
          <p:nvPr/>
        </p:nvSpPr>
        <p:spPr>
          <a:xfrm>
            <a:off x="1262160" y="320760"/>
            <a:ext cx="60386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Бөлім тақырыбы: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Балалар мен үлкендер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9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93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94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Қосымша 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5" name="Прямоугольник 1"/>
          <p:cNvSpPr/>
          <p:nvPr/>
        </p:nvSpPr>
        <p:spPr>
          <a:xfrm>
            <a:off x="852480" y="2174760"/>
            <a:ext cx="809460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Жүсіпбек Аймауытовтың «Мағжанның ақындығы туралы» деген сыни мақаласымен таныс.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9" name="Google Shape;78;p1"/>
          <p:cNvCxnSpPr/>
          <p:nvPr/>
        </p:nvCxnSpPr>
        <p:spPr>
          <a:xfrm>
            <a:off x="752400" y="2890800"/>
            <a:ext cx="10694160" cy="3744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0" name="TextBox 8"/>
          <p:cNvSpPr/>
          <p:nvPr/>
        </p:nvSpPr>
        <p:spPr>
          <a:xfrm>
            <a:off x="1133640" y="2588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Оқу мақсат(тар)ы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" name="TextBox 1"/>
          <p:cNvSpPr/>
          <p:nvPr/>
        </p:nvSpPr>
        <p:spPr>
          <a:xfrm>
            <a:off x="1095480" y="3211560"/>
            <a:ext cx="42847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 мақсаттары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" name="Прямоугольник 1"/>
          <p:cNvSpPr/>
          <p:nvPr/>
        </p:nvSpPr>
        <p:spPr>
          <a:xfrm>
            <a:off x="1249200" y="1390680"/>
            <a:ext cx="84963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Эпикалық, поэзиялық, драмалық шығармадағы автор бейнесін анықтау (А/И2.)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Прямоугольник 2"/>
          <p:cNvSpPr/>
          <p:nvPr/>
        </p:nvSpPr>
        <p:spPr>
          <a:xfrm>
            <a:off x="1109520" y="3952800"/>
            <a:ext cx="86360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-шығармадағы автор бейнесін анықтайды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4" name="Прямоугольник 3"/>
          <p:cNvSpPr/>
          <p:nvPr/>
        </p:nvSpPr>
        <p:spPr>
          <a:xfrm>
            <a:off x="1109520" y="5083200"/>
            <a:ext cx="609624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 мазмұнын түсінеді;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шығармадан автор бейнесін анықтайды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TextBox 1"/>
          <p:cNvSpPr/>
          <p:nvPr/>
        </p:nvSpPr>
        <p:spPr>
          <a:xfrm>
            <a:off x="1095480" y="4694400"/>
            <a:ext cx="27194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7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8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1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32" name="TextBox 8"/>
          <p:cNvSpPr/>
          <p:nvPr/>
        </p:nvSpPr>
        <p:spPr>
          <a:xfrm>
            <a:off x="1133640" y="2588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Жаңа сабаққа кіріспе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Прямоугольник 1"/>
          <p:cNvSpPr/>
          <p:nvPr/>
        </p:nvSpPr>
        <p:spPr>
          <a:xfrm>
            <a:off x="733320" y="2217600"/>
            <a:ext cx="60962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Видеодағы мәліметтермен таныс.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Прямоугольник 1"/>
          <p:cNvSpPr/>
          <p:nvPr/>
        </p:nvSpPr>
        <p:spPr>
          <a:xfrm>
            <a:off x="733320" y="3246480"/>
            <a:ext cx="51897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sng">
                <a:solidFill>
                  <a:srgbClr val="0563c1"/>
                </a:solidFill>
                <a:uFillTx/>
                <a:latin typeface="Times New Roman"/>
                <a:ea typeface="Calibri"/>
                <a:hlinkClick r:id="rId2"/>
              </a:rPr>
              <a:t>https://www.youtube.com/watch?v=q67XqLfb1ok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5" name="Рисунок 2" descr=""/>
          <p:cNvPicPr/>
          <p:nvPr/>
        </p:nvPicPr>
        <p:blipFill>
          <a:blip r:embed="rId3"/>
          <a:srcRect l="0" t="0" r="0" b="9809"/>
          <a:stretch/>
        </p:blipFill>
        <p:spPr>
          <a:xfrm>
            <a:off x="5923080" y="1784520"/>
            <a:ext cx="5654520" cy="2865240"/>
          </a:xfrm>
          <a:prstGeom prst="rect">
            <a:avLst/>
          </a:prstGeom>
          <a:ln w="0"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7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8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9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41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42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1-т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3" name="Прямоугольник 1"/>
          <p:cNvSpPr/>
          <p:nvPr/>
        </p:nvSpPr>
        <p:spPr>
          <a:xfrm>
            <a:off x="652320" y="1155600"/>
            <a:ext cx="9688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Aft>
                <a:spcPts val="75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Берілген ақпараттардың дұрыс не бұрыстығын анықтаңыз.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4" name="Прямоугольник 3"/>
          <p:cNvSpPr/>
          <p:nvPr/>
        </p:nvSpPr>
        <p:spPr>
          <a:xfrm>
            <a:off x="752400" y="4968720"/>
            <a:ext cx="6240600" cy="101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Aft>
                <a:spcPts val="75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sng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Дескриптор</a:t>
            </a:r>
            <a:r>
              <a:rPr b="0" lang="kk-KZ" sz="1800" strike="noStrike" u="sng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: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  ақпараттардың мазмұнын біледі;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  берілген ақпараттардың дұрыс, бұрыстығын ажыратады.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45" name=""/>
          <p:cNvGraphicFramePr/>
          <p:nvPr/>
        </p:nvGraphicFramePr>
        <p:xfrm>
          <a:off x="852480" y="1701720"/>
          <a:ext cx="8474040" cy="3029040"/>
        </p:xfrm>
        <a:graphic>
          <a:graphicData uri="http://schemas.openxmlformats.org/drawingml/2006/table">
            <a:tbl>
              <a:tblPr/>
              <a:tblGrid>
                <a:gridCol w="6054840"/>
                <a:gridCol w="1208160"/>
                <a:gridCol w="1211040"/>
              </a:tblGrid>
              <a:tr h="4179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US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Ақпараттар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US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дұрыс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US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бұрыс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6786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Мағжан Фирдауси, Сағди,Хафиз, Омар хаям, Низами, Науаи сынды шығыс жауһарларымен танысады.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3870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Халық жауы деген жала жабылып, еңбектері жойылады.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3870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Ғалия медресесінде оқыған.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3870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Мағжанның білім алуына әкесі көмектеседі.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3870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Петербургте жоғарғы оқу орынында білім алады.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3852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Университетте мұғалімдік қызмет атқарады.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7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8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9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1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52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53" name=""/>
          <p:cNvGraphicFramePr/>
          <p:nvPr/>
        </p:nvGraphicFramePr>
        <p:xfrm>
          <a:off x="1476360" y="1476360"/>
          <a:ext cx="8451720" cy="3897360"/>
        </p:xfrm>
        <a:graphic>
          <a:graphicData uri="http://schemas.openxmlformats.org/drawingml/2006/table">
            <a:tbl>
              <a:tblPr/>
              <a:tblGrid>
                <a:gridCol w="6039000"/>
                <a:gridCol w="1117440"/>
                <a:gridCol w="1295280"/>
              </a:tblGrid>
              <a:tr h="492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Ақпараттар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дұрыс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бұрыс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817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Мағжан Фирдауси, Сағди,Хафиз, Омар хаям, Низами, Науаи сынды шығыс жауһарларымен танысады.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+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523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Халық жауы деген жала жабылып, еңбектері жойылады.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+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523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Ғалия медресесінде оқыған.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+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5241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Мағжанның білім алуына әкесі көмектеседі.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+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523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Петербургте жоғарғы оқу орынында білім алады.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+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492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Университетте мұғалімдік қызмет атқарады.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+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60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2-т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1" name="Прямоугольник 1"/>
          <p:cNvSpPr/>
          <p:nvPr/>
        </p:nvSpPr>
        <p:spPr>
          <a:xfrm>
            <a:off x="852480" y="1144440"/>
            <a:ext cx="1022508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Aft>
                <a:spcPts val="75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«Қос жазба күнделігі» әдісін пайдаланып, үзіндіден автор бейнесін анықта.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рямоугольник 3"/>
          <p:cNvSpPr/>
          <p:nvPr/>
        </p:nvSpPr>
        <p:spPr>
          <a:xfrm>
            <a:off x="500040" y="3112920"/>
            <a:ext cx="6753240" cy="101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Aft>
                <a:spcPts val="75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sng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Дескриптор</a:t>
            </a:r>
            <a:r>
              <a:rPr b="0" lang="kk-KZ" sz="1800" strike="noStrike" u="sng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: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-үзінді мазмұнын түсінеді;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-Автор бейнесін анықтайды.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63" name=""/>
          <p:cNvGraphicFramePr/>
          <p:nvPr/>
        </p:nvGraphicFramePr>
        <p:xfrm>
          <a:off x="3618000" y="1744560"/>
          <a:ext cx="7683480" cy="4186440"/>
        </p:xfrm>
        <a:graphic>
          <a:graphicData uri="http://schemas.openxmlformats.org/drawingml/2006/table">
            <a:tbl>
              <a:tblPr/>
              <a:tblGrid>
                <a:gridCol w="4133880"/>
                <a:gridCol w="3549600"/>
              </a:tblGrid>
              <a:tr h="406440">
                <a:tc>
                  <a:txBody>
                    <a:bodyPr lIns="73080" rIns="73080" tIns="3672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Өлең үзіндісі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Автор бейнесі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134640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Жүрегім, мен зарлымын жаралыға,</a:t>
                      </a:r>
                      <a:br>
                        <a:rPr sz="1800"/>
                      </a:b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Сұм өмір абақты ғой саналыға.</a:t>
                      </a:r>
                      <a:br>
                        <a:rPr sz="1800"/>
                      </a:b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Қызыл тіл, қолым емес, кісендеулі,</a:t>
                      </a:r>
                      <a:br>
                        <a:rPr sz="1800"/>
                      </a:b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Сондықтан жаным күйіп жанады да.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243360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Қу өмір қызығы жоқ қажытқан соң,</a:t>
                      </a:r>
                      <a:br>
                        <a:rPr sz="1800"/>
                      </a:b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Толғанып қарауым сол баяғыға.</a:t>
                      </a:r>
                      <a:br>
                        <a:rPr sz="1800"/>
                      </a:b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Түйіннің тоқсан түрлі шешуі бар</a:t>
                      </a:r>
                      <a:br>
                        <a:rPr sz="1800"/>
                      </a:b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Әдемі ертегідей баяғыда.</a:t>
                      </a:r>
                      <a:br>
                        <a:rPr sz="1800"/>
                      </a:b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Әдемі еткенді ойлап айнымасам,</a:t>
                      </a:r>
                      <a:br>
                        <a:rPr sz="1800"/>
                      </a:b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Сұм өмір күшті уын аяды ма?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70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71" name=""/>
          <p:cNvGraphicFramePr/>
          <p:nvPr/>
        </p:nvGraphicFramePr>
        <p:xfrm>
          <a:off x="1847880" y="1144440"/>
          <a:ext cx="8150040" cy="4740480"/>
        </p:xfrm>
        <a:graphic>
          <a:graphicData uri="http://schemas.openxmlformats.org/drawingml/2006/table">
            <a:tbl>
              <a:tblPr/>
              <a:tblGrid>
                <a:gridCol w="4479840"/>
                <a:gridCol w="3670200"/>
              </a:tblGrid>
              <a:tr h="357480">
                <a:tc>
                  <a:txBody>
                    <a:bodyPr lIns="73080" rIns="73080" tIns="3672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Өлең үзіндісі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Автор бейнесі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231912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Жүрегім, мен зарлымын жаралыға,</a:t>
                      </a:r>
                      <a:br>
                        <a:rPr sz="1600"/>
                      </a:b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Сұм өмір абақты ғой саналыға.</a:t>
                      </a:r>
                      <a:br>
                        <a:rPr sz="1600"/>
                      </a:b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Қызыл тіл, қолым емес, кісендеулі,</a:t>
                      </a:r>
                      <a:br>
                        <a:rPr sz="1600"/>
                      </a:b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Сондықтан жаным күйіп жанады да.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-Саналы, білімді адамдардың өз білгенімен халықпен бөлісе алмай, абақтыда отырғандай шарасыздық бейнеде жүруі. Жүрегі зарлы.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-бас кеспек болса да тіл кеспек жоқ дегендей, автор мұң-зарын шығармалары арқылы жеткізгісі келеді,өкінеді.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2063880">
                <a:tc>
                  <a:txBody>
                    <a:bodyPr lIns="73080" rIns="73080" tIns="36720" bIns="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751"/>
                        </a:spcAft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Қу өмір қызығы жоқ қажытқан соң,</a:t>
                      </a:r>
                      <a:br>
                        <a:rPr sz="1600"/>
                      </a:b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Толғанып қарауым сол баяғыға.</a:t>
                      </a:r>
                      <a:br>
                        <a:rPr sz="1600"/>
                      </a:b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Түйіннің тоқсан түрлі шешуі бар</a:t>
                      </a:r>
                      <a:br>
                        <a:rPr sz="1600"/>
                      </a:b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Әдемі ертегідей баяғыда.</a:t>
                      </a:r>
                      <a:br>
                        <a:rPr sz="1600"/>
                      </a:b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Әдемі еткенді ойлап айнымасам,</a:t>
                      </a:r>
                      <a:br>
                        <a:rPr sz="1600"/>
                      </a:br>
                      <a:r>
                        <a:rPr b="1" lang="kk-KZ" sz="16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Сұм өмір күшті уын аяды ма?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38160" rIns="38160" tIns="38160" bIns="38160" anchor="t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-өмірінен қажыған, шаршаған, өзіне дейінгі өмірден, тарихи оқиғалардан жүрегіне дауа табады.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38160" marR="3816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3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6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77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78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Бекіту сұрақтары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9" name="Прямоугольник 2"/>
          <p:cNvSpPr/>
          <p:nvPr/>
        </p:nvSpPr>
        <p:spPr>
          <a:xfrm>
            <a:off x="1841400" y="2174760"/>
            <a:ext cx="7929720" cy="192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1.Неліктен Мағжанның шығармалары жарты ғасырдан артық танылмай келді?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2.Мағжан туралы 3 дерек айта аласың ба?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Шығармалары арқылы авторға қандай сипаттама бересің?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1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8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86" name="TextBox 8"/>
          <p:cNvSpPr/>
          <p:nvPr/>
        </p:nvSpPr>
        <p:spPr>
          <a:xfrm>
            <a:off x="212760" y="19512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Қорытынды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7" name="Прямоугольник 1"/>
          <p:cNvSpPr/>
          <p:nvPr/>
        </p:nvSpPr>
        <p:spPr>
          <a:xfrm>
            <a:off x="852480" y="2174760"/>
            <a:ext cx="809460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-Оқу мақсатына жеттің бе?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-Оқу мақсатына жету үшін қандай тапсырмалар орындадың?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5789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edge</cp:lastModifiedBy>
  <cp:lastPrinted>2020-03-24T14:36:16Z</cp:lastPrinted>
  <dcterms:modified xsi:type="dcterms:W3CDTF">2021-01-13T14:34:54Z</dcterms:modified>
  <cp:revision>432</cp:revision>
  <dc:subject/>
  <dc:title>Презентация PowerPoint</dc:title>
</cp:coreProperties>
</file>