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_rels/.rels" ContentType="application/vnd.openxmlformats-package.relationships+xml"/>
  <Override PartName="/ppt/presentation.xml" ContentType="application/vnd.openxmlformats-officedocument.presentationml.presentation.main+xml"/>
  <Override PartName="/ppt/presProps.xml" ContentType="application/vnd.openxmlformats-officedocument.presentationml.presProps+xml"/>
  <Override PartName="/ppt/theme/theme1.xml" ContentType="application/vnd.openxmlformats-officedocument.theme+xml"/>
  <Override PartName="/ppt/slideMasters/_rels/slideMaster1.xml.rels" ContentType="application/vnd.openxmlformats-package.relationships+xml"/>
  <Override PartName="/ppt/slideMasters/slideMaster1.xml" ContentType="application/vnd.openxmlformats-officedocument.presentationml.slideMaster+xml"/>
  <Override PartName="/ppt/_rels/presentation.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media/image1.png" ContentType="image/png"/>
  <Override PartName="/ppt/media/image4.jpeg" ContentType="image/jpeg"/>
  <Override PartName="/ppt/media/image3.jpeg" ContentType="image/jpeg"/>
  <Override PartName="/ppt/media/image6.png" ContentType="image/png"/>
  <Override PartName="/ppt/media/image5.jpeg" ContentType="image/jpeg"/>
  <Override PartName="/ppt/media/image2.jpeg" ContentType="image/jpeg"/>
  <Override PartName="/ppt/media/image7.png" ContentType="image/png"/>
  <Override PartName="/ppt/slides/slide1.xml" ContentType="application/vnd.openxmlformats-officedocument.presentationml.slide+xml"/>
  <Override PartName="/ppt/slides/slide2.xml" ContentType="application/vnd.openxmlformats-officedocument.presentationml.slide+xml"/>
  <Override PartName="/ppt/slides/slide10.xml" ContentType="application/vnd.openxmlformats-officedocument.presentationml.slide+xml"/>
  <Override PartName="/ppt/slides/slide3.xml" ContentType="application/vnd.openxmlformats-officedocument.presentationml.slide+xml"/>
  <Override PartName="/ppt/slides/slide11.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_rels/slide14.xml.rels" ContentType="application/vnd.openxmlformats-package.relationships+xml"/>
  <Override PartName="/ppt/slides/_rels/slide13.xml.rels" ContentType="application/vnd.openxmlformats-package.relationships+xml"/>
  <Override PartName="/ppt/slides/_rels/slide9.xml.rels" ContentType="application/vnd.openxmlformats-package.relationships+xml"/>
  <Override PartName="/ppt/slides/_rels/slide12.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1.xml.rels" ContentType="application/vnd.openxmlformats-package.relationships+xml"/>
  <Override PartName="/ppt/slides/slide13.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12193588"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
        <p:nvSpPr>
          <p:cNvPr id="2" name="PlaceHolder 1"/>
          <p:cNvSpPr>
            <a:spLocks noGrp="1"/>
          </p:cNvSpPr>
          <p:nvPr>
            <p:ph type="ftr" idx="2"/>
          </p:nvPr>
        </p:nvSpPr>
        <p:spPr/>
        <p:txBody>
          <a:bodyPr/>
          <a:p>
            <a:r>
              <a:t>Footer</a:t>
            </a:r>
          </a:p>
        </p:txBody>
      </p:sp>
      <p:sp>
        <p:nvSpPr>
          <p:cNvPr id="3" name="PlaceHolder 2"/>
          <p:cNvSpPr>
            <a:spLocks noGrp="1"/>
          </p:cNvSpPr>
          <p:nvPr>
            <p:ph type="sldNum" idx="3"/>
          </p:nvPr>
        </p:nvSpPr>
        <p:spPr/>
        <p:txBody>
          <a:bodyPr/>
          <a:p>
            <a:fld id="{566796E3-B588-4B30-B3E3-F3551A501BB6}" type="slidenum">
              <a:t>&lt;#&gt;</a:t>
            </a:fld>
          </a:p>
        </p:txBody>
      </p:sp>
      <p:sp>
        <p:nvSpPr>
          <p:cNvPr id="4" name="PlaceHolder 3"/>
          <p:cNvSpPr>
            <a:spLocks noGrp="1"/>
          </p:cNvSpPr>
          <p:nvPr>
            <p:ph type="dt" idx="1"/>
          </p:nvPr>
        </p:nvSpPr>
        <p:spPr/>
        <p:txBody>
          <a:bodyPr/>
          <a:p>
            <a:r>
              <a:rPr lang="ru-RU"/>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838080" y="365040"/>
            <a:ext cx="10515600" cy="1325520"/>
          </a:xfrm>
          <a:prstGeom prst="rect">
            <a:avLst/>
          </a:prstGeom>
          <a:noFill/>
          <a:ln w="0">
            <a:noFill/>
          </a:ln>
        </p:spPr>
        <p:txBody>
          <a:bodyPr lIns="90000" rIns="90000" tIns="46800" bIns="46800" anchor="ctr">
            <a:noAutofit/>
          </a:bodyPr>
          <a:p>
            <a:pPr indent="0">
              <a:lnSpc>
                <a:spcPct val="9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4400" strike="noStrike" u="none">
                <a:solidFill>
                  <a:srgbClr val="000000"/>
                </a:solidFill>
                <a:uFillTx/>
                <a:latin typeface="Calibri Light"/>
              </a:rPr>
              <a:t>Click to edit the title text format</a:t>
            </a:r>
            <a:endParaRPr b="0" lang="ru-RU" sz="4400" strike="noStrike" u="none">
              <a:solidFill>
                <a:srgbClr val="000000"/>
              </a:solidFill>
              <a:uFillTx/>
              <a:latin typeface="Calibri Light"/>
            </a:endParaRPr>
          </a:p>
        </p:txBody>
      </p:sp>
      <p:sp>
        <p:nvSpPr>
          <p:cNvPr id="1" name="PlaceHolder 2"/>
          <p:cNvSpPr>
            <a:spLocks noGrp="1"/>
          </p:cNvSpPr>
          <p:nvPr>
            <p:ph type="body"/>
          </p:nvPr>
        </p:nvSpPr>
        <p:spPr>
          <a:xfrm>
            <a:off x="838080" y="1825200"/>
            <a:ext cx="10515600" cy="4351320"/>
          </a:xfrm>
          <a:prstGeom prst="rect">
            <a:avLst/>
          </a:prstGeom>
          <a:noFill/>
          <a:ln w="0">
            <a:noFill/>
          </a:ln>
        </p:spPr>
        <p:txBody>
          <a:bodyPr lIns="90000" rIns="90000" tIns="46800" bIns="46800"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Click to edit the outline text format</a:t>
            </a:r>
            <a:endParaRPr b="0" lang="ru-RU" sz="2800" strike="noStrike" u="none">
              <a:solidFill>
                <a:srgbClr val="000000"/>
              </a:solidFill>
              <a:uFillTx/>
              <a:latin typeface="Calibri"/>
            </a:endParaRPr>
          </a:p>
          <a:p>
            <a:pPr lvl="1" marL="6858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Second Outline Level</a:t>
            </a:r>
            <a:endParaRPr b="0" lang="ru-RU" sz="2800" strike="noStrike" u="none">
              <a:solidFill>
                <a:srgbClr val="000000"/>
              </a:solidFill>
              <a:uFillTx/>
              <a:latin typeface="Calibri"/>
            </a:endParaRPr>
          </a:p>
          <a:p>
            <a:pPr lvl="2" marL="11430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Third Outline Level</a:t>
            </a:r>
            <a:endParaRPr b="0" lang="ru-RU" sz="2800" strike="noStrike" u="none">
              <a:solidFill>
                <a:srgbClr val="000000"/>
              </a:solidFill>
              <a:uFillTx/>
              <a:latin typeface="Calibri"/>
            </a:endParaRPr>
          </a:p>
          <a:p>
            <a:pPr lvl="3" marL="16002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Fourth Outline Level</a:t>
            </a:r>
            <a:endParaRPr b="0" lang="ru-RU" sz="2800" strike="noStrike" u="none">
              <a:solidFill>
                <a:srgbClr val="000000"/>
              </a:solidFill>
              <a:uFillTx/>
              <a:latin typeface="Calibri"/>
            </a:endParaRPr>
          </a:p>
          <a:p>
            <a:pPr lvl="4"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Fifth Outline Level</a:t>
            </a:r>
            <a:endParaRPr b="0" lang="ru-RU" sz="2800" strike="noStrike" u="none">
              <a:solidFill>
                <a:srgbClr val="000000"/>
              </a:solidFill>
              <a:uFillTx/>
              <a:latin typeface="Calibri"/>
            </a:endParaRPr>
          </a:p>
          <a:p>
            <a:pPr lvl="5"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Sixth Outline Level</a:t>
            </a:r>
            <a:endParaRPr b="0" lang="ru-RU" sz="2800" strike="noStrike" u="none">
              <a:solidFill>
                <a:srgbClr val="000000"/>
              </a:solidFill>
              <a:uFillTx/>
              <a:latin typeface="Calibri"/>
            </a:endParaRPr>
          </a:p>
          <a:p>
            <a:pPr lvl="6" marL="20574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2800" strike="noStrike" u="none">
                <a:solidFill>
                  <a:srgbClr val="000000"/>
                </a:solidFill>
                <a:uFillTx/>
                <a:latin typeface="Calibri"/>
              </a:rPr>
              <a:t>Seventh Outline Level</a:t>
            </a:r>
            <a:endParaRPr b="0" lang="ru-RU" sz="2800" strike="noStrike" u="none">
              <a:solidFill>
                <a:srgbClr val="000000"/>
              </a:solidFill>
              <a:uFillTx/>
              <a:latin typeface="Calibri"/>
            </a:endParaRPr>
          </a:p>
        </p:txBody>
      </p:sp>
      <p:sp>
        <p:nvSpPr>
          <p:cNvPr id="2" name="PlaceHolder 3"/>
          <p:cNvSpPr>
            <a:spLocks noGrp="1"/>
          </p:cNvSpPr>
          <p:nvPr>
            <p:ph type="dt" idx="1"/>
          </p:nvPr>
        </p:nvSpPr>
        <p:spPr>
          <a:xfrm>
            <a:off x="838080" y="6356520"/>
            <a:ext cx="2743200" cy="365040"/>
          </a:xfrm>
          <a:prstGeom prst="rect">
            <a:avLst/>
          </a:prstGeom>
          <a:noFill/>
          <a:ln w="0">
            <a:noFill/>
          </a:ln>
        </p:spPr>
        <p:txBody>
          <a:bodyPr lIns="90000" rIns="90000" tIns="46800" bIns="46800" anchor="ctr">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200" strike="noStrike" u="none">
                <a:solidFill>
                  <a:srgbClr val="898989"/>
                </a:solidFill>
                <a:uFillTx/>
                <a:latin typeface="Calibri"/>
              </a:rPr>
              <a:t>&lt;date/time&gt;</a:t>
            </a:r>
            <a:endParaRPr b="0" lang="ru-RU" sz="1200" strike="noStrike" u="none">
              <a:solidFill>
                <a:srgbClr val="000000"/>
              </a:solidFill>
              <a:uFillTx/>
              <a:latin typeface="Calibri"/>
            </a:endParaRPr>
          </a:p>
        </p:txBody>
      </p:sp>
      <p:sp>
        <p:nvSpPr>
          <p:cNvPr id="3" name="PlaceHolder 4"/>
          <p:cNvSpPr>
            <a:spLocks noGrp="1"/>
          </p:cNvSpPr>
          <p:nvPr>
            <p:ph type="ftr" idx="2"/>
          </p:nvPr>
        </p:nvSpPr>
        <p:spPr>
          <a:xfrm>
            <a:off x="4038480" y="6356520"/>
            <a:ext cx="4114800" cy="365040"/>
          </a:xfrm>
          <a:prstGeom prst="rect">
            <a:avLst/>
          </a:prstGeom>
          <a:noFill/>
          <a:ln w="0">
            <a:noFill/>
          </a:ln>
        </p:spPr>
        <p:txBody>
          <a:bodyPr lIns="90000" rIns="90000" tIns="46800" bIns="46800" anchor="ctr">
            <a:noAutofit/>
          </a:bodyPr>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sp>
        <p:nvSpPr>
          <p:cNvPr id="4" name="PlaceHolder 5"/>
          <p:cNvSpPr>
            <a:spLocks noGrp="1"/>
          </p:cNvSpPr>
          <p:nvPr>
            <p:ph type="sldNum" idx="3"/>
          </p:nvPr>
        </p:nvSpPr>
        <p:spPr>
          <a:xfrm>
            <a:off x="8610480" y="6356520"/>
            <a:ext cx="2743200" cy="365040"/>
          </a:xfrm>
          <a:prstGeom prst="rect">
            <a:avLst/>
          </a:prstGeom>
          <a:noFill/>
          <a:ln w="0">
            <a:noFill/>
          </a:ln>
        </p:spPr>
        <p:txBody>
          <a:bodyPr lIns="90000" rIns="90000" tIns="46800" bIns="46800" anchor="ctr">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ru-RU" sz="1200" strike="noStrike" u="none">
                <a:solidFill>
                  <a:srgbClr val="898989"/>
                </a:solidFill>
                <a:uFillTx/>
                <a:latin typeface="Calibri"/>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DE04005-FB31-4EB1-9454-A01EAB3AF9F8}" type="slidenum">
              <a:rPr b="0" lang="ru-RU" sz="1200" strike="noStrike" u="none">
                <a:solidFill>
                  <a:srgbClr val="898989"/>
                </a:solidFill>
                <a:uFillTx/>
                <a:latin typeface="Calibri"/>
              </a:rPr>
              <a:t>&lt;number&gt;</a:t>
            </a:fld>
            <a:endParaRPr b="0" lang="ru-RU" sz="1200" strike="noStrike" u="none">
              <a:solidFill>
                <a:srgbClr val="000000"/>
              </a:solidFill>
              <a:uFillTx/>
              <a:latin typeface="Calibri"/>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jpeg"/><Relationship Id="rId3"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hyperlink" Target="https://www.youtube.com/watch?v=2ZAbp4cxrPo" TargetMode="External"/><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3.jpeg"/><Relationship Id="rId3" Type="http://schemas.openxmlformats.org/officeDocument/2006/relationships/image" Target="../media/image4.jpeg"/><Relationship Id="rId4"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5.jpe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4.jpeg"/><Relationship Id="rId3"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6.png"/><Relationship Id="rId3"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hyperlink" Target="https://kitap.kz/audio-book/bota-narinkumz" TargetMode="External"/><Relationship Id="rId2"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7.png"/><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 name="Рисунок 48" descr=""/>
          <p:cNvPicPr/>
          <p:nvPr/>
        </p:nvPicPr>
        <p:blipFill>
          <a:blip r:embed="rId1"/>
          <a:stretch/>
        </p:blipFill>
        <p:spPr>
          <a:xfrm>
            <a:off x="652320" y="7978680"/>
            <a:ext cx="200160" cy="203400"/>
          </a:xfrm>
          <a:prstGeom prst="rect">
            <a:avLst/>
          </a:prstGeom>
          <a:ln w="0">
            <a:noFill/>
          </a:ln>
        </p:spPr>
      </p:pic>
      <p:sp>
        <p:nvSpPr>
          <p:cNvPr id="6"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9" name="Google Shape;77;p1"/>
          <p:cNvCxnSpPr/>
          <p:nvPr/>
        </p:nvCxnSpPr>
        <p:spPr>
          <a:xfrm>
            <a:off x="212400" y="6621120"/>
            <a:ext cx="11729160" cy="26280"/>
          </a:xfrm>
          <a:prstGeom prst="straightConnector1">
            <a:avLst/>
          </a:prstGeom>
          <a:ln w="57240">
            <a:solidFill>
              <a:srgbClr val="33cccc"/>
            </a:solidFill>
            <a:miter/>
          </a:ln>
        </p:spPr>
      </p:cxnSp>
      <p:cxnSp>
        <p:nvCxnSpPr>
          <p:cNvPr id="10" name="Google Shape;78;p1"/>
          <p:cNvCxnSpPr/>
          <p:nvPr/>
        </p:nvCxnSpPr>
        <p:spPr>
          <a:xfrm>
            <a:off x="752400" y="4517640"/>
            <a:ext cx="10694160" cy="37080"/>
          </a:xfrm>
          <a:prstGeom prst="straightConnector1">
            <a:avLst/>
          </a:prstGeom>
          <a:ln w="57240">
            <a:solidFill>
              <a:srgbClr val="4472c4"/>
            </a:solidFill>
            <a:miter/>
          </a:ln>
        </p:spPr>
      </p:cxnSp>
      <p:sp>
        <p:nvSpPr>
          <p:cNvPr id="11" name="TextBox 25"/>
          <p:cNvSpPr/>
          <p:nvPr/>
        </p:nvSpPr>
        <p:spPr>
          <a:xfrm>
            <a:off x="1455840" y="4595760"/>
            <a:ext cx="8934480" cy="9478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000000"/>
                </a:solidFill>
                <a:uFillTx/>
                <a:latin typeface="Times New Roman"/>
                <a:ea typeface="Times New Roman"/>
              </a:rPr>
              <a:t>Сабақтың тақырыбы:  </a:t>
            </a:r>
            <a:r>
              <a:rPr b="0" lang="kk-KZ" sz="2800" strike="noStrike" u="none">
                <a:solidFill>
                  <a:srgbClr val="000000"/>
                </a:solidFill>
                <a:uFillTx/>
                <a:latin typeface="Times New Roman"/>
                <a:ea typeface="Times New Roman"/>
              </a:rPr>
              <a:t>М.Шахановтың </a:t>
            </a:r>
            <a:endParaRPr b="0" lang="ru-RU" sz="28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Times New Roman"/>
              </a:rPr>
              <a:t>«Нарынқұм зауалы» поэмасы</a:t>
            </a:r>
            <a:endParaRPr b="0" lang="ru-RU" sz="2800" strike="noStrike" u="none">
              <a:solidFill>
                <a:srgbClr val="000000"/>
              </a:solidFill>
              <a:uFillTx/>
              <a:latin typeface="Calibri"/>
            </a:endParaRPr>
          </a:p>
        </p:txBody>
      </p:sp>
      <p:sp>
        <p:nvSpPr>
          <p:cNvPr id="12" name="TextBox 9"/>
          <p:cNvSpPr/>
          <p:nvPr/>
        </p:nvSpPr>
        <p:spPr>
          <a:xfrm>
            <a:off x="8899560" y="196920"/>
            <a:ext cx="2133720" cy="581400"/>
          </a:xfrm>
          <a:prstGeom prst="rect">
            <a:avLst/>
          </a:prstGeom>
          <a:noFill/>
          <a:ln w="0">
            <a:noFill/>
          </a:ln>
        </p:spPr>
        <p:style>
          <a:lnRef idx="0"/>
          <a:fillRef idx="0"/>
          <a:effectRef idx="0"/>
          <a:fontRef idx="minor"/>
        </p:style>
        <p:txBody>
          <a:bodyPr wrap="none"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600" strike="noStrike" u="none">
                <a:solidFill>
                  <a:srgbClr val="ffffff"/>
                </a:solidFill>
                <a:uFillTx/>
                <a:latin typeface="Tahoma"/>
                <a:ea typeface="Tahoma"/>
              </a:rPr>
              <a:t>ҚАЗАҚ  ӘДЕБИЕТІ </a:t>
            </a:r>
            <a:endParaRPr b="0" lang="ru-RU" sz="1600" strike="noStrike" u="none">
              <a:solidFill>
                <a:srgbClr val="000000"/>
              </a:solidFill>
              <a:uFillTx/>
              <a:latin typeface="Calibri"/>
            </a:endParaRPr>
          </a:p>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600" strike="noStrike" u="none">
                <a:solidFill>
                  <a:srgbClr val="ffffff"/>
                </a:solidFill>
                <a:uFillTx/>
                <a:latin typeface="Tahoma"/>
                <a:ea typeface="Tahoma"/>
              </a:rPr>
              <a:t>7-СЫНЫП</a:t>
            </a:r>
            <a:endParaRPr b="0" lang="ru-RU" sz="1600" strike="noStrike" u="none">
              <a:solidFill>
                <a:srgbClr val="000000"/>
              </a:solidFill>
              <a:uFillTx/>
              <a:latin typeface="Calibri"/>
            </a:endParaRPr>
          </a:p>
        </p:txBody>
      </p:sp>
      <p:sp>
        <p:nvSpPr>
          <p:cNvPr id="13" name="TextBox 1"/>
          <p:cNvSpPr/>
          <p:nvPr/>
        </p:nvSpPr>
        <p:spPr>
          <a:xfrm>
            <a:off x="1262880" y="320760"/>
            <a:ext cx="5095800" cy="52092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000000"/>
                </a:solidFill>
                <a:uFillTx/>
                <a:latin typeface="Times New Roman"/>
                <a:ea typeface="Times New Roman"/>
              </a:rPr>
              <a:t>Бөлім тақырыбы:</a:t>
            </a:r>
            <a:r>
              <a:rPr b="0" lang="kk-KZ" sz="2800" strike="noStrike" u="none">
                <a:solidFill>
                  <a:srgbClr val="000000"/>
                </a:solidFill>
                <a:uFillTx/>
                <a:latin typeface="Times New Roman"/>
                <a:ea typeface="Times New Roman"/>
              </a:rPr>
              <a:t> Ұрпақ тәрбиесі</a:t>
            </a:r>
            <a:endParaRPr b="0" lang="ru-RU" sz="2800" strike="noStrike" u="none">
              <a:solidFill>
                <a:srgbClr val="000000"/>
              </a:solidFill>
              <a:uFillTx/>
              <a:latin typeface="Calibri"/>
            </a:endParaRPr>
          </a:p>
        </p:txBody>
      </p:sp>
      <p:sp>
        <p:nvSpPr>
          <p:cNvPr id="14" name="Подзаголовок 3"/>
          <p:cNvSpPr/>
          <p:nvPr/>
        </p:nvSpPr>
        <p:spPr>
          <a:xfrm>
            <a:off x="6318360" y="2073240"/>
            <a:ext cx="2705040" cy="749160"/>
          </a:xfrm>
          <a:prstGeom prst="rect">
            <a:avLst/>
          </a:prstGeom>
          <a:noFill/>
          <a:ln w="0">
            <a:noFill/>
          </a:ln>
        </p:spPr>
        <p:style>
          <a:lnRef idx="0"/>
          <a:fillRef idx="0"/>
          <a:effectRef idx="0"/>
          <a:fontRef idx="minor"/>
        </p:style>
        <p:txBody>
          <a:bodyPr lIns="90000" rIns="90000" tIns="46800" bIns="46800" anchor="t">
            <a:normAutofit fontScale="62500" lnSpcReduction="19999"/>
          </a:bodyPr>
          <a:p>
            <a:pPr marL="228600" indent="-228600">
              <a:lnSpc>
                <a:spcPct val="90000"/>
              </a:lnSpc>
              <a:spcBef>
                <a:spcPts val="1001"/>
              </a:spcBef>
              <a:buClr>
                <a:srgbClr val="c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4000" strike="noStrike" u="none">
                <a:solidFill>
                  <a:srgbClr val="c00000"/>
                </a:solidFill>
                <a:uFillTx/>
                <a:latin typeface="Times New Roman"/>
                <a:ea typeface="Times New Roman"/>
              </a:rPr>
              <a:t>4</a:t>
            </a:r>
            <a:r>
              <a:rPr b="0" lang="en-US" sz="4000" strike="noStrike" u="none">
                <a:solidFill>
                  <a:srgbClr val="c00000"/>
                </a:solidFill>
                <a:uFillTx/>
                <a:latin typeface="Times New Roman"/>
                <a:ea typeface="Times New Roman"/>
              </a:rPr>
              <a:t>-</a:t>
            </a:r>
            <a:r>
              <a:rPr b="0" lang="kk-KZ" sz="4000" strike="noStrike" u="none">
                <a:solidFill>
                  <a:srgbClr val="c00000"/>
                </a:solidFill>
                <a:uFillTx/>
                <a:latin typeface="Times New Roman"/>
                <a:ea typeface="Times New Roman"/>
              </a:rPr>
              <a:t>тоқсан </a:t>
            </a:r>
            <a:endParaRPr b="0" lang="ru-RU" sz="4000" strike="noStrike" u="none">
              <a:solidFill>
                <a:srgbClr val="000000"/>
              </a:solidFill>
              <a:uFillTx/>
              <a:latin typeface="Calibri"/>
            </a:endParaRPr>
          </a:p>
          <a:p>
            <a:pPr marL="228600" indent="-228600">
              <a:lnSpc>
                <a:spcPct val="90000"/>
              </a:lnSpc>
              <a:spcBef>
                <a:spcPts val="1001"/>
              </a:spcBef>
              <a:buClr>
                <a:srgbClr val="c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4000" strike="noStrike" u="none">
                <a:solidFill>
                  <a:srgbClr val="c00000"/>
                </a:solidFill>
                <a:uFillTx/>
                <a:latin typeface="Times New Roman"/>
                <a:ea typeface="Times New Roman"/>
              </a:rPr>
              <a:t>1</a:t>
            </a:r>
            <a:r>
              <a:rPr b="0" lang="en-US" sz="4000" strike="noStrike" u="none">
                <a:solidFill>
                  <a:srgbClr val="c00000"/>
                </a:solidFill>
                <a:uFillTx/>
                <a:latin typeface="Times New Roman"/>
                <a:ea typeface="Times New Roman"/>
              </a:rPr>
              <a:t>-</a:t>
            </a:r>
            <a:r>
              <a:rPr b="0" lang="kk-KZ" sz="4000" strike="noStrike" u="none">
                <a:solidFill>
                  <a:srgbClr val="c00000"/>
                </a:solidFill>
                <a:uFillTx/>
                <a:latin typeface="Times New Roman"/>
                <a:ea typeface="Times New Roman"/>
              </a:rPr>
              <a:t>сабақ</a:t>
            </a:r>
            <a:endParaRPr b="0" lang="ru-RU" sz="4000" strike="noStrike" u="none">
              <a:solidFill>
                <a:srgbClr val="000000"/>
              </a:solidFill>
              <a:uFillTx/>
              <a:latin typeface="Calibri"/>
            </a:endParaRPr>
          </a:p>
        </p:txBody>
      </p:sp>
      <p:pic>
        <p:nvPicPr>
          <p:cNvPr id="15" name="Picture 2" descr="C:\Users\zerde\Desktop\Айгерим онлайн сабақ\қосымша\Kazak_adeb_7kl.jpg"/>
          <p:cNvPicPr/>
          <p:nvPr/>
        </p:nvPicPr>
        <p:blipFill>
          <a:blip r:embed="rId2"/>
          <a:stretch/>
        </p:blipFill>
        <p:spPr>
          <a:xfrm>
            <a:off x="2030400" y="1116000"/>
            <a:ext cx="2727360" cy="3228840"/>
          </a:xfrm>
          <a:prstGeom prst="rect">
            <a:avLst/>
          </a:prstGeom>
          <a:ln w="0">
            <a:noFill/>
          </a:ln>
        </p:spPr>
      </p:pic>
    </p:spTree>
  </p:cSld>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4" name="Рисунок 48" descr=""/>
          <p:cNvPicPr/>
          <p:nvPr/>
        </p:nvPicPr>
        <p:blipFill>
          <a:blip r:embed="rId1"/>
          <a:stretch/>
        </p:blipFill>
        <p:spPr>
          <a:xfrm>
            <a:off x="652320" y="7978680"/>
            <a:ext cx="200160" cy="203400"/>
          </a:xfrm>
          <a:prstGeom prst="rect">
            <a:avLst/>
          </a:prstGeom>
          <a:ln w="0">
            <a:noFill/>
          </a:ln>
        </p:spPr>
      </p:pic>
      <p:sp>
        <p:nvSpPr>
          <p:cNvPr id="85"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86"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87"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8" name="Google Shape;77;p1"/>
          <p:cNvCxnSpPr/>
          <p:nvPr/>
        </p:nvCxnSpPr>
        <p:spPr>
          <a:xfrm>
            <a:off x="212400" y="6621120"/>
            <a:ext cx="11729160" cy="26280"/>
          </a:xfrm>
          <a:prstGeom prst="straightConnector1">
            <a:avLst/>
          </a:prstGeom>
          <a:ln w="57240">
            <a:solidFill>
              <a:srgbClr val="33cccc"/>
            </a:solidFill>
            <a:miter/>
          </a:ln>
        </p:spPr>
      </p:cxnSp>
      <p:cxnSp>
        <p:nvCxnSpPr>
          <p:cNvPr id="89" name="Google Shape;78;p1"/>
          <p:cNvCxnSpPr/>
          <p:nvPr/>
        </p:nvCxnSpPr>
        <p:spPr>
          <a:xfrm>
            <a:off x="757080" y="6364080"/>
            <a:ext cx="10694160" cy="37080"/>
          </a:xfrm>
          <a:prstGeom prst="straightConnector1">
            <a:avLst/>
          </a:prstGeom>
          <a:ln w="38160">
            <a:solidFill>
              <a:srgbClr val="4472c4"/>
            </a:solidFill>
            <a:miter/>
          </a:ln>
        </p:spPr>
      </p:cxnSp>
      <p:sp>
        <p:nvSpPr>
          <p:cNvPr id="90"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2-т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sp>
        <p:nvSpPr>
          <p:cNvPr id="91" name="Прямоугольник 1"/>
          <p:cNvSpPr/>
          <p:nvPr/>
        </p:nvSpPr>
        <p:spPr>
          <a:xfrm>
            <a:off x="208080" y="950760"/>
            <a:ext cx="11233080" cy="5123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000" strike="noStrike" u="none">
                <a:solidFill>
                  <a:srgbClr val="000000"/>
                </a:solidFill>
                <a:uFillTx/>
                <a:latin typeface="Times New Roman"/>
                <a:ea typeface="Times New Roman"/>
              </a:rPr>
              <a:t>7 А/И 2 Автор бейнесін анықтау</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sng">
                <a:solidFill>
                  <a:srgbClr val="000000"/>
                </a:solidFill>
                <a:uFillTx/>
                <a:latin typeface="Times New Roman"/>
                <a:ea typeface="Times New Roman"/>
              </a:rPr>
              <a:t> </a:t>
            </a:r>
            <a:r>
              <a:rPr b="0" lang="kk-KZ" sz="2000" strike="noStrike" u="sng">
                <a:solidFill>
                  <a:srgbClr val="000000"/>
                </a:solidFill>
                <a:uFillTx/>
                <a:latin typeface="Times New Roman"/>
                <a:ea typeface="Times New Roman"/>
              </a:rPr>
              <a:t>Берілген бейнесюжетті тамашалап, ақпараттары ықшамдап, автор бейнесін кластерге түсіріңіз.</a:t>
            </a:r>
            <a:r>
              <a:rPr b="0" lang="kk-KZ" sz="2000" strike="noStrike" u="none">
                <a:solidFill>
                  <a:srgbClr val="000000"/>
                </a:solidFill>
                <a:uFillTx/>
                <a:latin typeface="Times New Roman"/>
                <a:ea typeface="Times New Roman"/>
              </a:rPr>
              <a:t>   </a:t>
            </a:r>
            <a:r>
              <a:rPr b="0" lang="ru-RU" sz="2000" strike="noStrike" u="sng">
                <a:solidFill>
                  <a:srgbClr val="0563c1"/>
                </a:solidFill>
                <a:uFillTx/>
                <a:latin typeface="Times New Roman"/>
                <a:ea typeface="Times New Roman"/>
                <a:hlinkClick r:id="rId2"/>
              </a:rPr>
              <a:t>https://www.youtube.com/watch?v=2ZAbp4cxrPo</a:t>
            </a:r>
            <a:r>
              <a:rPr b="0" lang="ru-RU" sz="2000" strike="noStrike" u="none">
                <a:solidFill>
                  <a:srgbClr val="000000"/>
                </a:solidFill>
                <a:uFillTx/>
                <a:latin typeface="Times New Roman"/>
                <a:ea typeface="Times New Roman"/>
              </a:rPr>
              <a:t> </a:t>
            </a:r>
            <a:endParaRPr b="0" lang="ru-RU" sz="20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БК: автор бейнесін анықтау.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-берілген ақпараттарды түсінеді;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-ақпаратты ықшамдайды;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-кластерге түсіре алады.</a:t>
            </a:r>
            <a:endParaRPr b="0" lang="ru-RU" sz="1800" strike="noStrike" u="none">
              <a:solidFill>
                <a:srgbClr val="000000"/>
              </a:solidFill>
              <a:uFillTx/>
              <a:latin typeface="Calibri"/>
            </a:endParaRPr>
          </a:p>
        </p:txBody>
      </p:sp>
      <p:sp>
        <p:nvSpPr>
          <p:cNvPr id="92" name="Овал 12"/>
          <p:cNvSpPr/>
          <p:nvPr/>
        </p:nvSpPr>
        <p:spPr>
          <a:xfrm>
            <a:off x="3905280" y="2816280"/>
            <a:ext cx="3095640" cy="1438200"/>
          </a:xfrm>
          <a:prstGeom prst="ellipse">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p:txBody>
      </p:sp>
      <p:cxnSp>
        <p:nvCxnSpPr>
          <p:cNvPr id="93" name="Прямая со стрелкой 13"/>
          <p:cNvCxnSpPr/>
          <p:nvPr/>
        </p:nvCxnSpPr>
        <p:spPr>
          <a:xfrm flipV="1">
            <a:off x="6440040" y="2312280"/>
            <a:ext cx="561240" cy="656280"/>
          </a:xfrm>
          <a:prstGeom prst="straightConnector1">
            <a:avLst/>
          </a:prstGeom>
          <a:ln w="6480">
            <a:solidFill>
              <a:srgbClr val="5b9bd5"/>
            </a:solidFill>
            <a:miter/>
            <a:tailEnd len="med" type="arrow" w="med"/>
          </a:ln>
        </p:spPr>
      </p:cxnSp>
      <p:cxnSp>
        <p:nvCxnSpPr>
          <p:cNvPr id="94" name="Прямая со стрелкой 14"/>
          <p:cNvCxnSpPr/>
          <p:nvPr/>
        </p:nvCxnSpPr>
        <p:spPr>
          <a:xfrm flipH="1" flipV="1">
            <a:off x="4045680" y="2370960"/>
            <a:ext cx="607320" cy="538920"/>
          </a:xfrm>
          <a:prstGeom prst="straightConnector1">
            <a:avLst/>
          </a:prstGeom>
          <a:ln w="6480">
            <a:solidFill>
              <a:srgbClr val="5b9bd5"/>
            </a:solidFill>
            <a:miter/>
            <a:tailEnd len="med" type="arrow" w="med"/>
          </a:ln>
        </p:spPr>
      </p:cxnSp>
      <p:cxnSp>
        <p:nvCxnSpPr>
          <p:cNvPr id="95" name="Прямая со стрелкой 16"/>
          <p:cNvCxnSpPr/>
          <p:nvPr/>
        </p:nvCxnSpPr>
        <p:spPr>
          <a:xfrm>
            <a:off x="7000920" y="3534840"/>
            <a:ext cx="1080000" cy="1080"/>
          </a:xfrm>
          <a:prstGeom prst="straightConnector1">
            <a:avLst/>
          </a:prstGeom>
          <a:ln w="6480">
            <a:solidFill>
              <a:srgbClr val="5b9bd5"/>
            </a:solidFill>
            <a:miter/>
            <a:tailEnd len="med" type="arrow" w="med"/>
          </a:ln>
        </p:spPr>
      </p:cxnSp>
      <p:cxnSp>
        <p:nvCxnSpPr>
          <p:cNvPr id="96" name="Прямая со стрелкой 17"/>
          <p:cNvCxnSpPr/>
          <p:nvPr/>
        </p:nvCxnSpPr>
        <p:spPr>
          <a:xfrm flipH="1">
            <a:off x="2886840" y="3534840"/>
            <a:ext cx="1018440" cy="1080"/>
          </a:xfrm>
          <a:prstGeom prst="straightConnector1">
            <a:avLst/>
          </a:prstGeom>
          <a:ln w="6480">
            <a:solidFill>
              <a:srgbClr val="5b9bd5"/>
            </a:solidFill>
            <a:miter/>
            <a:tailEnd len="med" type="arrow" w="med"/>
          </a:ln>
        </p:spPr>
      </p:cxnSp>
      <p:cxnSp>
        <p:nvCxnSpPr>
          <p:cNvPr id="97" name="Прямая со стрелкой 19"/>
          <p:cNvCxnSpPr/>
          <p:nvPr/>
        </p:nvCxnSpPr>
        <p:spPr>
          <a:xfrm flipH="1">
            <a:off x="3382200" y="4005360"/>
            <a:ext cx="1043640" cy="643320"/>
          </a:xfrm>
          <a:prstGeom prst="straightConnector1">
            <a:avLst/>
          </a:prstGeom>
          <a:ln w="6480">
            <a:solidFill>
              <a:srgbClr val="5b9bd5"/>
            </a:solidFill>
            <a:miter/>
            <a:tailEnd len="med" type="arrow" w="med"/>
          </a:ln>
        </p:spPr>
      </p:cxnSp>
      <p:cxnSp>
        <p:nvCxnSpPr>
          <p:cNvPr id="98" name="Прямая со стрелкой 20"/>
          <p:cNvCxnSpPr>
            <a:stCxn id="92" idx="5"/>
          </p:cNvCxnSpPr>
          <p:nvPr/>
        </p:nvCxnSpPr>
        <p:spPr>
          <a:xfrm>
            <a:off x="6546600" y="4044600"/>
            <a:ext cx="1019880" cy="531000"/>
          </a:xfrm>
          <a:prstGeom prst="straightConnector1">
            <a:avLst/>
          </a:prstGeom>
          <a:ln w="6480">
            <a:solidFill>
              <a:srgbClr val="5b9bd5"/>
            </a:solidFill>
            <a:miter/>
            <a:tailEnd len="med" type="arrow" w="med"/>
          </a:ln>
        </p:spPr>
      </p:cxnSp>
      <p:cxnSp>
        <p:nvCxnSpPr>
          <p:cNvPr id="99" name="Прямая со стрелкой 21"/>
          <p:cNvCxnSpPr/>
          <p:nvPr/>
        </p:nvCxnSpPr>
        <p:spPr>
          <a:xfrm flipH="1">
            <a:off x="4384440" y="4240080"/>
            <a:ext cx="606960" cy="720000"/>
          </a:xfrm>
          <a:prstGeom prst="straightConnector1">
            <a:avLst/>
          </a:prstGeom>
          <a:ln w="6480">
            <a:solidFill>
              <a:srgbClr val="5b9bd5"/>
            </a:solidFill>
            <a:miter/>
            <a:tailEnd len="med" type="arrow" w="med"/>
          </a:ln>
        </p:spPr>
      </p:cxnSp>
      <p:cxnSp>
        <p:nvCxnSpPr>
          <p:cNvPr id="100" name="Прямая со стрелкой 22"/>
          <p:cNvCxnSpPr/>
          <p:nvPr/>
        </p:nvCxnSpPr>
        <p:spPr>
          <a:xfrm>
            <a:off x="5942160" y="4205160"/>
            <a:ext cx="498960" cy="705240"/>
          </a:xfrm>
          <a:prstGeom prst="straightConnector1">
            <a:avLst/>
          </a:prstGeom>
          <a:ln w="6480">
            <a:solidFill>
              <a:srgbClr val="5b9bd5"/>
            </a:solidFill>
            <a:miter/>
            <a:tailEnd len="med" type="arrow" w="med"/>
          </a:ln>
        </p:spPr>
      </p:cxnSp>
      <p:cxnSp>
        <p:nvCxnSpPr>
          <p:cNvPr id="101" name="Прямая со стрелкой 23"/>
          <p:cNvCxnSpPr/>
          <p:nvPr/>
        </p:nvCxnSpPr>
        <p:spPr>
          <a:xfrm>
            <a:off x="5375160" y="4275000"/>
            <a:ext cx="5760" cy="758160"/>
          </a:xfrm>
          <a:prstGeom prst="straightConnector1">
            <a:avLst/>
          </a:prstGeom>
          <a:ln w="6480">
            <a:solidFill>
              <a:srgbClr val="5b9bd5"/>
            </a:solidFill>
            <a:miter/>
            <a:tailEnd len="med" type="arrow" w="med"/>
          </a:ln>
        </p:spPr>
      </p:cxn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2" name="Рисунок 48" descr=""/>
          <p:cNvPicPr/>
          <p:nvPr/>
        </p:nvPicPr>
        <p:blipFill>
          <a:blip r:embed="rId1"/>
          <a:stretch/>
        </p:blipFill>
        <p:spPr>
          <a:xfrm>
            <a:off x="652320" y="7978680"/>
            <a:ext cx="200160" cy="203400"/>
          </a:xfrm>
          <a:prstGeom prst="rect">
            <a:avLst/>
          </a:prstGeom>
          <a:ln w="0">
            <a:noFill/>
          </a:ln>
        </p:spPr>
      </p:pic>
      <p:sp>
        <p:nvSpPr>
          <p:cNvPr id="103"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04"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05"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06" name="Google Shape;77;p1"/>
          <p:cNvCxnSpPr/>
          <p:nvPr/>
        </p:nvCxnSpPr>
        <p:spPr>
          <a:xfrm>
            <a:off x="212400" y="6621120"/>
            <a:ext cx="11729160" cy="26280"/>
          </a:xfrm>
          <a:prstGeom prst="straightConnector1">
            <a:avLst/>
          </a:prstGeom>
          <a:ln w="57240">
            <a:solidFill>
              <a:srgbClr val="33cccc"/>
            </a:solidFill>
            <a:miter/>
          </a:ln>
        </p:spPr>
      </p:cxnSp>
      <p:cxnSp>
        <p:nvCxnSpPr>
          <p:cNvPr id="107" name="Google Shape;78;p1"/>
          <p:cNvCxnSpPr/>
          <p:nvPr/>
        </p:nvCxnSpPr>
        <p:spPr>
          <a:xfrm>
            <a:off x="757080" y="6364080"/>
            <a:ext cx="10694160" cy="37080"/>
          </a:xfrm>
          <a:prstGeom prst="straightConnector1">
            <a:avLst/>
          </a:prstGeom>
          <a:ln w="57240">
            <a:solidFill>
              <a:srgbClr val="0070c0"/>
            </a:solidFill>
            <a:miter/>
          </a:ln>
        </p:spPr>
      </p:cxnSp>
      <p:sp>
        <p:nvSpPr>
          <p:cNvPr id="108" name="TextBox 8"/>
          <p:cNvSpPr/>
          <p:nvPr/>
        </p:nvSpPr>
        <p:spPr>
          <a:xfrm>
            <a:off x="212760" y="19512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sp>
        <p:nvSpPr>
          <p:cNvPr id="109" name="Прямоугольник 2"/>
          <p:cNvSpPr/>
          <p:nvPr/>
        </p:nvSpPr>
        <p:spPr>
          <a:xfrm>
            <a:off x="1973160" y="2509920"/>
            <a:ext cx="9274320" cy="22885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none">
                <a:solidFill>
                  <a:srgbClr val="000000"/>
                </a:solidFill>
                <a:uFillTx/>
                <a:latin typeface="Times New Roman"/>
                <a:ea typeface="Times New Roman"/>
              </a:rPr>
              <a:t>Автор: Тарихи маңызы бар жерде туған, Қажымұқаннан бата алған, 60-қа жуық елден марапат алған, Т.Айбергенов-жақын досы, шыншыл ақын т.б</a:t>
            </a:r>
            <a:endParaRPr b="0" lang="ru-RU" sz="3600" strike="noStrike" u="none">
              <a:solidFill>
                <a:srgbClr val="000000"/>
              </a:solidFill>
              <a:uFillTx/>
              <a:latin typeface="Calibri"/>
            </a:endParaRPr>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10" name="Рисунок 48" descr=""/>
          <p:cNvPicPr/>
          <p:nvPr/>
        </p:nvPicPr>
        <p:blipFill>
          <a:blip r:embed="rId1"/>
          <a:stretch/>
        </p:blipFill>
        <p:spPr>
          <a:xfrm>
            <a:off x="652320" y="7978680"/>
            <a:ext cx="200160" cy="203400"/>
          </a:xfrm>
          <a:prstGeom prst="rect">
            <a:avLst/>
          </a:prstGeom>
          <a:ln w="0">
            <a:noFill/>
          </a:ln>
        </p:spPr>
      </p:pic>
      <p:sp>
        <p:nvSpPr>
          <p:cNvPr id="111"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1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1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14" name="Google Shape;77;p1"/>
          <p:cNvCxnSpPr/>
          <p:nvPr/>
        </p:nvCxnSpPr>
        <p:spPr>
          <a:xfrm>
            <a:off x="212400" y="6621120"/>
            <a:ext cx="11729160" cy="26280"/>
          </a:xfrm>
          <a:prstGeom prst="straightConnector1">
            <a:avLst/>
          </a:prstGeom>
          <a:ln w="57240">
            <a:solidFill>
              <a:srgbClr val="33cccc"/>
            </a:solidFill>
            <a:miter/>
          </a:ln>
        </p:spPr>
      </p:cxnSp>
      <p:cxnSp>
        <p:nvCxnSpPr>
          <p:cNvPr id="115" name="Google Shape;78;p1"/>
          <p:cNvCxnSpPr/>
          <p:nvPr/>
        </p:nvCxnSpPr>
        <p:spPr>
          <a:xfrm>
            <a:off x="757080" y="6364080"/>
            <a:ext cx="10694160" cy="37080"/>
          </a:xfrm>
          <a:prstGeom prst="straightConnector1">
            <a:avLst/>
          </a:prstGeom>
          <a:ln w="38160">
            <a:solidFill>
              <a:srgbClr val="4472c4"/>
            </a:solidFill>
            <a:miter/>
          </a:ln>
        </p:spPr>
      </p:cxnSp>
      <p:sp>
        <p:nvSpPr>
          <p:cNvPr id="116"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3-т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sp>
        <p:nvSpPr>
          <p:cNvPr id="117" name="Прямоугольник 1"/>
          <p:cNvSpPr/>
          <p:nvPr/>
        </p:nvSpPr>
        <p:spPr>
          <a:xfrm>
            <a:off x="212760" y="965160"/>
            <a:ext cx="115822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7. А/И 2 эпикалық, поэзиялық, драмалық шығармадағы автор бейнесін анықтау</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sng">
                <a:solidFill>
                  <a:srgbClr val="000000"/>
                </a:solidFill>
                <a:uFillTx/>
                <a:latin typeface="Times New Roman"/>
                <a:ea typeface="Times New Roman"/>
              </a:rPr>
              <a:t>3-тапсырма.</a:t>
            </a:r>
            <a:r>
              <a:rPr b="0" lang="kk-KZ" sz="1800" strike="noStrike" u="sng">
                <a:solidFill>
                  <a:srgbClr val="000000"/>
                </a:solidFill>
                <a:uFillTx/>
                <a:latin typeface="Times New Roman"/>
                <a:ea typeface="Times New Roman"/>
              </a:rPr>
              <a:t> Берілген кестені толтырыңыз.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Calibri"/>
              </a:rPr>
              <a:t> </a:t>
            </a:r>
            <a:r>
              <a:rPr b="0" i="1" lang="kk-KZ" sz="1800" strike="noStrike" u="none">
                <a:solidFill>
                  <a:srgbClr val="000000"/>
                </a:solidFill>
                <a:uFillTx/>
                <a:latin typeface="Times New Roman"/>
                <a:ea typeface="Times New Roman"/>
              </a:rPr>
              <a:t>БК:Шығарма бойынша автор бейнесін анықтау.</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a:t>
            </a:r>
            <a:r>
              <a:rPr b="0" i="1" lang="kk-KZ" sz="1800" strike="noStrike" u="none">
                <a:solidFill>
                  <a:srgbClr val="000000"/>
                </a:solidFill>
                <a:uFillTx/>
                <a:latin typeface="Times New Roman"/>
                <a:ea typeface="Times New Roman"/>
              </a:rPr>
              <a:t>Поэма мазмұны бойынша кестені дұрыс толтыру.</a:t>
            </a:r>
            <a:endParaRPr b="0" lang="ru-RU" sz="1800" strike="noStrike" u="none">
              <a:solidFill>
                <a:srgbClr val="000000"/>
              </a:solidFill>
              <a:uFillTx/>
              <a:latin typeface="Calibri"/>
            </a:endParaRPr>
          </a:p>
        </p:txBody>
      </p:sp>
      <p:graphicFrame>
        <p:nvGraphicFramePr>
          <p:cNvPr id="118" name=""/>
          <p:cNvGraphicFramePr/>
          <p:nvPr/>
        </p:nvGraphicFramePr>
        <p:xfrm>
          <a:off x="453960" y="2214720"/>
          <a:ext cx="10937880" cy="2566800"/>
        </p:xfrm>
        <a:graphic>
          <a:graphicData uri="http://schemas.openxmlformats.org/drawingml/2006/table">
            <a:tbl>
              <a:tblPr/>
              <a:tblGrid>
                <a:gridCol w="1806480"/>
                <a:gridCol w="2673360"/>
                <a:gridCol w="1806840"/>
                <a:gridCol w="1617480"/>
                <a:gridCol w="3033720"/>
              </a:tblGrid>
              <a:tr h="2138040">
                <a:tc>
                  <a:txBody>
                    <a:bodyPr lIns="73080" rIns="73080" tIns="0" bIns="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І бөлімдегі басты мәселе</a:t>
                      </a: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73080" rIns="73080" tIns="0" bIns="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Махамбет пен автордың бойындағы ұқсастықтарды анықтаңыз?</a:t>
                      </a: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73080" rIns="73080" tIns="0" bIns="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ІІ бөлімдегі басты мәселе</a:t>
                      </a: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73080" rIns="73080" tIns="0" bIns="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Егер де мен автор болсам балаға қандай үкім берер едім? Не себепті?</a:t>
                      </a: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66600" rIns="66600" tIns="66600" bIns="6660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1800" strike="noStrike" u="none">
                          <a:solidFill>
                            <a:srgbClr val="ffffff"/>
                          </a:solidFill>
                          <a:uFillTx/>
                          <a:latin typeface="Times New Roman"/>
                          <a:ea typeface="Times New Roman"/>
                        </a:rPr>
                        <a:t>«Нарынқұм зауалы» шығармасындағы үкімге ұқсас қатал үкімдер басқа қай шығармаларда бар?</a:t>
                      </a:r>
                      <a:endParaRPr b="0" lang="ru-RU" sz="1800" strike="noStrike" u="none">
                        <a:solidFill>
                          <a:srgbClr val="000000"/>
                        </a:solidFill>
                        <a:uFillTx/>
                        <a:latin typeface="Calibri"/>
                      </a:endParaRPr>
                    </a:p>
                  </a:txBody>
                  <a:tcPr anchor="t" marL="66600" marR="666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428760">
                <a:tc>
                  <a:txBody>
                    <a:bodyPr lIns="73080" rIns="73080" tIns="0" bIns="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5b9bd5"/>
                    </a:solidFill>
                  </a:tcPr>
                </a:tc>
                <a:tc>
                  <a:txBody>
                    <a:bodyPr lIns="73080" rIns="73080" tIns="0" bIns="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73080" rIns="73080" tIns="0" bIns="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73080" rIns="73080" tIns="0" bIns="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c>
                  <a:txBody>
                    <a:bodyPr lIns="66600" rIns="66600" tIns="66600" bIns="66600" anchor="t">
                      <a:noAutofit/>
                    </a:bodyPr>
                    <a:p>
                      <a:pPr>
                        <a:lnSpc>
                          <a:spcPct val="107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ffff00"/>
                          </a:solidFill>
                          <a:uFillTx/>
                          <a:latin typeface="Times New Roman"/>
                          <a:ea typeface="Times New Roman"/>
                        </a:rPr>
                        <a:t> </a:t>
                      </a:r>
                      <a:endParaRPr b="0" lang="ru-RU" sz="1800" strike="noStrike" u="none">
                        <a:solidFill>
                          <a:srgbClr val="000000"/>
                        </a:solidFill>
                        <a:uFillTx/>
                        <a:latin typeface="Calibri"/>
                      </a:endParaRPr>
                    </a:p>
                  </a:txBody>
                  <a:tcPr anchor="t" marL="66600" marR="666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bl>
          </a:graphicData>
        </a:graphic>
      </p:graphicFrame>
      <p:sp>
        <p:nvSpPr>
          <p:cNvPr id="119" name="Прямоугольник 3"/>
          <p:cNvSpPr/>
          <p:nvPr/>
        </p:nvSpPr>
        <p:spPr>
          <a:xfrm>
            <a:off x="453960" y="4748040"/>
            <a:ext cx="6096240" cy="163368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Calibri"/>
              </a:rPr>
              <a:t>Дескриптор</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-бөлімдердегі басты мәселені анықтайды;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-автор бейнесін анықтайды;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-өз көзқарасын білдіре алады;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Calibri"/>
              </a:rPr>
              <a:t>-өткен шығармаларды еске түсіреді.</a:t>
            </a:r>
            <a:endParaRPr b="0" lang="ru-RU" sz="1800" strike="noStrike" u="none">
              <a:solidFill>
                <a:srgbClr val="000000"/>
              </a:solidFill>
              <a:uFillTx/>
              <a:latin typeface="Calibri"/>
            </a:endParaRPr>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0" name="Рисунок 48" descr=""/>
          <p:cNvPicPr/>
          <p:nvPr/>
        </p:nvPicPr>
        <p:blipFill>
          <a:blip r:embed="rId1"/>
          <a:stretch/>
        </p:blipFill>
        <p:spPr>
          <a:xfrm>
            <a:off x="652320" y="7978680"/>
            <a:ext cx="200160" cy="203400"/>
          </a:xfrm>
          <a:prstGeom prst="rect">
            <a:avLst/>
          </a:prstGeom>
          <a:ln w="0">
            <a:noFill/>
          </a:ln>
        </p:spPr>
      </p:pic>
      <p:sp>
        <p:nvSpPr>
          <p:cNvPr id="121"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22"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23"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24" name="Google Shape;77;p1"/>
          <p:cNvCxnSpPr/>
          <p:nvPr/>
        </p:nvCxnSpPr>
        <p:spPr>
          <a:xfrm>
            <a:off x="212400" y="6621120"/>
            <a:ext cx="11729160" cy="26280"/>
          </a:xfrm>
          <a:prstGeom prst="straightConnector1">
            <a:avLst/>
          </a:prstGeom>
          <a:ln w="57240">
            <a:solidFill>
              <a:srgbClr val="33cccc"/>
            </a:solidFill>
            <a:miter/>
          </a:ln>
        </p:spPr>
      </p:cxnSp>
      <p:cxnSp>
        <p:nvCxnSpPr>
          <p:cNvPr id="125" name="Google Shape;78;p1"/>
          <p:cNvCxnSpPr/>
          <p:nvPr/>
        </p:nvCxnSpPr>
        <p:spPr>
          <a:xfrm>
            <a:off x="757080" y="6364080"/>
            <a:ext cx="10694160" cy="37080"/>
          </a:xfrm>
          <a:prstGeom prst="straightConnector1">
            <a:avLst/>
          </a:prstGeom>
          <a:ln w="38160">
            <a:solidFill>
              <a:srgbClr val="4472c4"/>
            </a:solidFill>
            <a:miter/>
          </a:ln>
        </p:spPr>
      </p:cxnSp>
      <p:sp>
        <p:nvSpPr>
          <p:cNvPr id="126" name="TextBox 8"/>
          <p:cNvSpPr/>
          <p:nvPr/>
        </p:nvSpPr>
        <p:spPr>
          <a:xfrm>
            <a:off x="212760" y="19512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Бекіту сұрақтары</a:t>
            </a:r>
            <a:endParaRPr b="0" lang="ru-RU" sz="2400" strike="noStrike" u="none">
              <a:solidFill>
                <a:srgbClr val="000000"/>
              </a:solidFill>
              <a:uFillTx/>
              <a:latin typeface="Calibri"/>
            </a:endParaRPr>
          </a:p>
        </p:txBody>
      </p:sp>
      <p:sp>
        <p:nvSpPr>
          <p:cNvPr id="127" name="Прямоугольник 1"/>
          <p:cNvSpPr/>
          <p:nvPr/>
        </p:nvSpPr>
        <p:spPr>
          <a:xfrm>
            <a:off x="900720" y="2181240"/>
            <a:ext cx="10791720" cy="1820160"/>
          </a:xfrm>
          <a:prstGeom prst="rect">
            <a:avLst/>
          </a:prstGeom>
          <a:noFill/>
          <a:ln w="0">
            <a:noFill/>
          </a:ln>
        </p:spPr>
        <p:style>
          <a:lnRef idx="0"/>
          <a:fillRef idx="0"/>
          <a:effectRef idx="0"/>
          <a:fontRef idx="minor"/>
        </p:style>
        <p:txBody>
          <a:bodyPr wrap="none"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-Оқу мақсатына жеттің бе?</a:t>
            </a:r>
            <a:endParaRPr b="0" lang="ru-RU" sz="2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-Оқу мақсатына жету барысында қандай тапсырмаларды орындадың?</a:t>
            </a:r>
            <a:endParaRPr b="0" lang="ru-RU" sz="2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800" strike="noStrike" u="none">
                <a:solidFill>
                  <a:srgbClr val="000000"/>
                </a:solidFill>
                <a:uFillTx/>
                <a:latin typeface="Times New Roman"/>
                <a:ea typeface="Calibri"/>
              </a:rPr>
              <a:t>-Шығарманың негізгі идеясын 2 сөйлеммен жеткізіңіз.</a:t>
            </a:r>
            <a:endParaRPr b="0" lang="ru-RU" sz="2800" strike="noStrike" u="none">
              <a:solidFill>
                <a:srgbClr val="000000"/>
              </a:solidFill>
              <a:uFillTx/>
              <a:latin typeface="Calibri"/>
            </a:endParaRPr>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28" name="Рисунок 48" descr=""/>
          <p:cNvPicPr/>
          <p:nvPr/>
        </p:nvPicPr>
        <p:blipFill>
          <a:blip r:embed="rId1"/>
          <a:stretch/>
        </p:blipFill>
        <p:spPr>
          <a:xfrm>
            <a:off x="652320" y="7978680"/>
            <a:ext cx="200160" cy="203400"/>
          </a:xfrm>
          <a:prstGeom prst="rect">
            <a:avLst/>
          </a:prstGeom>
          <a:ln w="0">
            <a:noFill/>
          </a:ln>
        </p:spPr>
      </p:pic>
      <p:sp>
        <p:nvSpPr>
          <p:cNvPr id="129"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3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3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132" name="Google Shape;77;p1"/>
          <p:cNvCxnSpPr/>
          <p:nvPr/>
        </p:nvCxnSpPr>
        <p:spPr>
          <a:xfrm>
            <a:off x="212400" y="6621120"/>
            <a:ext cx="11729160" cy="26280"/>
          </a:xfrm>
          <a:prstGeom prst="straightConnector1">
            <a:avLst/>
          </a:prstGeom>
          <a:ln w="57240">
            <a:solidFill>
              <a:srgbClr val="33cccc"/>
            </a:solidFill>
            <a:miter/>
          </a:ln>
        </p:spPr>
      </p:cxnSp>
      <p:cxnSp>
        <p:nvCxnSpPr>
          <p:cNvPr id="133" name="Google Shape;78;p1"/>
          <p:cNvCxnSpPr/>
          <p:nvPr/>
        </p:nvCxnSpPr>
        <p:spPr>
          <a:xfrm>
            <a:off x="757080" y="6364080"/>
            <a:ext cx="10694160" cy="37080"/>
          </a:xfrm>
          <a:prstGeom prst="straightConnector1">
            <a:avLst/>
          </a:prstGeom>
          <a:ln w="38160">
            <a:solidFill>
              <a:srgbClr val="4472c4"/>
            </a:solidFill>
            <a:miter/>
          </a:ln>
        </p:spPr>
      </p:cxnSp>
      <p:sp>
        <p:nvSpPr>
          <p:cNvPr id="134" name="TextBox 8"/>
          <p:cNvSpPr/>
          <p:nvPr/>
        </p:nvSpPr>
        <p:spPr>
          <a:xfrm>
            <a:off x="212760" y="19512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Оқу тапсырмасы</a:t>
            </a:r>
            <a:endParaRPr b="0" lang="ru-RU" sz="2400" strike="noStrike" u="none">
              <a:solidFill>
                <a:srgbClr val="000000"/>
              </a:solidFill>
              <a:uFillTx/>
              <a:latin typeface="Calibri"/>
            </a:endParaRPr>
          </a:p>
        </p:txBody>
      </p:sp>
      <p:sp>
        <p:nvSpPr>
          <p:cNvPr id="135" name="Прямоугольник 1"/>
          <p:cNvSpPr/>
          <p:nvPr/>
        </p:nvSpPr>
        <p:spPr>
          <a:xfrm>
            <a:off x="2233080" y="2548080"/>
            <a:ext cx="7741800" cy="58176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Calibri"/>
              </a:rPr>
              <a:t>Поэманың прологы мен эпилогын анықтау.</a:t>
            </a:r>
            <a:endParaRPr b="0" lang="ru-RU" sz="3200" strike="noStrike" u="none">
              <a:solidFill>
                <a:srgbClr val="000000"/>
              </a:solidFill>
              <a:uFillTx/>
              <a:latin typeface="Calibri"/>
            </a:endParaRPr>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6" name="Рисунок 48" descr=""/>
          <p:cNvPicPr/>
          <p:nvPr/>
        </p:nvPicPr>
        <p:blipFill>
          <a:blip r:embed="rId1"/>
          <a:stretch/>
        </p:blipFill>
        <p:spPr>
          <a:xfrm>
            <a:off x="652320" y="7978680"/>
            <a:ext cx="200160" cy="203400"/>
          </a:xfrm>
          <a:prstGeom prst="rect">
            <a:avLst/>
          </a:prstGeom>
          <a:ln w="0">
            <a:noFill/>
          </a:ln>
        </p:spPr>
      </p:pic>
      <p:sp>
        <p:nvSpPr>
          <p:cNvPr id="1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1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1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20" name="Google Shape;77;p1"/>
          <p:cNvCxnSpPr/>
          <p:nvPr/>
        </p:nvCxnSpPr>
        <p:spPr>
          <a:xfrm>
            <a:off x="212400" y="6621120"/>
            <a:ext cx="11729160" cy="26280"/>
          </a:xfrm>
          <a:prstGeom prst="straightConnector1">
            <a:avLst/>
          </a:prstGeom>
          <a:ln w="57240">
            <a:solidFill>
              <a:srgbClr val="33cccc"/>
            </a:solidFill>
            <a:miter/>
          </a:ln>
        </p:spPr>
      </p:cxnSp>
      <p:cxnSp>
        <p:nvCxnSpPr>
          <p:cNvPr id="21" name="Google Shape;78;p1"/>
          <p:cNvCxnSpPr/>
          <p:nvPr/>
        </p:nvCxnSpPr>
        <p:spPr>
          <a:xfrm>
            <a:off x="652320" y="3389040"/>
            <a:ext cx="10694160" cy="37080"/>
          </a:xfrm>
          <a:prstGeom prst="straightConnector1">
            <a:avLst/>
          </a:prstGeom>
          <a:ln w="38160">
            <a:solidFill>
              <a:srgbClr val="4472c4"/>
            </a:solidFill>
            <a:miter/>
          </a:ln>
        </p:spPr>
      </p:cxnSp>
      <p:sp>
        <p:nvSpPr>
          <p:cNvPr id="22" name="TextBox 8"/>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Оқу мақсат(тар)ы</a:t>
            </a:r>
            <a:endParaRPr b="0" lang="ru-RU" sz="2400" strike="noStrike" u="none">
              <a:solidFill>
                <a:srgbClr val="000000"/>
              </a:solidFill>
              <a:uFillTx/>
              <a:latin typeface="Calibri"/>
            </a:endParaRPr>
          </a:p>
        </p:txBody>
      </p:sp>
      <p:sp>
        <p:nvSpPr>
          <p:cNvPr id="23" name="TextBox 1"/>
          <p:cNvSpPr/>
          <p:nvPr/>
        </p:nvSpPr>
        <p:spPr>
          <a:xfrm>
            <a:off x="1119960" y="3579840"/>
            <a:ext cx="213948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Сабақ мақсаттары</a:t>
            </a:r>
            <a:endParaRPr b="0" lang="ru-RU" sz="1800" strike="noStrike" u="none">
              <a:solidFill>
                <a:srgbClr val="000000"/>
              </a:solidFill>
              <a:uFillTx/>
              <a:latin typeface="Calibri"/>
            </a:endParaRPr>
          </a:p>
        </p:txBody>
      </p:sp>
      <p:sp>
        <p:nvSpPr>
          <p:cNvPr id="24" name="Прямоугольник 2"/>
          <p:cNvSpPr/>
          <p:nvPr/>
        </p:nvSpPr>
        <p:spPr>
          <a:xfrm>
            <a:off x="1109520" y="3952800"/>
            <a:ext cx="863604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 поэма сюжетінің құрамдас бөлшектерін талдайды;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-автор бейнесін анықтайды.</a:t>
            </a:r>
            <a:endParaRPr b="0" lang="ru-RU" sz="1800" strike="noStrike" u="none">
              <a:solidFill>
                <a:srgbClr val="000000"/>
              </a:solidFill>
              <a:uFillTx/>
              <a:latin typeface="Calibri"/>
            </a:endParaRPr>
          </a:p>
        </p:txBody>
      </p:sp>
      <p:sp>
        <p:nvSpPr>
          <p:cNvPr id="25" name="Прямоугольник 3"/>
          <p:cNvSpPr/>
          <p:nvPr/>
        </p:nvSpPr>
        <p:spPr>
          <a:xfrm>
            <a:off x="1109520" y="5232240"/>
            <a:ext cx="6096240" cy="1068840"/>
          </a:xfrm>
          <a:prstGeom prst="rect">
            <a:avLst/>
          </a:prstGeom>
          <a:noFill/>
          <a:ln w="0">
            <a:noFill/>
          </a:ln>
        </p:spPr>
        <p:style>
          <a:lnRef idx="0"/>
          <a:fillRef idx="0"/>
          <a:effectRef idx="0"/>
          <a:fontRef idx="minor"/>
        </p:style>
        <p:txBody>
          <a:bodyPr lIns="90000" rIns="90000" tIns="46800" bIns="46800" anchor="t">
            <a:spAutoFit/>
          </a:bodyPr>
          <a:p>
            <a:pPr marL="343080" indent="-34308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Шығарманың мазмұнын түсінеді;</a:t>
            </a:r>
            <a:endParaRPr b="0" lang="ru-RU" sz="1600" strike="noStrike" u="none">
              <a:solidFill>
                <a:srgbClr val="000000"/>
              </a:solidFill>
              <a:uFillTx/>
              <a:latin typeface="Calibri"/>
            </a:endParaRPr>
          </a:p>
          <a:p>
            <a:pPr marL="343080" indent="-34308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Автор бейнесін анықтайды;</a:t>
            </a:r>
            <a:endParaRPr b="0" lang="ru-RU" sz="1600" strike="noStrike" u="none">
              <a:solidFill>
                <a:srgbClr val="000000"/>
              </a:solidFill>
              <a:uFillTx/>
              <a:latin typeface="Calibri"/>
            </a:endParaRPr>
          </a:p>
          <a:p>
            <a:pPr marL="343080" indent="-34308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ru-RU" sz="1600" strike="noStrike" u="none">
                <a:solidFill>
                  <a:srgbClr val="000000"/>
                </a:solidFill>
                <a:uFillTx/>
                <a:latin typeface="Times New Roman"/>
                <a:ea typeface="Times New Roman"/>
              </a:rPr>
              <a:t>Сюжетін талдайды.</a:t>
            </a:r>
            <a:endParaRPr b="0" lang="ru-RU" sz="1600" strike="noStrike" u="none">
              <a:solidFill>
                <a:srgbClr val="000000"/>
              </a:solidFill>
              <a:uFillTx/>
              <a:latin typeface="Calibri"/>
            </a:endParaRPr>
          </a:p>
          <a:p>
            <a:pPr marL="343080" indent="-343080">
              <a:lnSpc>
                <a:spcPct val="100000"/>
              </a:lnSpc>
              <a:buClr>
                <a:srgbClr val="000000"/>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p:txBody>
      </p:sp>
      <p:sp>
        <p:nvSpPr>
          <p:cNvPr id="26" name="TextBox 1"/>
          <p:cNvSpPr/>
          <p:nvPr/>
        </p:nvSpPr>
        <p:spPr>
          <a:xfrm>
            <a:off x="1104480" y="4840200"/>
            <a:ext cx="2493360" cy="368280"/>
          </a:xfrm>
          <a:prstGeom prst="rect">
            <a:avLst/>
          </a:prstGeom>
          <a:noFill/>
          <a:ln w="0">
            <a:noFill/>
          </a:ln>
        </p:spPr>
        <p:style>
          <a:lnRef idx="0"/>
          <a:fillRef idx="0"/>
          <a:effectRef idx="0"/>
          <a:fontRef idx="minor"/>
        </p:style>
        <p:txBody>
          <a:bodyPr wrap="none"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Бағалау критерийлері</a:t>
            </a:r>
            <a:endParaRPr b="0" lang="ru-RU" sz="1800" strike="noStrike" u="none">
              <a:solidFill>
                <a:srgbClr val="000000"/>
              </a:solidFill>
              <a:uFillTx/>
              <a:latin typeface="Calibri"/>
            </a:endParaRPr>
          </a:p>
        </p:txBody>
      </p:sp>
      <p:sp>
        <p:nvSpPr>
          <p:cNvPr id="27" name="Прямоугольник 2"/>
          <p:cNvSpPr/>
          <p:nvPr/>
        </p:nvSpPr>
        <p:spPr>
          <a:xfrm>
            <a:off x="906480" y="1598760"/>
            <a:ext cx="9042480" cy="119124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(Т/Ж1).Әдеби шығарма сюжетінің құрамдас бөлшектерін талдау.</a:t>
            </a:r>
            <a:endParaRPr b="0" lang="ru-RU" sz="24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400" strike="noStrike" u="none">
                <a:solidFill>
                  <a:srgbClr val="000000"/>
                </a:solidFill>
                <a:uFillTx/>
                <a:latin typeface="Times New Roman"/>
                <a:ea typeface="Times New Roman"/>
              </a:rPr>
              <a:t>(А/И2). Эпикалық, поэзиялық, драмалық шығармадағы автор бейнесін анықтау</a:t>
            </a:r>
            <a:r>
              <a:rPr b="0" lang="ru-RU" sz="1800" strike="noStrike" u="none">
                <a:solidFill>
                  <a:srgbClr val="000000"/>
                </a:solidFill>
                <a:uFillTx/>
                <a:latin typeface="Calibri"/>
                <a:ea typeface="Arial"/>
              </a:rPr>
              <a:t>.</a:t>
            </a:r>
            <a:endParaRPr b="0" lang="ru-RU" sz="1800" strike="noStrike" u="none">
              <a:solidFill>
                <a:srgbClr val="000000"/>
              </a:solidFill>
              <a:uFillTx/>
              <a:latin typeface="Calibri"/>
            </a:endParaRPr>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28" name="Рисунок 48" descr=""/>
          <p:cNvPicPr/>
          <p:nvPr/>
        </p:nvPicPr>
        <p:blipFill>
          <a:blip r:embed="rId1"/>
          <a:stretch/>
        </p:blipFill>
        <p:spPr>
          <a:xfrm>
            <a:off x="652320" y="7978680"/>
            <a:ext cx="200160" cy="203400"/>
          </a:xfrm>
          <a:prstGeom prst="rect">
            <a:avLst/>
          </a:prstGeom>
          <a:ln w="0">
            <a:noFill/>
          </a:ln>
        </p:spPr>
      </p:pic>
      <p:sp>
        <p:nvSpPr>
          <p:cNvPr id="29"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3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3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32" name="Google Shape;77;p1"/>
          <p:cNvCxnSpPr/>
          <p:nvPr/>
        </p:nvCxnSpPr>
        <p:spPr>
          <a:xfrm>
            <a:off x="212400" y="6621120"/>
            <a:ext cx="11729160" cy="26280"/>
          </a:xfrm>
          <a:prstGeom prst="straightConnector1">
            <a:avLst/>
          </a:prstGeom>
          <a:ln w="57240">
            <a:solidFill>
              <a:srgbClr val="33cccc"/>
            </a:solidFill>
            <a:miter/>
          </a:ln>
        </p:spPr>
      </p:cxnSp>
      <p:cxnSp>
        <p:nvCxnSpPr>
          <p:cNvPr id="33" name="Google Shape;78;p1"/>
          <p:cNvCxnSpPr/>
          <p:nvPr/>
        </p:nvCxnSpPr>
        <p:spPr>
          <a:xfrm>
            <a:off x="757080" y="6364080"/>
            <a:ext cx="10694160" cy="37080"/>
          </a:xfrm>
          <a:prstGeom prst="straightConnector1">
            <a:avLst/>
          </a:prstGeom>
          <a:ln w="38160">
            <a:solidFill>
              <a:srgbClr val="4472c4"/>
            </a:solidFill>
            <a:miter/>
          </a:ln>
        </p:spPr>
      </p:cxnSp>
      <p:sp>
        <p:nvSpPr>
          <p:cNvPr id="34" name="TextBox 8"/>
          <p:cNvSpPr/>
          <p:nvPr/>
        </p:nvSpPr>
        <p:spPr>
          <a:xfrm>
            <a:off x="1133640" y="25884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Ой түрткі</a:t>
            </a:r>
            <a:endParaRPr b="0" lang="ru-RU" sz="2400" strike="noStrike" u="none">
              <a:solidFill>
                <a:srgbClr val="000000"/>
              </a:solidFill>
              <a:uFillTx/>
              <a:latin typeface="Calibri"/>
            </a:endParaRPr>
          </a:p>
        </p:txBody>
      </p:sp>
      <p:sp>
        <p:nvSpPr>
          <p:cNvPr id="35" name="Заголовок 1"/>
          <p:cNvSpPr/>
          <p:nvPr/>
        </p:nvSpPr>
        <p:spPr>
          <a:xfrm>
            <a:off x="1133640" y="1860480"/>
            <a:ext cx="8229600" cy="1143000"/>
          </a:xfrm>
          <a:prstGeom prst="rect">
            <a:avLst/>
          </a:prstGeom>
          <a:noFill/>
          <a:ln w="0">
            <a:noFill/>
          </a:ln>
        </p:spPr>
        <p:style>
          <a:lnRef idx="0"/>
          <a:fillRef idx="0"/>
          <a:effectRef idx="0"/>
          <a:fontRef idx="minor"/>
        </p:style>
        <p:txBody>
          <a:bodyPr lIns="90000" rIns="90000" tIns="46800" bIns="46800" anchor="b">
            <a:normAutofit fontScale="62500" lnSpcReduction="19999"/>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3200" strike="noStrike" u="none">
                <a:solidFill>
                  <a:srgbClr val="000000"/>
                </a:solidFill>
                <a:uFillTx/>
                <a:latin typeface="Times New Roman"/>
                <a:ea typeface="Times New Roman"/>
              </a:rPr>
              <a:t>-Суретте кім бейнеленген?</a:t>
            </a:r>
            <a:br>
              <a:rPr sz="3200"/>
            </a:br>
            <a:r>
              <a:rPr b="0" lang="kk-KZ" sz="3200" strike="noStrike" u="none">
                <a:solidFill>
                  <a:srgbClr val="000000"/>
                </a:solidFill>
                <a:uFillTx/>
                <a:latin typeface="Times New Roman"/>
                <a:ea typeface="Times New Roman"/>
              </a:rPr>
              <a:t>-Ақынның қандай өлеңдері бар?</a:t>
            </a:r>
            <a:br>
              <a:rPr sz="3200"/>
            </a:br>
            <a:r>
              <a:rPr b="0" lang="kk-KZ" sz="3200" strike="noStrike" u="none">
                <a:solidFill>
                  <a:srgbClr val="000000"/>
                </a:solidFill>
                <a:uFillTx/>
                <a:latin typeface="Times New Roman"/>
                <a:ea typeface="Times New Roman"/>
              </a:rPr>
              <a:t>-Суретте қай батыр бейнеленген?</a:t>
            </a:r>
            <a:br>
              <a:rPr sz="3200"/>
            </a:br>
            <a:endParaRPr b="0" lang="ru-RU" sz="3200" strike="noStrike" u="none">
              <a:solidFill>
                <a:srgbClr val="000000"/>
              </a:solidFill>
              <a:uFillTx/>
              <a:latin typeface="Calibri"/>
            </a:endParaRPr>
          </a:p>
        </p:txBody>
      </p:sp>
      <p:pic>
        <p:nvPicPr>
          <p:cNvPr id="36" name="Picture 2" descr="D:\Айгерим онлаин сабақ\5ae15aeb19905.jpg"/>
          <p:cNvPicPr/>
          <p:nvPr/>
        </p:nvPicPr>
        <p:blipFill>
          <a:blip r:embed="rId2"/>
          <a:srcRect l="0" t="16541" r="0" b="0"/>
          <a:stretch/>
        </p:blipFill>
        <p:spPr>
          <a:xfrm>
            <a:off x="1892160" y="3003480"/>
            <a:ext cx="2762280" cy="3454560"/>
          </a:xfrm>
          <a:prstGeom prst="rect">
            <a:avLst/>
          </a:prstGeom>
          <a:ln w="0">
            <a:noFill/>
          </a:ln>
        </p:spPr>
      </p:pic>
      <p:pic>
        <p:nvPicPr>
          <p:cNvPr id="37" name="Picture 2" descr="D:\Айгерим онлаин сабақ\unnamed-file-11.jpg"/>
          <p:cNvPicPr/>
          <p:nvPr/>
        </p:nvPicPr>
        <p:blipFill>
          <a:blip r:embed="rId3"/>
          <a:stretch/>
        </p:blipFill>
        <p:spPr>
          <a:xfrm>
            <a:off x="7316640" y="3003480"/>
            <a:ext cx="2506680" cy="3313080"/>
          </a:xfrm>
          <a:prstGeom prst="rect">
            <a:avLst/>
          </a:prstGeom>
          <a:ln w="0">
            <a:noFill/>
          </a:ln>
        </p:spPr>
      </p:pic>
    </p:spTree>
  </p:cSld>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38" name="Рисунок 48" descr=""/>
          <p:cNvPicPr/>
          <p:nvPr/>
        </p:nvPicPr>
        <p:blipFill>
          <a:blip r:embed="rId1"/>
          <a:stretch/>
        </p:blipFill>
        <p:spPr>
          <a:xfrm>
            <a:off x="652320" y="7978680"/>
            <a:ext cx="200160" cy="203400"/>
          </a:xfrm>
          <a:prstGeom prst="rect">
            <a:avLst/>
          </a:prstGeom>
          <a:ln w="0">
            <a:noFill/>
          </a:ln>
        </p:spPr>
      </p:pic>
      <p:sp>
        <p:nvSpPr>
          <p:cNvPr id="39"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4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4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42" name="Google Shape;77;p1"/>
          <p:cNvCxnSpPr/>
          <p:nvPr/>
        </p:nvCxnSpPr>
        <p:spPr>
          <a:xfrm>
            <a:off x="212400" y="6621120"/>
            <a:ext cx="11729160" cy="26280"/>
          </a:xfrm>
          <a:prstGeom prst="straightConnector1">
            <a:avLst/>
          </a:prstGeom>
          <a:ln w="57240">
            <a:solidFill>
              <a:srgbClr val="33cccc"/>
            </a:solidFill>
            <a:miter/>
          </a:ln>
        </p:spPr>
      </p:cxnSp>
      <p:cxnSp>
        <p:nvCxnSpPr>
          <p:cNvPr id="43" name="Google Shape;78;p1"/>
          <p:cNvCxnSpPr/>
          <p:nvPr/>
        </p:nvCxnSpPr>
        <p:spPr>
          <a:xfrm>
            <a:off x="757080" y="6364080"/>
            <a:ext cx="10694160" cy="37080"/>
          </a:xfrm>
          <a:prstGeom prst="straightConnector1">
            <a:avLst/>
          </a:prstGeom>
          <a:ln w="38160">
            <a:solidFill>
              <a:srgbClr val="4472c4"/>
            </a:solidFill>
            <a:miter/>
          </a:ln>
        </p:spPr>
      </p:cxnSp>
      <p:sp>
        <p:nvSpPr>
          <p:cNvPr id="44" name="Заголовок 1"/>
          <p:cNvSpPr/>
          <p:nvPr/>
        </p:nvSpPr>
        <p:spPr>
          <a:xfrm>
            <a:off x="1614600" y="-34920"/>
            <a:ext cx="8084880" cy="954000"/>
          </a:xfrm>
          <a:prstGeom prst="rect">
            <a:avLst/>
          </a:prstGeom>
          <a:noFill/>
          <a:ln w="0">
            <a:noFill/>
          </a:ln>
        </p:spPr>
        <p:style>
          <a:lnRef idx="0"/>
          <a:fillRef idx="0"/>
          <a:effectRef idx="0"/>
          <a:fontRef idx="minor"/>
        </p:style>
        <p:txBody>
          <a:bodyPr lIns="90000" rIns="90000" tIns="46800" bIns="46800" anchor="b">
            <a:normAutofit/>
          </a:bodyPr>
          <a:p>
            <a:pPr algn="ctr">
              <a:lnSpc>
                <a:spcPct val="9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6000" strike="noStrike" u="none">
                <a:solidFill>
                  <a:srgbClr val="ffffff"/>
                </a:solidFill>
                <a:uFillTx/>
                <a:latin typeface="Times New Roman"/>
                <a:ea typeface="Times New Roman"/>
              </a:rPr>
              <a:t>Мұхтар Шаханов </a:t>
            </a:r>
            <a:endParaRPr b="0" lang="ru-RU" sz="6000" strike="noStrike" u="none">
              <a:solidFill>
                <a:srgbClr val="000000"/>
              </a:solidFill>
              <a:uFillTx/>
              <a:latin typeface="Calibri"/>
            </a:endParaRPr>
          </a:p>
        </p:txBody>
      </p:sp>
      <p:pic>
        <p:nvPicPr>
          <p:cNvPr id="45" name="Picture 2" descr="D:\Айгерим онлаин сабақ\5ae15aeb19905.jpg"/>
          <p:cNvPicPr/>
          <p:nvPr/>
        </p:nvPicPr>
        <p:blipFill>
          <a:blip r:embed="rId2"/>
          <a:srcRect l="0" t="16542" r="0" b="0"/>
          <a:stretch/>
        </p:blipFill>
        <p:spPr>
          <a:xfrm>
            <a:off x="468360" y="1268280"/>
            <a:ext cx="3019320" cy="3778560"/>
          </a:xfrm>
          <a:prstGeom prst="rect">
            <a:avLst/>
          </a:prstGeom>
          <a:ln w="0">
            <a:noFill/>
          </a:ln>
        </p:spPr>
      </p:pic>
      <p:sp>
        <p:nvSpPr>
          <p:cNvPr id="46" name="Прямоугольник 14"/>
          <p:cNvSpPr/>
          <p:nvPr/>
        </p:nvSpPr>
        <p:spPr>
          <a:xfrm>
            <a:off x="5029200" y="1633680"/>
            <a:ext cx="4968720" cy="33858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1942 жылы 2 шілдеде Түркістан облысы, Төле би ауданында туған-  қазақ ақыны, драматургі, қоғам қайраткері. </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Ол- КСРО халық депутаты, КСРО Жазушылар Одағының мүшесі, тойлауға тыйым салған «Наурыз» мерекесінің 62 жылдан соң қайта салтанат құруына септігін тигізді, Арал және Балқаш проблемаларын көтерді, тұңғыш рет  құпия сақталған «Желтоқсан оқиғасын» әлемге танытып, зерттелуін талап етті, Қазақ тілін Мемлекеттік тіл статусына көтеруге  ұсыныс жасады</a:t>
            </a:r>
            <a:r>
              <a:rPr b="0" lang="ru-RU" sz="1800" strike="noStrike" u="none">
                <a:solidFill>
                  <a:srgbClr val="000000"/>
                </a:solidFill>
                <a:uFillTx/>
                <a:latin typeface="Calibri"/>
                <a:ea typeface="Arial"/>
              </a:rPr>
              <a:t>.</a:t>
            </a:r>
            <a:endParaRPr b="0" lang="ru-RU" sz="1800" strike="noStrike" u="none">
              <a:solidFill>
                <a:srgbClr val="000000"/>
              </a:solidFill>
              <a:uFillTx/>
              <a:latin typeface="Calibri"/>
            </a:endParaRPr>
          </a:p>
        </p:txBody>
      </p:sp>
      <p:sp>
        <p:nvSpPr>
          <p:cNvPr id="47" name="Скругленный прямоугольник 16"/>
          <p:cNvSpPr/>
          <p:nvPr/>
        </p:nvSpPr>
        <p:spPr>
          <a:xfrm>
            <a:off x="971640" y="5373720"/>
            <a:ext cx="7632720" cy="792000"/>
          </a:xfrm>
          <a:prstGeom prst="roundRect">
            <a:avLst>
              <a:gd name="adj" fmla="val 16667"/>
            </a:avLst>
          </a:prstGeom>
          <a:solidFill>
            <a:srgbClr val="5b9bd5"/>
          </a:solidFill>
          <a:ln w="12600">
            <a:solidFill>
              <a:srgbClr val="41719c"/>
            </a:solidFill>
            <a:miter/>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2000" strike="noStrike" u="none">
                <a:solidFill>
                  <a:srgbClr val="ffffff"/>
                </a:solidFill>
                <a:uFillTx/>
                <a:latin typeface="Times New Roman"/>
                <a:ea typeface="Times New Roman"/>
              </a:rPr>
              <a:t>“</a:t>
            </a:r>
            <a:r>
              <a:rPr b="0" lang="kk-KZ" sz="2000" strike="noStrike" u="none">
                <a:solidFill>
                  <a:srgbClr val="ffffff"/>
                </a:solidFill>
                <a:uFillTx/>
                <a:latin typeface="Times New Roman"/>
                <a:ea typeface="Times New Roman"/>
              </a:rPr>
              <a:t>Мен қазақта сыйлайтын екі Мұхтар бар. Бірі-Мұхтар Әуезов, екіншісі-Мұхтар Шаханов”.  Шыңғыс Айтматов (қырғыз ақыны)</a:t>
            </a:r>
            <a:endParaRPr b="0" lang="ru-RU" sz="2000" strike="noStrike" u="none">
              <a:solidFill>
                <a:srgbClr val="000000"/>
              </a:solidFill>
              <a:uFillTx/>
              <a:latin typeface="Calibri"/>
            </a:endParaRPr>
          </a:p>
        </p:txBody>
      </p:sp>
    </p:spTree>
  </p:cSld>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48" name="Рисунок 48" descr=""/>
          <p:cNvPicPr/>
          <p:nvPr/>
        </p:nvPicPr>
        <p:blipFill>
          <a:blip r:embed="rId1"/>
          <a:stretch/>
        </p:blipFill>
        <p:spPr>
          <a:xfrm>
            <a:off x="652320" y="7978680"/>
            <a:ext cx="200160" cy="203400"/>
          </a:xfrm>
          <a:prstGeom prst="rect">
            <a:avLst/>
          </a:prstGeom>
          <a:ln w="0">
            <a:noFill/>
          </a:ln>
        </p:spPr>
      </p:pic>
      <p:sp>
        <p:nvSpPr>
          <p:cNvPr id="49"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0"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51"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52" name="Google Shape;77;p1"/>
          <p:cNvCxnSpPr/>
          <p:nvPr/>
        </p:nvCxnSpPr>
        <p:spPr>
          <a:xfrm>
            <a:off x="212400" y="6621120"/>
            <a:ext cx="11729160" cy="26280"/>
          </a:xfrm>
          <a:prstGeom prst="straightConnector1">
            <a:avLst/>
          </a:prstGeom>
          <a:ln w="57240">
            <a:solidFill>
              <a:srgbClr val="33cccc"/>
            </a:solidFill>
            <a:miter/>
          </a:ln>
        </p:spPr>
      </p:cxnSp>
      <p:cxnSp>
        <p:nvCxnSpPr>
          <p:cNvPr id="53" name="Google Shape;78;p1"/>
          <p:cNvCxnSpPr/>
          <p:nvPr/>
        </p:nvCxnSpPr>
        <p:spPr>
          <a:xfrm>
            <a:off x="757080" y="6364080"/>
            <a:ext cx="10694160" cy="37080"/>
          </a:xfrm>
          <a:prstGeom prst="straightConnector1">
            <a:avLst/>
          </a:prstGeom>
          <a:ln w="38160">
            <a:solidFill>
              <a:srgbClr val="4472c4"/>
            </a:solidFill>
            <a:miter/>
          </a:ln>
        </p:spPr>
      </p:cxnSp>
      <p:pic>
        <p:nvPicPr>
          <p:cNvPr id="54" name="Picture 2" descr="D:\Айгерим онлаин сабақ\unnamed-file-11.jpg"/>
          <p:cNvPicPr/>
          <p:nvPr/>
        </p:nvPicPr>
        <p:blipFill>
          <a:blip r:embed="rId2"/>
          <a:stretch/>
        </p:blipFill>
        <p:spPr>
          <a:xfrm>
            <a:off x="1577880" y="1386000"/>
            <a:ext cx="3425760" cy="4525920"/>
          </a:xfrm>
          <a:prstGeom prst="rect">
            <a:avLst/>
          </a:prstGeom>
          <a:ln w="0">
            <a:noFill/>
          </a:ln>
        </p:spPr>
      </p:pic>
      <p:sp>
        <p:nvSpPr>
          <p:cNvPr id="55" name="Прямоугольник 17"/>
          <p:cNvSpPr/>
          <p:nvPr/>
        </p:nvSpPr>
        <p:spPr>
          <a:xfrm>
            <a:off x="4675320" y="2104920"/>
            <a:ext cx="5040360" cy="22284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2000" strike="noStrike" u="none">
                <a:solidFill>
                  <a:srgbClr val="000000"/>
                </a:solidFill>
                <a:uFillTx/>
                <a:latin typeface="Times New Roman"/>
                <a:ea typeface="Times New Roman"/>
              </a:rPr>
              <a:t>1804 жылы қазіргі Батыс Қазақстан облысының  Нарын құмында туған— қазақтың әйгілі ақыны, күйші композиторы, отаршылдыққа қарсы Исатай Тайманов бастаған көтерілісті (1836-1837) ұйымдастырушылардың бірі, осы көтерілістің жалынды жыршысы.</a:t>
            </a:r>
            <a:endParaRPr b="0" lang="ru-RU" sz="2000" strike="noStrike" u="none">
              <a:solidFill>
                <a:srgbClr val="000000"/>
              </a:solidFill>
              <a:uFillTx/>
              <a:latin typeface="Calibri"/>
            </a:endParaRPr>
          </a:p>
        </p:txBody>
      </p:sp>
      <p:sp>
        <p:nvSpPr>
          <p:cNvPr id="56" name="Заголовок 1"/>
          <p:cNvSpPr/>
          <p:nvPr/>
        </p:nvSpPr>
        <p:spPr>
          <a:xfrm>
            <a:off x="1424160" y="-11160"/>
            <a:ext cx="82296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4000" strike="noStrike" u="none">
                <a:solidFill>
                  <a:srgbClr val="ffffff"/>
                </a:solidFill>
                <a:uFillTx/>
                <a:latin typeface="Times New Roman"/>
                <a:ea typeface="Times New Roman"/>
              </a:rPr>
              <a:t>Махамбет Өтемісұлы (1804-1846)</a:t>
            </a:r>
            <a:endParaRPr b="0" lang="ru-RU" sz="4000" strike="noStrike" u="none">
              <a:solidFill>
                <a:srgbClr val="000000"/>
              </a:solidFill>
              <a:uFillTx/>
              <a:latin typeface="Calibri"/>
            </a:endParaRPr>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7" name="Рисунок 48" descr=""/>
          <p:cNvPicPr/>
          <p:nvPr/>
        </p:nvPicPr>
        <p:blipFill>
          <a:blip r:embed="rId1"/>
          <a:stretch/>
        </p:blipFill>
        <p:spPr>
          <a:xfrm>
            <a:off x="652320" y="7978680"/>
            <a:ext cx="200160" cy="203400"/>
          </a:xfrm>
          <a:prstGeom prst="rect">
            <a:avLst/>
          </a:prstGeom>
          <a:ln w="0">
            <a:noFill/>
          </a:ln>
        </p:spPr>
      </p:pic>
      <p:sp>
        <p:nvSpPr>
          <p:cNvPr id="58" name="object 2"/>
          <p:cNvSpPr/>
          <p:nvPr/>
        </p:nvSpPr>
        <p:spPr>
          <a:xfrm>
            <a:off x="1440" y="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5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6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61" name="Google Shape;77;p1"/>
          <p:cNvCxnSpPr/>
          <p:nvPr/>
        </p:nvCxnSpPr>
        <p:spPr>
          <a:xfrm>
            <a:off x="212400" y="6621120"/>
            <a:ext cx="11729160" cy="26280"/>
          </a:xfrm>
          <a:prstGeom prst="straightConnector1">
            <a:avLst/>
          </a:prstGeom>
          <a:ln w="57240">
            <a:solidFill>
              <a:srgbClr val="33cccc"/>
            </a:solidFill>
            <a:miter/>
          </a:ln>
        </p:spPr>
      </p:cxnSp>
      <p:cxnSp>
        <p:nvCxnSpPr>
          <p:cNvPr id="62" name="Google Shape;78;p1"/>
          <p:cNvCxnSpPr/>
          <p:nvPr/>
        </p:nvCxnSpPr>
        <p:spPr>
          <a:xfrm>
            <a:off x="757080" y="6364080"/>
            <a:ext cx="10694160" cy="37080"/>
          </a:xfrm>
          <a:prstGeom prst="straightConnector1">
            <a:avLst/>
          </a:prstGeom>
          <a:ln w="38160">
            <a:solidFill>
              <a:srgbClr val="4472c4"/>
            </a:solidFill>
            <a:miter/>
          </a:ln>
        </p:spPr>
      </p:cxnSp>
      <p:sp>
        <p:nvSpPr>
          <p:cNvPr id="63" name="Заголовок 1"/>
          <p:cNvSpPr/>
          <p:nvPr/>
        </p:nvSpPr>
        <p:spPr>
          <a:xfrm>
            <a:off x="1424160" y="-11160"/>
            <a:ext cx="8229600" cy="1143000"/>
          </a:xfrm>
          <a:prstGeom prst="rect">
            <a:avLst/>
          </a:prstGeom>
          <a:noFill/>
          <a:ln w="0">
            <a:noFill/>
          </a:ln>
        </p:spPr>
        <p:style>
          <a:lnRef idx="0"/>
          <a:fillRef idx="0"/>
          <a:effectRef idx="0"/>
          <a:fontRef idx="minor"/>
        </p:style>
        <p:txBody>
          <a:bodyPr lIns="90000" rIns="90000" tIns="46800" bIns="46800" anchor="ctr">
            <a:no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4000" strike="noStrike" u="none">
                <a:solidFill>
                  <a:srgbClr val="ffffff"/>
                </a:solidFill>
                <a:uFillTx/>
                <a:latin typeface="Times New Roman"/>
                <a:ea typeface="Times New Roman"/>
              </a:rPr>
              <a:t>Картадан Нарын құмын табыңыз</a:t>
            </a:r>
            <a:endParaRPr b="0" lang="ru-RU" sz="4000" strike="noStrike" u="none">
              <a:solidFill>
                <a:srgbClr val="000000"/>
              </a:solidFill>
              <a:uFillTx/>
              <a:latin typeface="Calibri"/>
            </a:endParaRPr>
          </a:p>
        </p:txBody>
      </p:sp>
      <p:sp>
        <p:nvSpPr>
          <p:cNvPr id="64" name="Прямоугольник 1"/>
          <p:cNvSpPr/>
          <p:nvPr/>
        </p:nvSpPr>
        <p:spPr>
          <a:xfrm>
            <a:off x="631800" y="1198440"/>
            <a:ext cx="6095880" cy="64260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ru-RU" sz="1800" strike="noStrike" u="none">
                <a:solidFill>
                  <a:srgbClr val="000000"/>
                </a:solidFill>
                <a:uFillTx/>
                <a:latin typeface="Times New Roman"/>
                <a:ea typeface="Times New Roman"/>
              </a:rPr>
              <a:t>– </a:t>
            </a:r>
            <a:r>
              <a:rPr b="0" lang="ru-RU" sz="1800" strike="noStrike" u="none">
                <a:solidFill>
                  <a:srgbClr val="000000"/>
                </a:solidFill>
                <a:uFillTx/>
                <a:latin typeface="Times New Roman"/>
                <a:ea typeface="Times New Roman"/>
              </a:rPr>
              <a:t>Каспий маңы ойпатының солтүстік-батыс бөлігінде, Еділ мен Жайық өзендері аралығында орналасқан.</a:t>
            </a:r>
            <a:endParaRPr b="0" lang="ru-RU" sz="1800" strike="noStrike" u="none">
              <a:solidFill>
                <a:srgbClr val="000000"/>
              </a:solidFill>
              <a:uFillTx/>
              <a:latin typeface="Calibri"/>
            </a:endParaRPr>
          </a:p>
        </p:txBody>
      </p:sp>
      <p:pic>
        <p:nvPicPr>
          <p:cNvPr id="65" name="Рисунок 2" descr=""/>
          <p:cNvPicPr/>
          <p:nvPr/>
        </p:nvPicPr>
        <p:blipFill>
          <a:blip r:embed="rId2"/>
          <a:srcRect l="3667" t="10384" r="4179" b="495"/>
          <a:stretch/>
        </p:blipFill>
        <p:spPr>
          <a:xfrm>
            <a:off x="1552680" y="1844640"/>
            <a:ext cx="8778600" cy="4468680"/>
          </a:xfrm>
          <a:prstGeom prst="rect">
            <a:avLst/>
          </a:prstGeom>
          <a:ln w="0">
            <a:noFill/>
          </a:ln>
        </p:spPr>
      </p:pic>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 name=""/>
          <p:cNvSpPr txBox="1"/>
          <p:nvPr/>
        </p:nvSpPr>
        <p:spPr>
          <a:xfrm>
            <a:off x="982800" y="1760400"/>
            <a:ext cx="10515600" cy="1819440"/>
          </a:xfrm>
          <a:prstGeom prst="rect">
            <a:avLst/>
          </a:prstGeom>
          <a:noFill/>
          <a:ln w="0">
            <a:noFill/>
          </a:ln>
        </p:spPr>
        <p:txBody>
          <a:bodyPr anchor="t">
            <a:normAutofit/>
          </a:bodyPr>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kk-KZ" sz="3600" strike="noStrike" u="none">
                <a:solidFill>
                  <a:srgbClr val="000000"/>
                </a:solidFill>
                <a:uFillTx/>
                <a:latin typeface="Times New Roman"/>
                <a:ea typeface="Times New Roman"/>
              </a:rPr>
              <a:t>Поэманың мазмұнын түсініп оқы, тыңда.   </a:t>
            </a:r>
            <a:endParaRPr b="0" lang="ru-RU" sz="3600" strike="noStrike" u="none">
              <a:solidFill>
                <a:srgbClr val="000000"/>
              </a:solidFill>
              <a:uFillTx/>
              <a:latin typeface="Calibri"/>
            </a:endParaRPr>
          </a:p>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kk-KZ" sz="3600" strike="noStrike" u="sng">
                <a:solidFill>
                  <a:srgbClr val="0563c1"/>
                </a:solidFill>
                <a:uFillTx/>
                <a:latin typeface="Times New Roman"/>
                <a:ea typeface="Times New Roman"/>
                <a:hlinkClick r:id="rId1"/>
              </a:rPr>
              <a:t>https://kitap.kz/audio-book/bota-narinkumz</a:t>
            </a:r>
            <a:endParaRPr b="0" lang="ru-RU" sz="3600" strike="noStrike" u="none">
              <a:solidFill>
                <a:srgbClr val="000000"/>
              </a:solidFill>
              <a:uFillTx/>
              <a:latin typeface="Calibri"/>
            </a:endParaRPr>
          </a:p>
          <a:p>
            <a:pPr marL="228600" indent="-228600">
              <a:lnSpc>
                <a:spcPct val="90000"/>
              </a:lnSpc>
              <a:spcBef>
                <a:spcPts val="1001"/>
              </a:spcBef>
              <a:buClr>
                <a:srgbClr val="000000"/>
              </a:buClr>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3600" strike="noStrike" u="none">
              <a:solidFill>
                <a:srgbClr val="000000"/>
              </a:solidFill>
              <a:uFillTx/>
              <a:latin typeface="Calibri"/>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67" name="Рисунок 48" descr=""/>
          <p:cNvPicPr/>
          <p:nvPr/>
        </p:nvPicPr>
        <p:blipFill>
          <a:blip r:embed="rId1"/>
          <a:stretch/>
        </p:blipFill>
        <p:spPr>
          <a:xfrm>
            <a:off x="652320" y="7978680"/>
            <a:ext cx="200160" cy="203400"/>
          </a:xfrm>
          <a:prstGeom prst="rect">
            <a:avLst/>
          </a:prstGeom>
          <a:ln w="0">
            <a:noFill/>
          </a:ln>
        </p:spPr>
      </p:pic>
      <p:sp>
        <p:nvSpPr>
          <p:cNvPr id="68"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69"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70"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71" name="Google Shape;77;p1"/>
          <p:cNvCxnSpPr/>
          <p:nvPr/>
        </p:nvCxnSpPr>
        <p:spPr>
          <a:xfrm>
            <a:off x="212400" y="6621120"/>
            <a:ext cx="11729160" cy="26280"/>
          </a:xfrm>
          <a:prstGeom prst="straightConnector1">
            <a:avLst/>
          </a:prstGeom>
          <a:ln w="57240">
            <a:solidFill>
              <a:srgbClr val="33cccc"/>
            </a:solidFill>
            <a:miter/>
          </a:ln>
        </p:spPr>
      </p:cxnSp>
      <p:cxnSp>
        <p:nvCxnSpPr>
          <p:cNvPr id="72" name="Google Shape;78;p1"/>
          <p:cNvCxnSpPr/>
          <p:nvPr/>
        </p:nvCxnSpPr>
        <p:spPr>
          <a:xfrm>
            <a:off x="757080" y="6364080"/>
            <a:ext cx="10694160" cy="37080"/>
          </a:xfrm>
          <a:prstGeom prst="straightConnector1">
            <a:avLst/>
          </a:prstGeom>
          <a:ln w="38160">
            <a:solidFill>
              <a:srgbClr val="4472c4"/>
            </a:solidFill>
            <a:miter/>
          </a:ln>
        </p:spPr>
      </p:cxnSp>
      <p:sp>
        <p:nvSpPr>
          <p:cNvPr id="73" name="TextBox 8"/>
          <p:cNvSpPr/>
          <p:nvPr/>
        </p:nvSpPr>
        <p:spPr>
          <a:xfrm>
            <a:off x="1133640" y="27288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ru-RU" sz="2400" strike="noStrike" u="none">
                <a:solidFill>
                  <a:srgbClr val="ffffff"/>
                </a:solidFill>
                <a:uFillTx/>
                <a:latin typeface="Tahoma"/>
                <a:ea typeface="Tahoma"/>
              </a:rPr>
              <a:t>1-т</a:t>
            </a:r>
            <a:r>
              <a:rPr b="1" lang="kk-KZ" sz="2400" strike="noStrike" u="none">
                <a:solidFill>
                  <a:srgbClr val="ffffff"/>
                </a:solidFill>
                <a:uFillTx/>
                <a:latin typeface="Tahoma"/>
                <a:ea typeface="Tahoma"/>
              </a:rPr>
              <a:t>апсырма</a:t>
            </a:r>
            <a:endParaRPr b="0" lang="ru-RU" sz="2400" strike="noStrike" u="none">
              <a:solidFill>
                <a:srgbClr val="000000"/>
              </a:solidFill>
              <a:uFillTx/>
              <a:latin typeface="Calibri"/>
            </a:endParaRPr>
          </a:p>
        </p:txBody>
      </p:sp>
      <p:sp>
        <p:nvSpPr>
          <p:cNvPr id="74" name="Прямоугольник 1"/>
          <p:cNvSpPr/>
          <p:nvPr/>
        </p:nvSpPr>
        <p:spPr>
          <a:xfrm>
            <a:off x="631800" y="1020600"/>
            <a:ext cx="11560320" cy="5138280"/>
          </a:xfrm>
          <a:prstGeom prst="rect">
            <a:avLst/>
          </a:prstGeom>
          <a:noFill/>
          <a:ln w="0">
            <a:noFill/>
          </a:ln>
        </p:spPr>
        <p:style>
          <a:lnRef idx="0"/>
          <a:fillRef idx="0"/>
          <a:effectRef idx="0"/>
          <a:fontRef idx="minor"/>
        </p:style>
        <p:txBody>
          <a:bodyPr lIns="90000" rIns="90000" tIns="46800" bIns="46800" anchor="t">
            <a:spAutoFit/>
          </a:bodyPr>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Calibri"/>
              </a:rPr>
              <a:t>7.Т/Ж1 әдеби шығарма сюжетінің құрамдас бөлшектерін талдау</a:t>
            </a:r>
            <a:r>
              <a:rPr b="1" lang="kk-KZ" sz="1800" strike="noStrike" u="sng">
                <a:solidFill>
                  <a:srgbClr val="000000"/>
                </a:solidFill>
                <a:uFillTx/>
                <a:latin typeface="Times New Roman"/>
                <a:ea typeface="Calibri"/>
              </a:rPr>
              <a:t> </a:t>
            </a: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sng">
                <a:solidFill>
                  <a:srgbClr val="000000"/>
                </a:solidFill>
                <a:uFillTx/>
                <a:latin typeface="Times New Roman"/>
                <a:ea typeface="Calibri"/>
              </a:rPr>
              <a:t> </a:t>
            </a:r>
            <a:r>
              <a:rPr b="0" lang="kk-KZ" sz="1800" strike="noStrike" u="sng">
                <a:solidFill>
                  <a:srgbClr val="000000"/>
                </a:solidFill>
                <a:uFillTx/>
                <a:latin typeface="Times New Roman"/>
                <a:ea typeface="Calibri"/>
              </a:rPr>
              <a:t>Берілген кестеге поэма бойынша оқиғалар желісін 1-2 сөйлеммен толтыр.</a:t>
            </a:r>
            <a:r>
              <a:rPr b="0" lang="kk-KZ" sz="1800" strike="noStrike" u="none">
                <a:solidFill>
                  <a:srgbClr val="000000"/>
                </a:solidFill>
                <a:uFillTx/>
                <a:latin typeface="Times New Roman"/>
                <a:ea typeface="Calibri"/>
              </a:rPr>
              <a:t>   </a:t>
            </a:r>
            <a:r>
              <a:rPr b="1" lang="kk-KZ" sz="1800" strike="noStrike" u="none">
                <a:solidFill>
                  <a:srgbClr val="000000"/>
                </a:solidFill>
                <a:uFillTx/>
                <a:latin typeface="Times New Roman"/>
                <a:ea typeface="Calibri"/>
              </a:rPr>
              <a:t>«Сәйкестендіру кестесі»</a:t>
            </a:r>
            <a:r>
              <a:rPr b="0" lang="kk-KZ" sz="1800" strike="noStrike" u="none">
                <a:solidFill>
                  <a:srgbClr val="000000"/>
                </a:solidFill>
                <a:uFillTx/>
                <a:latin typeface="Times New Roman"/>
                <a:ea typeface="Calibri"/>
              </a:rPr>
              <a:t> әдісі.</a:t>
            </a: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Calibri"/>
              </a:rPr>
              <a:t>БК</a:t>
            </a:r>
            <a:r>
              <a:rPr b="0" lang="kk-KZ" sz="1800" strike="noStrike" u="none">
                <a:solidFill>
                  <a:srgbClr val="000000"/>
                </a:solidFill>
                <a:uFillTx/>
                <a:latin typeface="Times New Roman"/>
                <a:ea typeface="Calibri"/>
              </a:rPr>
              <a:t>:Сюжеттің құрамдас бөлішектеріне талдау.</a:t>
            </a: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nSpc>
                <a:spcPct val="115000"/>
              </a:lnSpc>
              <a:spcAft>
                <a:spcPts val="100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6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kk-KZ" sz="1800" strike="noStrike" u="none">
                <a:solidFill>
                  <a:srgbClr val="000000"/>
                </a:solidFill>
                <a:uFillTx/>
                <a:latin typeface="Times New Roman"/>
                <a:ea typeface="Times New Roman"/>
              </a:rPr>
              <a:t>Дескриптор</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-поэма мазмұнын біледі;</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-сюжет бөлшектерін ажырата алады;</a:t>
            </a:r>
            <a:endParaRPr b="0" lang="ru-RU" sz="1800" strike="noStrike" u="none">
              <a:solidFill>
                <a:srgbClr val="000000"/>
              </a:solidFill>
              <a:uFillTx/>
              <a:latin typeface="Calibri"/>
            </a:endParaRPr>
          </a:p>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-оқиға желісін сәйкестендіреді.</a:t>
            </a:r>
            <a:endParaRPr b="0" lang="ru-RU" sz="1800" strike="noStrike" u="none">
              <a:solidFill>
                <a:srgbClr val="000000"/>
              </a:solidFill>
              <a:uFillTx/>
              <a:latin typeface="Calibri"/>
            </a:endParaRPr>
          </a:p>
        </p:txBody>
      </p:sp>
      <p:pic>
        <p:nvPicPr>
          <p:cNvPr id="75" name="Рисунок 2" descr=""/>
          <p:cNvPicPr/>
          <p:nvPr/>
        </p:nvPicPr>
        <p:blipFill>
          <a:blip r:embed="rId2"/>
          <a:stretch/>
        </p:blipFill>
        <p:spPr>
          <a:xfrm>
            <a:off x="652320" y="2270160"/>
            <a:ext cx="7162920" cy="2577960"/>
          </a:xfrm>
          <a:prstGeom prst="rect">
            <a:avLst/>
          </a:prstGeom>
          <a:ln w="0">
            <a:noFill/>
          </a:ln>
        </p:spPr>
      </p:pic>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6" name="Рисунок 48" descr=""/>
          <p:cNvPicPr/>
          <p:nvPr/>
        </p:nvPicPr>
        <p:blipFill>
          <a:blip r:embed="rId1"/>
          <a:stretch/>
        </p:blipFill>
        <p:spPr>
          <a:xfrm>
            <a:off x="652320" y="7978680"/>
            <a:ext cx="200160" cy="203400"/>
          </a:xfrm>
          <a:prstGeom prst="rect">
            <a:avLst/>
          </a:prstGeom>
          <a:ln w="0">
            <a:noFill/>
          </a:ln>
        </p:spPr>
      </p:pic>
      <p:sp>
        <p:nvSpPr>
          <p:cNvPr id="77" name="object 2"/>
          <p:cNvSpPr/>
          <p:nvPr/>
        </p:nvSpPr>
        <p:spPr>
          <a:xfrm>
            <a:off x="1440" y="-12600"/>
            <a:ext cx="12190680" cy="977760"/>
          </a:xfrm>
          <a:custGeom>
            <a:avLst/>
            <a:gdLst>
              <a:gd name="textAreaLeft" fmla="*/ 0 w 12190680"/>
              <a:gd name="textAreaRight" fmla="*/ 12191040 w 12190680"/>
              <a:gd name="textAreaTop" fmla="*/ 0 h 977760"/>
              <a:gd name="textAreaBottom" fmla="*/ 978120 h 977760"/>
            </a:gdLst>
            <a:ahLst/>
            <a:rect l="textAreaLeft" t="textAreaTop" r="textAreaRight" b="textAreaBottom"/>
            <a:pathLst>
              <a:path w="15238094" h="1221740">
                <a:moveTo>
                  <a:pt x="0" y="1221663"/>
                </a:moveTo>
                <a:lnTo>
                  <a:pt x="15237736" y="1221663"/>
                </a:lnTo>
                <a:lnTo>
                  <a:pt x="15237736" y="0"/>
                </a:lnTo>
                <a:lnTo>
                  <a:pt x="0" y="0"/>
                </a:lnTo>
                <a:lnTo>
                  <a:pt x="0" y="1221663"/>
                </a:lnTo>
                <a:close/>
              </a:path>
            </a:pathLst>
          </a:custGeom>
          <a:solidFill>
            <a:srgbClr val="2e77e2"/>
          </a:solidFill>
          <a:ln w="0">
            <a:noFill/>
          </a:ln>
        </p:spPr>
        <p:style>
          <a:lnRef idx="0"/>
          <a:fillRef idx="0"/>
          <a:effectRef idx="0"/>
          <a:fontRef idx="minor"/>
        </p:style>
        <p:txBody>
          <a:bodyPr lIns="0" rIns="0" tIns="0" bIns="0" anchor="t">
            <a:noAutofit/>
          </a:bodyPr>
          <a:p>
            <a:endParaRPr b="0" lang="ru-RU" sz="1800" strike="noStrike" u="none">
              <a:solidFill>
                <a:srgbClr val="000000"/>
              </a:solidFill>
              <a:uFillTx/>
              <a:latin typeface="Calibri"/>
            </a:endParaRPr>
          </a:p>
        </p:txBody>
      </p:sp>
      <p:sp>
        <p:nvSpPr>
          <p:cNvPr id="78" name="Прямоугольник 73"/>
          <p:cNvSpPr/>
          <p:nvPr/>
        </p:nvSpPr>
        <p:spPr>
          <a:xfrm>
            <a:off x="4349880" y="1343160"/>
            <a:ext cx="1573200" cy="825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37 </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Частных детских</a:t>
            </a:r>
            <a:endParaRPr b="0" lang="ru-RU" sz="12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сада</a:t>
            </a:r>
            <a:endParaRPr b="0" lang="ru-RU" sz="1200" strike="noStrike" u="none">
              <a:solidFill>
                <a:srgbClr val="000000"/>
              </a:solidFill>
              <a:uFillTx/>
              <a:latin typeface="Calibri"/>
            </a:endParaRPr>
          </a:p>
        </p:txBody>
      </p:sp>
      <p:sp>
        <p:nvSpPr>
          <p:cNvPr id="79" name="Прямоугольник 74"/>
          <p:cNvSpPr/>
          <p:nvPr/>
        </p:nvSpPr>
        <p:spPr>
          <a:xfrm>
            <a:off x="5942160" y="1309680"/>
            <a:ext cx="1571400" cy="64260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2400" strike="noStrike" u="none">
                <a:solidFill>
                  <a:srgbClr val="ffffff"/>
                </a:solidFill>
                <a:uFillTx/>
                <a:latin typeface="Neo Sans Cyr"/>
                <a:ea typeface="Arial"/>
              </a:rPr>
              <a:t>43</a:t>
            </a:r>
            <a:endParaRPr b="0" lang="ru-RU" sz="2400" strike="noStrike" u="none">
              <a:solidFill>
                <a:srgbClr val="000000"/>
              </a:solidFill>
              <a:uFillTx/>
              <a:latin typeface="Calibri"/>
            </a:endParaRPr>
          </a:p>
          <a:p>
            <a:pPr algn="ctr">
              <a:lnSpc>
                <a:spcPct val="100000"/>
              </a:lnSpc>
              <a:tabLst>
                <a:tab algn="l" pos="0"/>
                <a:tab algn="l" pos="455760"/>
                <a:tab algn="l" pos="911160"/>
                <a:tab algn="l" pos="1366920"/>
                <a:tab algn="l" pos="1822320"/>
                <a:tab algn="l" pos="2278080"/>
                <a:tab algn="l" pos="2733840"/>
                <a:tab algn="l" pos="3189240"/>
                <a:tab algn="l" pos="3645000"/>
                <a:tab algn="l" pos="4100400"/>
                <a:tab algn="l" pos="4556160"/>
                <a:tab algn="l" pos="5011560"/>
                <a:tab algn="l" pos="5467320"/>
                <a:tab algn="l" pos="5923080"/>
                <a:tab algn="l" pos="6378480"/>
                <a:tab algn="l" pos="6834240"/>
                <a:tab algn="l" pos="7289640"/>
                <a:tab algn="l" pos="7745400"/>
                <a:tab algn="l" pos="8201160"/>
                <a:tab algn="l" pos="8656560"/>
                <a:tab algn="l" pos="9112320"/>
              </a:tabLst>
            </a:pPr>
            <a:r>
              <a:rPr b="0" lang="ru-RU" sz="1200" strike="noStrike" u="none">
                <a:solidFill>
                  <a:srgbClr val="ffffff"/>
                </a:solidFill>
                <a:uFillTx/>
                <a:latin typeface="Neo Sans Cyr"/>
                <a:ea typeface="Arial"/>
              </a:rPr>
              <a:t>Мини-центра</a:t>
            </a:r>
            <a:endParaRPr b="0" lang="ru-RU" sz="1200" strike="noStrike" u="none">
              <a:solidFill>
                <a:srgbClr val="000000"/>
              </a:solidFill>
              <a:uFillTx/>
              <a:latin typeface="Calibri"/>
            </a:endParaRPr>
          </a:p>
        </p:txBody>
      </p:sp>
      <p:cxnSp>
        <p:nvCxnSpPr>
          <p:cNvPr id="80" name="Google Shape;77;p1"/>
          <p:cNvCxnSpPr/>
          <p:nvPr/>
        </p:nvCxnSpPr>
        <p:spPr>
          <a:xfrm>
            <a:off x="212400" y="6621120"/>
            <a:ext cx="11729160" cy="26280"/>
          </a:xfrm>
          <a:prstGeom prst="straightConnector1">
            <a:avLst/>
          </a:prstGeom>
          <a:ln w="57240">
            <a:solidFill>
              <a:srgbClr val="33cccc"/>
            </a:solidFill>
            <a:miter/>
          </a:ln>
        </p:spPr>
      </p:cxnSp>
      <p:cxnSp>
        <p:nvCxnSpPr>
          <p:cNvPr id="81" name="Google Shape;78;p1"/>
          <p:cNvCxnSpPr/>
          <p:nvPr/>
        </p:nvCxnSpPr>
        <p:spPr>
          <a:xfrm>
            <a:off x="757080" y="6364080"/>
            <a:ext cx="10694160" cy="37080"/>
          </a:xfrm>
          <a:prstGeom prst="straightConnector1">
            <a:avLst/>
          </a:prstGeom>
          <a:ln w="57240">
            <a:solidFill>
              <a:srgbClr val="0070c0"/>
            </a:solidFill>
            <a:miter/>
          </a:ln>
        </p:spPr>
      </p:cxnSp>
      <p:sp>
        <p:nvSpPr>
          <p:cNvPr id="82" name="TextBox 8"/>
          <p:cNvSpPr/>
          <p:nvPr/>
        </p:nvSpPr>
        <p:spPr>
          <a:xfrm>
            <a:off x="212760" y="195120"/>
            <a:ext cx="4246560" cy="459720"/>
          </a:xfrm>
          <a:prstGeom prst="rect">
            <a:avLst/>
          </a:prstGeom>
          <a:noFill/>
          <a:ln w="0">
            <a:noFill/>
          </a:ln>
        </p:spPr>
        <p:style>
          <a:lnRef idx="0"/>
          <a:fillRef idx="0"/>
          <a:effectRef idx="0"/>
          <a:fontRef idx="minor"/>
        </p:style>
        <p:txBody>
          <a:bodyPr lIns="90000" rIns="90000" tIns="46800" bIns="4680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2400" strike="noStrike" u="none">
                <a:solidFill>
                  <a:srgbClr val="ffffff"/>
                </a:solidFill>
                <a:uFillTx/>
                <a:latin typeface="Tahoma"/>
                <a:ea typeface="Tahoma"/>
              </a:rPr>
              <a:t>Өзіңді тексер</a:t>
            </a:r>
            <a:endParaRPr b="0" lang="ru-RU" sz="2400" strike="noStrike" u="none">
              <a:solidFill>
                <a:srgbClr val="000000"/>
              </a:solidFill>
              <a:uFillTx/>
              <a:latin typeface="Calibri"/>
            </a:endParaRPr>
          </a:p>
        </p:txBody>
      </p:sp>
      <p:graphicFrame>
        <p:nvGraphicFramePr>
          <p:cNvPr id="83" name=""/>
          <p:cNvGraphicFramePr/>
          <p:nvPr/>
        </p:nvGraphicFramePr>
        <p:xfrm>
          <a:off x="1449360" y="1828800"/>
          <a:ext cx="8007480" cy="3203640"/>
        </p:xfrm>
        <a:graphic>
          <a:graphicData uri="http://schemas.openxmlformats.org/drawingml/2006/table">
            <a:tbl>
              <a:tblPr/>
              <a:tblGrid>
                <a:gridCol w="2730600"/>
                <a:gridCol w="5276880"/>
              </a:tblGrid>
              <a:tr h="638280">
                <a:tc>
                  <a:txBody>
                    <a:bodyPr lIns="66600" rIns="66600" tIns="66600" bIns="6660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Оқиғаның басталуы</a:t>
                      </a:r>
                      <a:endParaRPr b="0" lang="ru-RU" sz="1800" strike="noStrike" u="none">
                        <a:solidFill>
                          <a:srgbClr val="000000"/>
                        </a:solidFill>
                        <a:uFillTx/>
                        <a:latin typeface="Calibri"/>
                      </a:endParaRPr>
                    </a:p>
                  </a:txBody>
                  <a:tcPr anchor="t" marL="66600" marR="6660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c>
                  <a:txBody>
                    <a:bodyPr lIns="73080" rIns="73080" tIns="0" bIns="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Махамбеттің өзінің өлерін күні бұрын сезуі</a:t>
                      </a: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5760">
                      <a:solidFill>
                        <a:srgbClr val="ffffff"/>
                      </a:solidFill>
                      <a:prstDash val="solid"/>
                    </a:lnT>
                    <a:lnB w="18720">
                      <a:solidFill>
                        <a:srgbClr val="ffffff"/>
                      </a:solidFill>
                      <a:prstDash val="solid"/>
                    </a:lnB>
                    <a:solidFill>
                      <a:srgbClr val="5b9bd5"/>
                    </a:solidFill>
                  </a:tcPr>
                </a:tc>
              </a:tr>
              <a:tr h="636480">
                <a:tc>
                  <a:txBody>
                    <a:bodyPr lIns="66600" rIns="66600" tIns="66600" bIns="6660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Оқиғаның дамуы</a:t>
                      </a:r>
                      <a:endParaRPr b="0" lang="ru-RU" sz="1800" strike="noStrike" u="none">
                        <a:solidFill>
                          <a:srgbClr val="000000"/>
                        </a:solidFill>
                        <a:uFillTx/>
                        <a:latin typeface="Calibri"/>
                      </a:endParaRPr>
                    </a:p>
                  </a:txBody>
                  <a:tcPr anchor="t" marL="66600" marR="6660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5b9bd5"/>
                    </a:solidFill>
                  </a:tcPr>
                </a:tc>
                <a:tc>
                  <a:txBody>
                    <a:bodyPr lIns="73080" rIns="73080" tIns="0" bIns="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Сұлтан тыңшыларының батырды қапыда өлтіріп, басын алуы.</a:t>
                      </a: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18720">
                      <a:solidFill>
                        <a:srgbClr val="ffffff"/>
                      </a:solidFill>
                      <a:prstDash val="solid"/>
                    </a:lnT>
                    <a:lnB w="5760">
                      <a:solidFill>
                        <a:srgbClr val="ffffff"/>
                      </a:solidFill>
                      <a:prstDash val="solid"/>
                    </a:lnB>
                    <a:solidFill>
                      <a:srgbClr val="d2deef"/>
                    </a:solidFill>
                  </a:tcPr>
                </a:tc>
              </a:tr>
              <a:tr h="654120">
                <a:tc>
                  <a:txBody>
                    <a:bodyPr lIns="66600" rIns="66600" tIns="66600" bIns="6660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Оқиғаның шиеленісуі</a:t>
                      </a:r>
                      <a:endParaRPr b="0" lang="ru-RU" sz="1800" strike="noStrike" u="none">
                        <a:solidFill>
                          <a:srgbClr val="000000"/>
                        </a:solidFill>
                        <a:uFillTx/>
                        <a:latin typeface="Calibri"/>
                      </a:endParaRPr>
                    </a:p>
                  </a:txBody>
                  <a:tcPr anchor="t" marL="66600" marR="666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73080" rIns="73080" tIns="0" bIns="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Батырдың басы үшін қымбат сый алған жігіттің</a:t>
                      </a:r>
                      <a:br>
                        <a:rPr sz="1800"/>
                      </a:br>
                      <a:r>
                        <a:rPr b="0" lang="kk-KZ" sz="1800" strike="noStrike" u="none">
                          <a:solidFill>
                            <a:srgbClr val="000000"/>
                          </a:solidFill>
                          <a:uFillTx/>
                          <a:latin typeface="Times New Roman"/>
                          <a:ea typeface="Times New Roman"/>
                        </a:rPr>
                        <a:t>әкесіне келіп мақтануы.</a:t>
                      </a: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r h="636480">
                <a:tc>
                  <a:txBody>
                    <a:bodyPr lIns="66600" rIns="66600" tIns="66600" bIns="6660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Шарықтау шегі</a:t>
                      </a:r>
                      <a:endParaRPr b="0" lang="ru-RU" sz="1800" strike="noStrike" u="none">
                        <a:solidFill>
                          <a:srgbClr val="000000"/>
                        </a:solidFill>
                        <a:uFillTx/>
                        <a:latin typeface="Calibri"/>
                      </a:endParaRPr>
                    </a:p>
                  </a:txBody>
                  <a:tcPr anchor="t" marL="66600" marR="666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73080" rIns="73080" tIns="0" bIns="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Әкесінің ашуға мінуі.</a:t>
                      </a: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d2deef"/>
                    </a:solidFill>
                  </a:tcPr>
                </a:tc>
              </a:tr>
              <a:tr h="638280">
                <a:tc>
                  <a:txBody>
                    <a:bodyPr lIns="66600" rIns="66600" tIns="66600" bIns="6660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kk-KZ" sz="1800" strike="noStrike" u="none">
                          <a:solidFill>
                            <a:srgbClr val="000000"/>
                          </a:solidFill>
                          <a:uFillTx/>
                          <a:latin typeface="Times New Roman"/>
                          <a:ea typeface="Times New Roman"/>
                        </a:rPr>
                        <a:t>Оқиғаның шешімі</a:t>
                      </a:r>
                      <a:endParaRPr b="0" lang="ru-RU" sz="1800" strike="noStrike" u="none">
                        <a:solidFill>
                          <a:srgbClr val="000000"/>
                        </a:solidFill>
                        <a:uFillTx/>
                        <a:latin typeface="Calibri"/>
                      </a:endParaRPr>
                    </a:p>
                  </a:txBody>
                  <a:tcPr anchor="t" marL="66600" marR="6660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5b9bd5"/>
                    </a:solidFill>
                  </a:tcPr>
                </a:tc>
                <a:tc>
                  <a:txBody>
                    <a:bodyPr lIns="73080" rIns="73080" tIns="0" bIns="0" anchor="t">
                      <a:noAutofit/>
                    </a:bodyPr>
                    <a:p>
                      <a:pPr>
                        <a:lnSpc>
                          <a:spcPct val="115000"/>
                        </a:lnSpc>
                        <a:spcAft>
                          <a:spcPts val="751"/>
                        </a:spcAft>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kk-KZ" sz="1800" strike="noStrike" u="none">
                          <a:solidFill>
                            <a:srgbClr val="000000"/>
                          </a:solidFill>
                          <a:uFillTx/>
                          <a:latin typeface="Times New Roman"/>
                          <a:ea typeface="Times New Roman"/>
                        </a:rPr>
                        <a:t>Әкенің үкім шығарып, баласын жазалауы</a:t>
                      </a:r>
                      <a:endParaRPr b="0" lang="ru-RU" sz="1800" strike="noStrike" u="none">
                        <a:solidFill>
                          <a:srgbClr val="000000"/>
                        </a:solidFill>
                        <a:uFillTx/>
                        <a:latin typeface="Calibri"/>
                      </a:endParaRPr>
                    </a:p>
                  </a:txBody>
                  <a:tcPr anchor="t" marL="73080" marR="73080">
                    <a:lnL w="5760">
                      <a:solidFill>
                        <a:srgbClr val="ffffff"/>
                      </a:solidFill>
                      <a:prstDash val="solid"/>
                    </a:lnL>
                    <a:lnR w="5760">
                      <a:solidFill>
                        <a:srgbClr val="ffffff"/>
                      </a:solidFill>
                      <a:prstDash val="solid"/>
                    </a:lnR>
                    <a:lnT w="5760">
                      <a:solidFill>
                        <a:srgbClr val="ffffff"/>
                      </a:solidFill>
                      <a:prstDash val="solid"/>
                    </a:lnT>
                    <a:lnB w="5760">
                      <a:solidFill>
                        <a:srgbClr val="ffffff"/>
                      </a:solidFill>
                      <a:prstDash val="solid"/>
                    </a:lnB>
                    <a:solidFill>
                      <a:srgbClr val="eaeff7"/>
                    </a:solidFill>
                  </a:tcPr>
                </a:tc>
              </a:tr>
            </a:tbl>
          </a:graphicData>
        </a:graphic>
      </p:graphicFrame>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5894</TotalTime>
  <Application>LibreOffice/24.8.2.1$MacOSX_AARCH64 LibreOffice_project/0f794b6e29741098670a3b95d60478a65d05ef13</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2018-09-12T08:07:08Z</dcterms:created>
  <dc:creator>Жазира Асанова</dc:creator>
  <dc:description/>
  <dc:language>ru-RU</dc:language>
  <cp:lastModifiedBy>88</cp:lastModifiedBy>
  <cp:lastPrinted>2020-03-24T14:36:16Z</cp:lastPrinted>
  <dcterms:modified xsi:type="dcterms:W3CDTF">2021-03-31T16:08:31Z</dcterms:modified>
  <cp:revision>436</cp:revision>
  <dc:subject/>
  <dc:title>Презентация PowerPoint</dc:title>
</cp:coreProperties>
</file>