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264" r:id="rId7"/>
    <p:sldId id="265" r:id="rId8"/>
    <p:sldId id="270" r:id="rId9"/>
    <p:sldId id="272" r:id="rId10"/>
    <p:sldId id="262" r:id="rId11"/>
    <p:sldId id="263"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86" y="139"/>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a:xfrm>
            <a:off x="2692397" y="5037663"/>
            <a:ext cx="5214635" cy="279400"/>
          </a:xfrm>
        </p:spPr>
        <p:txBody>
          <a:bodyPr/>
          <a:lstStyle/>
          <a:p>
            <a:endParaRPr lang="x-none"/>
          </a:p>
        </p:txBody>
      </p:sp>
      <p:sp>
        <p:nvSpPr>
          <p:cNvPr id="6" name="Slide Number Placeholder 5"/>
          <p:cNvSpPr>
            <a:spLocks noGrp="1"/>
          </p:cNvSpPr>
          <p:nvPr>
            <p:ph type="sldNum" sz="quarter" idx="12"/>
          </p:nvPr>
        </p:nvSpPr>
        <p:spPr>
          <a:xfrm>
            <a:off x="8956900" y="5037663"/>
            <a:ext cx="551167" cy="279400"/>
          </a:xfrm>
        </p:spPr>
        <p:txBody>
          <a:bodyPr/>
          <a:lstStyle/>
          <a:p>
            <a:fld id="{33A50530-8A04-45A1-9C11-F4CB48251C7D}" type="slidenum">
              <a:rPr lang="x-none" smtClean="0"/>
              <a:pPr/>
              <a:t>‹#›</a:t>
            </a:fld>
            <a:endParaRPr lang="x-none"/>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6843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196650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45325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0072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237326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8882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8590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3828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6834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251413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3A50530-8A04-45A1-9C11-F4CB48251C7D}" type="slidenum">
              <a:rPr lang="x-none" smtClean="0"/>
              <a:pPr/>
              <a:t>‹#›</a:t>
            </a:fld>
            <a:endParaRPr lang="x-none"/>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637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182266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3A50530-8A04-45A1-9C11-F4CB48251C7D}" type="slidenum">
              <a:rPr lang="x-none" smtClean="0"/>
              <a:pPr/>
              <a:t>‹#›</a:t>
            </a:fld>
            <a:endParaRPr lang="x-none"/>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2652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3A50530-8A04-45A1-9C11-F4CB48251C7D}" type="slidenum">
              <a:rPr lang="x-none" smtClean="0"/>
              <a:pPr/>
              <a:t>‹#›</a:t>
            </a:fld>
            <a:endParaRPr lang="x-none"/>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7678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266209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3A50530-8A04-45A1-9C11-F4CB48251C7D}" type="slidenum">
              <a:rPr lang="x-none" smtClean="0"/>
              <a:pPr/>
              <a:t>‹#›</a:t>
            </a:fld>
            <a:endParaRPr lang="x-none"/>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6048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724801-6CFE-4696-B360-07C1AD072C1A}" type="datetimeFigureOut">
              <a:rPr lang="x-none" smtClean="0"/>
              <a:pPr/>
              <a:t>16.05.2021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41337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724801-6CFE-4696-B360-07C1AD072C1A}" type="datetimeFigureOut">
              <a:rPr lang="x-none" smtClean="0"/>
              <a:pPr/>
              <a:t>16.05.2021</a:t>
            </a:fld>
            <a:endParaRPr lang="x-non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x-non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A50530-8A04-45A1-9C11-F4CB48251C7D}" type="slidenum">
              <a:rPr lang="x-none" smtClean="0"/>
              <a:pPr/>
              <a:t>‹#›</a:t>
            </a:fld>
            <a:endParaRPr lang="x-none"/>
          </a:p>
        </p:txBody>
      </p:sp>
    </p:spTree>
    <p:extLst>
      <p:ext uri="{BB962C8B-B14F-4D97-AF65-F5344CB8AC3E}">
        <p14:creationId xmlns="" xmlns:p14="http://schemas.microsoft.com/office/powerpoint/2010/main" val="3460693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7DEE258C-C971-4449-A0D6-213816C6D722}"/>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31A905B9-7EB8-4CBA-ABBB-8915C6126C2D}"/>
              </a:ext>
            </a:extLst>
          </p:cNvPr>
          <p:cNvSpPr txBox="1"/>
          <p:nvPr/>
        </p:nvSpPr>
        <p:spPr>
          <a:xfrm>
            <a:off x="9093200" y="894695"/>
            <a:ext cx="6197600" cy="646331"/>
          </a:xfrm>
          <a:prstGeom prst="rect">
            <a:avLst/>
          </a:prstGeom>
          <a:noFill/>
        </p:spPr>
        <p:txBody>
          <a:bodyPr wrap="square">
            <a:spAutoFit/>
          </a:bodyPr>
          <a:lstStyle/>
          <a:p>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Қазақ </a:t>
            </a:r>
            <a:r>
              <a:rPr lang="kk-KZ" b="1" dirty="0" smtClean="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 </a:t>
            </a:r>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әдебиеті </a:t>
            </a:r>
            <a:r>
              <a:rPr lang="x-none"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(Т1)</a:t>
            </a:r>
          </a:p>
          <a:p>
            <a:r>
              <a:rPr lang="x-none"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7-</a:t>
            </a:r>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сынып</a:t>
            </a:r>
          </a:p>
        </p:txBody>
      </p:sp>
      <p:sp>
        <p:nvSpPr>
          <p:cNvPr id="10" name="TextBox 9">
            <a:extLst>
              <a:ext uri="{FF2B5EF4-FFF2-40B4-BE49-F238E27FC236}">
                <a16:creationId xmlns="" xmlns:a16="http://schemas.microsoft.com/office/drawing/2014/main" id="{6E821A42-B01E-4918-8712-8DBFDAB1EE01}"/>
              </a:ext>
            </a:extLst>
          </p:cNvPr>
          <p:cNvSpPr txBox="1"/>
          <p:nvPr/>
        </p:nvSpPr>
        <p:spPr>
          <a:xfrm>
            <a:off x="2649220" y="1822471"/>
            <a:ext cx="7696200" cy="3243965"/>
          </a:xfrm>
          <a:prstGeom prst="rect">
            <a:avLst/>
          </a:prstGeom>
          <a:noFill/>
        </p:spPr>
        <p:txBody>
          <a:bodyPr wrap="square">
            <a:spAutoFit/>
          </a:bodyPr>
          <a:lstStyle/>
          <a:p>
            <a:pPr lvl="0">
              <a:spcBef>
                <a:spcPct val="20000"/>
              </a:spcBef>
            </a:pPr>
            <a:r>
              <a:rPr kumimoji="0" lang="ru-RU" sz="3200" b="1" i="0" u="none" strike="noStrike" kern="0" normalizeH="0" baseline="0" noProof="0" dirty="0">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Бөлім  </a:t>
            </a:r>
            <a:r>
              <a:rPr kumimoji="0" lang="ru-RU" sz="3200" b="1" i="0" u="none" strike="noStrike" kern="0" normalizeH="0" baseline="0" noProof="0" dirty="0" err="1">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атауы</a:t>
            </a:r>
            <a:r>
              <a:rPr kumimoji="0" lang="ru-RU" sz="3200" b="1" i="0" u="none" strike="noStrike" kern="0" normalizeH="0" baseline="0" noProof="0" dirty="0">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 </a:t>
            </a:r>
            <a: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
            </a:r>
            <a:b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br>
            <a:r>
              <a:rPr kumimoji="0" lang="ru-RU" sz="3200" b="1" i="0" u="none" strike="noStrike" kern="0" normalizeH="0" baseline="0" noProof="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Ұрпақ</a:t>
            </a:r>
            <a: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 </a:t>
            </a:r>
            <a:r>
              <a:rPr kumimoji="0" lang="ru-RU" sz="3200" b="1" i="0" u="none" strike="noStrike" kern="0" normalizeH="0" baseline="0" noProof="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тәрбиесі</a:t>
            </a:r>
            <a: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
            </a:r>
            <a:b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br>
            <a: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t/>
            </a:r>
            <a:br>
              <a:rPr kumimoji="0" lang="ru-RU" sz="32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Times New Roman" pitchFamily="18" charset="0"/>
                <a:cs typeface="Times New Roman" pitchFamily="18" charset="0"/>
              </a:rPr>
            </a:br>
            <a:r>
              <a:rPr kumimoji="0" lang="ru-RU" sz="3200" b="1" i="0" u="none" strike="noStrike" kern="0" normalizeH="0" baseline="0" noProof="0" dirty="0" err="1">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Сабақтың</a:t>
            </a:r>
            <a:r>
              <a:rPr kumimoji="0" lang="ru-RU" sz="3200" b="1" i="0" u="none" strike="noStrike" kern="0" normalizeH="0" baseline="0" noProof="0" dirty="0">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 </a:t>
            </a:r>
            <a:r>
              <a:rPr kumimoji="0" lang="ru-RU" sz="3200" b="1" i="0" u="none" strike="noStrike" kern="0" normalizeH="0" baseline="0" noProof="0" dirty="0" err="1">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тақырыбы</a:t>
            </a:r>
            <a:r>
              <a:rPr kumimoji="0" lang="ru-RU" sz="3200" b="1" i="0" u="none" strike="noStrike" kern="0" normalizeH="0" baseline="0" noProof="0" dirty="0">
                <a:ln w="12700">
                  <a:solidFill>
                    <a:srgbClr val="C00000"/>
                  </a:solidFill>
                  <a:prstDash val="solid"/>
                </a:ln>
                <a:effectLst>
                  <a:innerShdw blurRad="177800">
                    <a:schemeClr val="accent3">
                      <a:lumMod val="50000"/>
                    </a:schemeClr>
                  </a:innerShdw>
                </a:effectLst>
                <a:uLnTx/>
                <a:uFillTx/>
                <a:latin typeface="Times New Roman" pitchFamily="18" charset="0"/>
                <a:cs typeface="Times New Roman" pitchFamily="18" charset="0"/>
              </a:rPr>
              <a:t>:</a:t>
            </a:r>
          </a:p>
          <a:p>
            <a:pPr lvl="0">
              <a:spcBef>
                <a:spcPct val="20000"/>
              </a:spcBef>
            </a:pPr>
            <a:r>
              <a:rPr lang="ru-RU" sz="32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Махамбеттің </a:t>
            </a:r>
            <a:r>
              <a:rPr lang="ru-RU" sz="3200" b="1" kern="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соңғы</a:t>
            </a:r>
            <a:r>
              <a:rPr lang="ru-RU" sz="32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 </a:t>
            </a:r>
            <a:r>
              <a:rPr lang="ru-RU" sz="3200" b="1" kern="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сөзі</a:t>
            </a:r>
            <a:endParaRPr lang="ru-RU" sz="3200" b="1" kern="0" dirty="0">
              <a:ln w="12700">
                <a:solidFill>
                  <a:srgbClr val="C00000"/>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endParaRPr>
          </a:p>
          <a:p>
            <a:pPr lvl="0">
              <a:spcBef>
                <a:spcPct val="20000"/>
              </a:spcBef>
            </a:pPr>
            <a:endParaRPr lang="ru-RU" sz="32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25824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083771" y="4663039"/>
            <a:ext cx="6096000" cy="1477328"/>
          </a:xfrm>
          <a:prstGeom prst="rect">
            <a:avLst/>
          </a:prstGeom>
        </p:spPr>
        <p:txBody>
          <a:bodyPr>
            <a:spAutoFit/>
          </a:bodyPr>
          <a:lstStyle/>
          <a:p>
            <a:endParaRPr lang="ru-RU" b="1" i="1" dirty="0" smtClean="0">
              <a:latin typeface="Times New Roman" pitchFamily="18" charset="0"/>
              <a:cs typeface="Times New Roman" pitchFamily="18" charset="0"/>
            </a:endParaRPr>
          </a:p>
          <a:p>
            <a:r>
              <a:rPr lang="ru-RU" sz="2400" b="1" i="1" dirty="0" smtClean="0">
                <a:latin typeface="Times New Roman" pitchFamily="18" charset="0"/>
                <a:cs typeface="Times New Roman" pitchFamily="18" charset="0"/>
              </a:rPr>
              <a:t>Дескриптор.</a:t>
            </a:r>
          </a:p>
          <a:p>
            <a:pPr marL="285750" indent="-285750">
              <a:buFont typeface="Arial" pitchFamily="34" charset="0"/>
              <a:buChar char="•"/>
            </a:pPr>
            <a:r>
              <a:rPr lang="ru-RU" sz="2400" dirty="0" smtClean="0">
                <a:latin typeface="Times New Roman" pitchFamily="18" charset="0"/>
                <a:cs typeface="Times New Roman" pitchFamily="18" charset="0"/>
              </a:rPr>
              <a:t>Эссе </a:t>
            </a:r>
            <a:r>
              <a:rPr lang="ru-RU" sz="2400" dirty="0" err="1">
                <a:latin typeface="Times New Roman" pitchFamily="18" charset="0"/>
                <a:cs typeface="Times New Roman" pitchFamily="18" charset="0"/>
              </a:rPr>
              <a:t>құрылымын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сақтайды</a:t>
            </a:r>
            <a:r>
              <a:rPr lang="ru-RU" sz="2400" dirty="0">
                <a:latin typeface="Times New Roman" pitchFamily="18" charset="0"/>
                <a:cs typeface="Times New Roman" pitchFamily="18" charset="0"/>
              </a:rPr>
              <a:t>; </a:t>
            </a:r>
          </a:p>
          <a:p>
            <a:pPr marL="285750" indent="-285750">
              <a:buFont typeface="Arial" pitchFamily="34" charset="0"/>
              <a:buChar char="•"/>
            </a:pPr>
            <a:r>
              <a:rPr lang="ru-RU" sz="2400" dirty="0" smtClean="0">
                <a:latin typeface="Times New Roman" pitchFamily="18" charset="0"/>
                <a:cs typeface="Times New Roman" pitchFamily="18" charset="0"/>
              </a:rPr>
              <a:t>Эссе </a:t>
            </a:r>
            <a:r>
              <a:rPr lang="ru-RU" sz="2400" dirty="0" err="1" smtClean="0">
                <a:latin typeface="Times New Roman" pitchFamily="18" charset="0"/>
                <a:cs typeface="Times New Roman" pitchFamily="18" charset="0"/>
              </a:rPr>
              <a:t>жазады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 name="Прямоугольник 1"/>
          <p:cNvSpPr/>
          <p:nvPr/>
        </p:nvSpPr>
        <p:spPr>
          <a:xfrm>
            <a:off x="1282721" y="911355"/>
            <a:ext cx="9031635" cy="2677656"/>
          </a:xfrm>
          <a:prstGeom prst="rect">
            <a:avLst/>
          </a:prstGeom>
        </p:spPr>
        <p:txBody>
          <a:bodyPr wrap="square">
            <a:spAutoFit/>
          </a:bodyPr>
          <a:lstStyle/>
          <a:p>
            <a:pPr lvl="0"/>
            <a:r>
              <a:rPr lang="kk-KZ" sz="2800" b="1" dirty="0" smtClean="0">
                <a:solidFill>
                  <a:prstClr val="black"/>
                </a:solidFill>
                <a:latin typeface="Times New Roman" pitchFamily="18" charset="0"/>
                <a:cs typeface="Times New Roman" pitchFamily="18" charset="0"/>
              </a:rPr>
              <a:t>Әдеби</a:t>
            </a:r>
            <a:r>
              <a:rPr lang="en-US" sz="2800" b="1" dirty="0" smtClean="0">
                <a:solidFill>
                  <a:prstClr val="black"/>
                </a:solidFill>
                <a:latin typeface="Times New Roman" pitchFamily="18" charset="0"/>
                <a:cs typeface="Times New Roman" pitchFamily="18" charset="0"/>
              </a:rPr>
              <a:t>- </a:t>
            </a:r>
            <a:r>
              <a:rPr lang="kk-KZ" sz="2800" b="1" dirty="0" smtClean="0">
                <a:solidFill>
                  <a:prstClr val="black"/>
                </a:solidFill>
                <a:latin typeface="Times New Roman" pitchFamily="18" charset="0"/>
                <a:cs typeface="Times New Roman" pitchFamily="18" charset="0"/>
              </a:rPr>
              <a:t>талдау </a:t>
            </a:r>
            <a:r>
              <a:rPr lang="kk-KZ" sz="2800" b="1" dirty="0" smtClean="0">
                <a:solidFill>
                  <a:prstClr val="black"/>
                </a:solidFill>
                <a:latin typeface="Times New Roman" pitchFamily="18" charset="0"/>
                <a:cs typeface="Times New Roman" pitchFamily="18" charset="0"/>
              </a:rPr>
              <a:t>эссені</a:t>
            </a:r>
            <a:r>
              <a:rPr lang="kk-KZ" sz="2800" dirty="0" smtClean="0">
                <a:solidFill>
                  <a:prstClr val="black"/>
                </a:solidFill>
                <a:latin typeface="Times New Roman" pitchFamily="18" charset="0"/>
                <a:cs typeface="Times New Roman" pitchFamily="18" charset="0"/>
              </a:rPr>
              <a:t> </a:t>
            </a:r>
            <a:r>
              <a:rPr lang="kk-KZ" sz="2800" dirty="0" smtClean="0">
                <a:solidFill>
                  <a:prstClr val="black"/>
                </a:solidFill>
                <a:latin typeface="Times New Roman" pitchFamily="18" charset="0"/>
                <a:cs typeface="Times New Roman" pitchFamily="18" charset="0"/>
              </a:rPr>
              <a:t>белілі бір </a:t>
            </a:r>
            <a:r>
              <a:rPr lang="kk-KZ" sz="2800" dirty="0" smtClean="0">
                <a:solidFill>
                  <a:prstClr val="black"/>
                </a:solidFill>
                <a:latin typeface="Times New Roman" pitchFamily="18" charset="0"/>
                <a:cs typeface="Times New Roman" pitchFamily="18" charset="0"/>
              </a:rPr>
              <a:t>туындыны </a:t>
            </a:r>
            <a:r>
              <a:rPr lang="kk-KZ" sz="2800" dirty="0" smtClean="0">
                <a:solidFill>
                  <a:prstClr val="black"/>
                </a:solidFill>
                <a:latin typeface="Times New Roman" pitchFamily="18" charset="0"/>
                <a:cs typeface="Times New Roman" pitchFamily="18" charset="0"/>
              </a:rPr>
              <a:t>талдай отырып </a:t>
            </a:r>
            <a:r>
              <a:rPr lang="kk-KZ" sz="2800" dirty="0" smtClean="0">
                <a:solidFill>
                  <a:prstClr val="black"/>
                </a:solidFill>
                <a:latin typeface="Times New Roman" pitchFamily="18" charset="0"/>
                <a:cs typeface="Times New Roman" pitchFamily="18" charset="0"/>
              </a:rPr>
              <a:t>жазады</a:t>
            </a:r>
            <a:r>
              <a:rPr lang="kk-KZ" sz="2800" dirty="0" smtClean="0">
                <a:solidFill>
                  <a:prstClr val="black"/>
                </a:solidFill>
                <a:latin typeface="Times New Roman" pitchFamily="18" charset="0"/>
                <a:cs typeface="Times New Roman" pitchFamily="18" charset="0"/>
              </a:rPr>
              <a:t>.</a:t>
            </a:r>
          </a:p>
          <a:p>
            <a:pPr lvl="0"/>
            <a:endParaRPr lang="kk-KZ" sz="2800" b="1" dirty="0" smtClean="0">
              <a:solidFill>
                <a:prstClr val="black"/>
              </a:solidFill>
              <a:latin typeface="Times New Roman" pitchFamily="18" charset="0"/>
              <a:cs typeface="Times New Roman" pitchFamily="18" charset="0"/>
            </a:endParaRPr>
          </a:p>
          <a:p>
            <a:pPr lvl="0"/>
            <a:r>
              <a:rPr lang="ru-RU" sz="2800" b="1" dirty="0" smtClean="0">
                <a:solidFill>
                  <a:prstClr val="black"/>
                </a:solidFill>
                <a:latin typeface="Times New Roman" pitchFamily="18" charset="0"/>
                <a:cs typeface="Times New Roman" pitchFamily="18" charset="0"/>
              </a:rPr>
              <a:t>2-тапсырма</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Махамбеттің</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соңғы</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сөзі</a:t>
            </a:r>
            <a:r>
              <a:rPr lang="ru-RU" sz="2800" b="1" dirty="0">
                <a:solidFill>
                  <a:prstClr val="black"/>
                </a:solidFill>
                <a:latin typeface="Times New Roman" pitchFamily="18" charset="0"/>
                <a:cs typeface="Times New Roman" pitchFamily="18" charset="0"/>
              </a:rPr>
              <a:t>» </a:t>
            </a:r>
            <a:r>
              <a:rPr lang="ru-RU" sz="2800" b="1" dirty="0" err="1" smtClean="0">
                <a:solidFill>
                  <a:prstClr val="black"/>
                </a:solidFill>
                <a:latin typeface="Times New Roman" pitchFamily="18" charset="0"/>
                <a:cs typeface="Times New Roman" pitchFamily="18" charset="0"/>
              </a:rPr>
              <a:t>тақырыбына</a:t>
            </a:r>
            <a:r>
              <a:rPr lang="ru-RU" sz="2800" b="1" dirty="0" smtClean="0">
                <a:solidFill>
                  <a:prstClr val="black"/>
                </a:solidFill>
                <a:latin typeface="Times New Roman" pitchFamily="18" charset="0"/>
                <a:cs typeface="Times New Roman" pitchFamily="18" charset="0"/>
              </a:rPr>
              <a:t> </a:t>
            </a:r>
            <a:r>
              <a:rPr lang="ru-RU" sz="2800" b="1" dirty="0" err="1" smtClean="0">
                <a:solidFill>
                  <a:prstClr val="black"/>
                </a:solidFill>
                <a:latin typeface="Times New Roman" pitchFamily="18" charset="0"/>
                <a:cs typeface="Times New Roman" pitchFamily="18" charset="0"/>
              </a:rPr>
              <a:t>Махамбеттің</a:t>
            </a:r>
            <a:r>
              <a:rPr lang="ru-RU" sz="2800" b="1" dirty="0" smtClean="0">
                <a:solidFill>
                  <a:prstClr val="black"/>
                </a:solidFill>
                <a:latin typeface="Times New Roman" pitchFamily="18" charset="0"/>
                <a:cs typeface="Times New Roman" pitchFamily="18" charset="0"/>
              </a:rPr>
              <a:t> </a:t>
            </a:r>
            <a:r>
              <a:rPr lang="ru-RU" sz="2800" b="1" dirty="0" err="1" smtClean="0">
                <a:solidFill>
                  <a:prstClr val="black"/>
                </a:solidFill>
                <a:latin typeface="Times New Roman" pitchFamily="18" charset="0"/>
                <a:cs typeface="Times New Roman" pitchFamily="18" charset="0"/>
              </a:rPr>
              <a:t>бейнесін</a:t>
            </a:r>
            <a:r>
              <a:rPr lang="ru-RU" sz="2800" b="1" dirty="0" smtClean="0">
                <a:solidFill>
                  <a:prstClr val="black"/>
                </a:solidFill>
                <a:latin typeface="Times New Roman" pitchFamily="18" charset="0"/>
                <a:cs typeface="Times New Roman" pitchFamily="18" charset="0"/>
              </a:rPr>
              <a:t> </a:t>
            </a:r>
            <a:r>
              <a:rPr lang="ru-RU" sz="2800" b="1" dirty="0" err="1" smtClean="0">
                <a:solidFill>
                  <a:prstClr val="black"/>
                </a:solidFill>
                <a:latin typeface="Times New Roman" pitchFamily="18" charset="0"/>
                <a:cs typeface="Times New Roman" pitchFamily="18" charset="0"/>
              </a:rPr>
              <a:t>ашып</a:t>
            </a:r>
            <a:r>
              <a:rPr lang="ru-RU" sz="2800" b="1" dirty="0" smtClean="0">
                <a:solidFill>
                  <a:prstClr val="black"/>
                </a:solidFill>
                <a:latin typeface="Times New Roman" pitchFamily="18" charset="0"/>
                <a:cs typeface="Times New Roman" pitchFamily="18" charset="0"/>
              </a:rPr>
              <a:t>,  </a:t>
            </a:r>
            <a:r>
              <a:rPr lang="ru-RU" sz="2800" b="1" dirty="0" err="1" smtClean="0">
                <a:solidFill>
                  <a:prstClr val="black"/>
                </a:solidFill>
                <a:latin typeface="Times New Roman" pitchFamily="18" charset="0"/>
                <a:cs typeface="Times New Roman" pitchFamily="18" charset="0"/>
              </a:rPr>
              <a:t>әдеби-талдау</a:t>
            </a:r>
            <a:r>
              <a:rPr lang="ru-RU" sz="2800" b="1" dirty="0" smtClean="0">
                <a:solidFill>
                  <a:prstClr val="black"/>
                </a:solidFill>
                <a:latin typeface="Times New Roman" pitchFamily="18" charset="0"/>
                <a:cs typeface="Times New Roman" pitchFamily="18" charset="0"/>
              </a:rPr>
              <a:t>  эссе  </a:t>
            </a:r>
            <a:r>
              <a:rPr lang="ru-RU" sz="2800" b="1" dirty="0" err="1">
                <a:solidFill>
                  <a:prstClr val="black"/>
                </a:solidFill>
                <a:latin typeface="Times New Roman" pitchFamily="18" charset="0"/>
                <a:cs typeface="Times New Roman" pitchFamily="18" charset="0"/>
              </a:rPr>
              <a:t>жазыңыз</a:t>
            </a:r>
            <a:r>
              <a:rPr lang="ru-RU" sz="2800" b="1" dirty="0">
                <a:solidFill>
                  <a:prstClr val="black"/>
                </a:solidFill>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67774" y="3796136"/>
            <a:ext cx="4406804" cy="2314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5310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37D4BCC-735A-414D-8559-92436750C47A}"/>
              </a:ext>
            </a:extLst>
          </p:cNvPr>
          <p:cNvSpPr txBox="1"/>
          <p:nvPr/>
        </p:nvSpPr>
        <p:spPr>
          <a:xfrm>
            <a:off x="1635760" y="443022"/>
            <a:ext cx="9357360" cy="461665"/>
          </a:xfrm>
          <a:prstGeom prst="rect">
            <a:avLst/>
          </a:prstGeom>
          <a:noFill/>
        </p:spPr>
        <p:txBody>
          <a:bodyPr wrap="square">
            <a:spAutoFit/>
          </a:bodyPr>
          <a:lstStyle/>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Эссе </a:t>
            </a:r>
            <a:endParaRPr lang="x-none" sz="2400" dirty="0"/>
          </a:p>
        </p:txBody>
      </p:sp>
      <p:sp>
        <p:nvSpPr>
          <p:cNvPr id="5" name="TextBox 4">
            <a:extLst>
              <a:ext uri="{FF2B5EF4-FFF2-40B4-BE49-F238E27FC236}">
                <a16:creationId xmlns="" xmlns:a16="http://schemas.microsoft.com/office/drawing/2014/main" id="{0FD71A85-78D5-4B1F-BF91-67312B1F5B7B}"/>
              </a:ext>
            </a:extLst>
          </p:cNvPr>
          <p:cNvSpPr txBox="1"/>
          <p:nvPr/>
        </p:nvSpPr>
        <p:spPr>
          <a:xfrm>
            <a:off x="5638800" y="2971800"/>
            <a:ext cx="914400" cy="914400"/>
          </a:xfrm>
          <a:prstGeom prst="rect">
            <a:avLst/>
          </a:prstGeom>
          <a:noFill/>
        </p:spPr>
        <p:txBody>
          <a:bodyPr wrap="square" rtlCol="0">
            <a:spAutoFit/>
          </a:bodyPr>
          <a:lstStyle/>
          <a:p>
            <a:endParaRPr lang="x-none" dirty="0"/>
          </a:p>
        </p:txBody>
      </p:sp>
      <p:sp>
        <p:nvSpPr>
          <p:cNvPr id="6" name="TextBox 5">
            <a:extLst>
              <a:ext uri="{FF2B5EF4-FFF2-40B4-BE49-F238E27FC236}">
                <a16:creationId xmlns="" xmlns:a16="http://schemas.microsoft.com/office/drawing/2014/main" id="{5FD34222-74C9-4327-9DB2-9B776B0FA7CD}"/>
              </a:ext>
            </a:extLst>
          </p:cNvPr>
          <p:cNvSpPr txBox="1"/>
          <p:nvPr/>
        </p:nvSpPr>
        <p:spPr>
          <a:xfrm>
            <a:off x="761218" y="792145"/>
            <a:ext cx="10586720" cy="5632311"/>
          </a:xfrm>
          <a:prstGeom prst="rect">
            <a:avLst/>
          </a:prstGeom>
          <a:noFill/>
        </p:spPr>
        <p:txBody>
          <a:bodyPr wrap="square" rtlCol="0">
            <a:spAutoFit/>
          </a:bodyPr>
          <a:lstStyle/>
          <a:p>
            <a:pPr algn="just"/>
            <a:r>
              <a:rPr lang="kk-KZ"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   Мұхтар </a:t>
            </a:r>
            <a:r>
              <a:rPr lang="kk-KZ" sz="2000" dirty="0">
                <a:latin typeface="Times New Roman" panose="02020603050405020304" pitchFamily="18" charset="0"/>
                <a:cs typeface="Times New Roman" panose="02020603050405020304" pitchFamily="18" charset="0"/>
              </a:rPr>
              <a:t>Шаханов «Нарынқұм зауалы» поэмасында Махамбет образын керемет аша білген.  Сюжет желісі батырдың түс көруінен басталады.  Махамбет өзінің өмірден өтер сағатын  сезгендей,  ішіндегі ақындық жүрек сырын ақтарады. Келешектің күдер үзбей, бата</a:t>
            </a:r>
            <a:r>
              <a:rPr lang="x-none" sz="2000" dirty="0">
                <a:latin typeface="Times New Roman" panose="02020603050405020304" pitchFamily="18" charset="0"/>
                <a:cs typeface="Times New Roman" panose="02020603050405020304" pitchFamily="18" charset="0"/>
              </a:rPr>
              <a:t>-</a:t>
            </a:r>
            <a:r>
              <a:rPr lang="x-none" sz="2000" dirty="0" err="1">
                <a:latin typeface="Times New Roman" panose="02020603050405020304" pitchFamily="18" charset="0"/>
                <a:cs typeface="Times New Roman" panose="02020603050405020304" pitchFamily="18" charset="0"/>
              </a:rPr>
              <a:t>тілек</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айтып</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туған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елмен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қимай</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қоштасады</a:t>
            </a:r>
            <a:r>
              <a:rPr lang="x-none" sz="200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x-none" sz="2000" smtClean="0">
                <a:latin typeface="Times New Roman" panose="02020603050405020304" pitchFamily="18" charset="0"/>
                <a:cs typeface="Times New Roman" panose="02020603050405020304" pitchFamily="18" charset="0"/>
              </a:rPr>
              <a:t>Бұл </a:t>
            </a:r>
            <a:r>
              <a:rPr lang="x-none" sz="2000" dirty="0">
                <a:latin typeface="Times New Roman" panose="02020603050405020304" pitchFamily="18" charset="0"/>
                <a:cs typeface="Times New Roman" panose="02020603050405020304" pitchFamily="18" charset="0"/>
              </a:rPr>
              <a:t>поэма </a:t>
            </a:r>
            <a:r>
              <a:rPr lang="x-none" sz="2000" dirty="0" err="1">
                <a:latin typeface="Times New Roman" panose="02020603050405020304" pitchFamily="18" charset="0"/>
                <a:cs typeface="Times New Roman" panose="02020603050405020304" pitchFamily="18" charset="0"/>
              </a:rPr>
              <a:t>Махамбеттің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күрескерлік</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айбынын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ұлттық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болмысын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ақындық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тереңдігін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азаматтық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парасатын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танытатын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ілгері</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шығарма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саналады</a:t>
            </a:r>
            <a:r>
              <a:rPr lang="x-none" sz="2000" dirty="0">
                <a:latin typeface="Times New Roman" panose="02020603050405020304" pitchFamily="18" charset="0"/>
                <a:cs typeface="Times New Roman" panose="02020603050405020304" pitchFamily="18" charset="0"/>
              </a:rPr>
              <a:t>.</a:t>
            </a:r>
          </a:p>
          <a:p>
            <a:pPr algn="just"/>
            <a:r>
              <a:rPr lang="ru-RU" sz="2000" dirty="0" err="1">
                <a:latin typeface="Times New Roman" panose="02020603050405020304" pitchFamily="18" charset="0"/>
                <a:cs typeface="Times New Roman" panose="02020603050405020304" pitchFamily="18" charset="0"/>
              </a:rPr>
              <a:t>Ақын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Махамбетт</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ң </a:t>
            </a:r>
            <a:r>
              <a:rPr lang="ru-RU" sz="2000" dirty="0" err="1" smtClean="0">
                <a:latin typeface="Times New Roman" panose="02020603050405020304" pitchFamily="18" charset="0"/>
                <a:cs typeface="Times New Roman" panose="02020603050405020304" pitchFamily="18" charset="0"/>
              </a:rPr>
              <a:t>монологі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бүг</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нг</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жырлап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a:t>
            </a:r>
            <a:r>
              <a:rPr lang="ru-RU" sz="2000" dirty="0">
                <a:latin typeface="Times New Roman" panose="02020603050405020304" pitchFamily="18" charset="0"/>
                <a:cs typeface="Times New Roman" panose="02020603050405020304" pitchFamily="18" charset="0"/>
              </a:rPr>
              <a:t>. Махамбет </a:t>
            </a:r>
            <a:r>
              <a:rPr lang="ru-RU" sz="2000" dirty="0" err="1">
                <a:latin typeface="Times New Roman" panose="02020603050405020304" pitchFamily="18" charset="0"/>
                <a:cs typeface="Times New Roman" panose="02020603050405020304" pitchFamily="18" charset="0"/>
              </a:rPr>
              <a:t>сынды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ақынның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тегеур</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 </a:t>
            </a:r>
            <a:r>
              <a:rPr lang="ru-RU" sz="2000" dirty="0" err="1">
                <a:latin typeface="Times New Roman" panose="02020603050405020304" pitchFamily="18" charset="0"/>
                <a:cs typeface="Times New Roman" panose="02020603050405020304" pitchFamily="18" charset="0"/>
              </a:rPr>
              <a:t>қаһары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ойлылығын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бүг</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нг</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поэзия </a:t>
            </a:r>
            <a:r>
              <a:rPr lang="ru-RU" sz="2000" dirty="0" err="1">
                <a:latin typeface="Times New Roman" panose="02020603050405020304" pitchFamily="18" charset="0"/>
                <a:cs typeface="Times New Roman" panose="02020603050405020304" pitchFamily="18" charset="0"/>
              </a:rPr>
              <a:t>аспанына</a:t>
            </a:r>
            <a:r>
              <a:rPr lang="ru-RU" sz="2000" dirty="0">
                <a:latin typeface="Times New Roman" panose="02020603050405020304" pitchFamily="18" charset="0"/>
                <a:cs typeface="Times New Roman" panose="02020603050405020304" pitchFamily="18" charset="0"/>
              </a:rPr>
              <a:t> ж</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бек </a:t>
            </a:r>
            <a:r>
              <a:rPr lang="ru-RU" sz="2000" dirty="0" err="1">
                <a:latin typeface="Times New Roman" panose="02020603050405020304" pitchFamily="18" charset="0"/>
                <a:cs typeface="Times New Roman" panose="02020603050405020304" pitchFamily="18" charset="0"/>
              </a:rPr>
              <a:t>тордай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жайып</a:t>
            </a:r>
            <a:r>
              <a:rPr lang="ru-RU" sz="2000" dirty="0">
                <a:latin typeface="Times New Roman" panose="02020603050405020304" pitchFamily="18" charset="0"/>
                <a:cs typeface="Times New Roman" panose="02020603050405020304" pitchFamily="18" charset="0"/>
              </a:rPr>
              <a:t> ж</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беруге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ұмтылысы</a:t>
            </a:r>
            <a:r>
              <a:rPr lang="ru-RU" sz="2000" dirty="0">
                <a:latin typeface="Times New Roman" panose="02020603050405020304" pitchFamily="18" charset="0"/>
                <a:cs typeface="Times New Roman" panose="02020603050405020304" pitchFamily="18" charset="0"/>
              </a:rPr>
              <a:t> бар. Арман мен </a:t>
            </a:r>
            <a:r>
              <a:rPr lang="ru-RU" sz="2000" dirty="0" err="1">
                <a:latin typeface="Times New Roman" panose="02020603050405020304" pitchFamily="18" charset="0"/>
                <a:cs typeface="Times New Roman" panose="02020603050405020304" pitchFamily="18" charset="0"/>
              </a:rPr>
              <a:t>арман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Монолог </a:t>
            </a:r>
            <a:r>
              <a:rPr lang="ru-RU" sz="2000" dirty="0" err="1">
                <a:latin typeface="Times New Roman" panose="02020603050405020304" pitchFamily="18" charset="0"/>
                <a:cs typeface="Times New Roman" panose="02020603050405020304" pitchFamily="18" charset="0"/>
              </a:rPr>
              <a:t>үлг</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с</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п </a:t>
            </a:r>
            <a:r>
              <a:rPr lang="ru-RU" sz="2000" dirty="0" err="1">
                <a:latin typeface="Times New Roman" panose="02020603050405020304" pitchFamily="18" charset="0"/>
                <a:cs typeface="Times New Roman" panose="02020603050405020304" pitchFamily="18" charset="0"/>
              </a:rPr>
              <a:t>отырған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сен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мге </a:t>
            </a:r>
            <a:r>
              <a:rPr lang="ru-RU" sz="2000" dirty="0" err="1">
                <a:latin typeface="Times New Roman" panose="02020603050405020304" pitchFamily="18" charset="0"/>
                <a:cs typeface="Times New Roman" panose="02020603050405020304" pitchFamily="18" charset="0"/>
              </a:rPr>
              <a:t>айналып</a:t>
            </a:r>
            <a:r>
              <a:rPr lang="ru-RU" sz="2000" dirty="0">
                <a:latin typeface="Times New Roman" panose="02020603050405020304" pitchFamily="18" charset="0"/>
                <a:cs typeface="Times New Roman" panose="02020603050405020304" pitchFamily="18" charset="0"/>
              </a:rPr>
              <a:t>, сен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мге </a:t>
            </a:r>
            <a:r>
              <a:rPr lang="ru-RU" sz="2000" dirty="0" err="1">
                <a:latin typeface="Times New Roman" panose="02020603050405020304" pitchFamily="18" charset="0"/>
                <a:cs typeface="Times New Roman" panose="02020603050405020304" pitchFamily="18" charset="0"/>
              </a:rPr>
              <a:t>ұласып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лирикалық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толғаныс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тамыры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осылайша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тармақты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Өлең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шапшаңдық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үдемел</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өр</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стейд</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ң </a:t>
            </a:r>
            <a:r>
              <a:rPr lang="ru-RU" sz="2000" dirty="0" err="1">
                <a:latin typeface="Times New Roman" panose="02020603050405020304" pitchFamily="18" charset="0"/>
                <a:cs typeface="Times New Roman" panose="02020603050405020304" pitchFamily="18" charset="0"/>
              </a:rPr>
              <a:t>бассыз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қалғандығым</a:t>
            </a:r>
            <a:r>
              <a:rPr lang="ru-RU" sz="2000" dirty="0">
                <a:latin typeface="Times New Roman" panose="02020603050405020304" pitchFamily="18" charset="0"/>
                <a:cs typeface="Times New Roman" panose="02020603050405020304" pitchFamily="18" charset="0"/>
              </a:rPr>
              <a:t> сен</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ң </a:t>
            </a:r>
            <a:r>
              <a:rPr lang="ru-RU" sz="2000" dirty="0" err="1">
                <a:latin typeface="Times New Roman" panose="02020603050405020304" pitchFamily="18" charset="0"/>
                <a:cs typeface="Times New Roman" panose="02020603050405020304" pitchFamily="18" charset="0"/>
              </a:rPr>
              <a:t>бассыз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қалғандығың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болмағай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түй</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н</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толғаныс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a:t>
            </a:r>
            <a:r>
              <a:rPr lang="en-US" sz="2000" dirty="0" err="1">
                <a:latin typeface="Times New Roman" panose="02020603050405020304" pitchFamily="18" charset="0"/>
                <a:cs typeface="Times New Roman" panose="02020603050405020304" pitchFamily="18" charset="0"/>
              </a:rPr>
              <a:t>i</a:t>
            </a:r>
            <a:r>
              <a:rPr lang="ru-RU" sz="2000" dirty="0" err="1">
                <a:latin typeface="Times New Roman" panose="02020603050405020304" pitchFamily="18" charset="0"/>
                <a:cs typeface="Times New Roman" panose="02020603050405020304" pitchFamily="18" charset="0"/>
              </a:rPr>
              <a:t>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ойлану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байыпты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бағдарлау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танытса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шумақтарға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Дулығаны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гүл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шыққанша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астынан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жатам</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саған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сөздер</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a:t>
            </a:r>
            <a:r>
              <a:rPr lang="en-US"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м</a:t>
            </a:r>
            <a:r>
              <a:rPr lang="en-US" sz="2000" dirty="0" err="1">
                <a:latin typeface="Times New Roman" panose="02020603050405020304" pitchFamily="18" charset="0"/>
                <a:cs typeface="Times New Roman" panose="02020603050405020304" pitchFamily="18" charset="0"/>
              </a:rPr>
              <a:t>i</a:t>
            </a:r>
            <a:r>
              <a:rPr lang="kk-KZ" sz="2000" dirty="0">
                <a:latin typeface="Times New Roman" panose="02020603050405020304" pitchFamily="18" charset="0"/>
                <a:cs typeface="Times New Roman" panose="02020603050405020304" pitchFamily="18" charset="0"/>
              </a:rPr>
              <a:t>нің асқақтығы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көрінеді</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Әке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мен бала </a:t>
            </a:r>
            <a:r>
              <a:rPr lang="ru-RU" sz="2000" dirty="0" err="1" smtClean="0">
                <a:latin typeface="Times New Roman" panose="02020603050405020304" pitchFamily="18" charset="0"/>
                <a:cs typeface="Times New Roman" panose="02020603050405020304" pitchFamily="18" charset="0"/>
              </a:rPr>
              <a:t>монолгі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замандағы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болмысы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Әкеден</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мақтау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Ықыластың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жүрекке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тигендей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жаралайды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шешімі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қазақтың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адалдығы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өр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рухы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сезіледі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рухты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қазақ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даласында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Махамбеттің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бейнесі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мәңгі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сақталары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сөзсіз</a:t>
            </a:r>
            <a:r>
              <a:rPr lang="ru-RU" sz="2000" dirty="0" smtClean="0">
                <a:latin typeface="Times New Roman" panose="02020603050405020304" pitchFamily="18" charset="0"/>
                <a:cs typeface="Times New Roman" panose="02020603050405020304" pitchFamily="18" charset="0"/>
              </a:rPr>
              <a:t>.</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572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4B54592-2B85-43AB-B743-A7B1815528A2}"/>
              </a:ext>
            </a:extLst>
          </p:cNvPr>
          <p:cNvSpPr txBox="1"/>
          <p:nvPr/>
        </p:nvSpPr>
        <p:spPr>
          <a:xfrm>
            <a:off x="1209040" y="945771"/>
            <a:ext cx="10129520" cy="29905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kk-KZ"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Бүгінгі сабақта</a:t>
            </a:r>
          </a:p>
          <a:p>
            <a:pPr lvl="0">
              <a:defRPr/>
            </a:pPr>
            <a:r>
              <a:rPr lang="kk-KZ" sz="3200" dirty="0" smtClean="0">
                <a:solidFill>
                  <a:prstClr val="black"/>
                </a:solidFill>
                <a:latin typeface="Times New Roman" pitchFamily="18" charset="0"/>
                <a:cs typeface="Times New Roman" pitchFamily="18" charset="0"/>
              </a:rPr>
              <a:t>- «</a:t>
            </a:r>
            <a:r>
              <a:rPr lang="kk-KZ" sz="3200" dirty="0">
                <a:solidFill>
                  <a:prstClr val="black"/>
                </a:solidFill>
                <a:latin typeface="Times New Roman" pitchFamily="18" charset="0"/>
                <a:cs typeface="Times New Roman" pitchFamily="18" charset="0"/>
              </a:rPr>
              <a:t>Махамбеттің соңғы сөзі» тақырыбына әдеби эссе </a:t>
            </a:r>
            <a:r>
              <a:rPr lang="kk-KZ" sz="3200" dirty="0" smtClean="0">
                <a:solidFill>
                  <a:prstClr val="black"/>
                </a:solidFill>
                <a:latin typeface="Times New Roman" pitchFamily="18" charset="0"/>
                <a:cs typeface="Times New Roman" pitchFamily="18" charset="0"/>
              </a:rPr>
              <a:t>жаздыңыздар; </a:t>
            </a:r>
          </a:p>
          <a:p>
            <a:pPr lvl="0">
              <a:defRPr/>
            </a:pPr>
            <a:r>
              <a:rPr lang="kk-KZ" sz="3200" dirty="0" smtClean="0">
                <a:solidFill>
                  <a:prstClr val="black"/>
                </a:solidFill>
                <a:latin typeface="Times New Roman" pitchFamily="18" charset="0"/>
                <a:cs typeface="Times New Roman" pitchFamily="18" charset="0"/>
              </a:rPr>
              <a:t>-  </a:t>
            </a:r>
            <a:r>
              <a:rPr kumimoji="0" lang="kk-KZ"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Туындыдағы ұлттық құндылықты ашып көрсететін бөлімін анықтап, мәнін түсіндірдіңіздер.  </a:t>
            </a:r>
            <a:endParaRPr kumimoji="0" lang="kk-KZ" sz="3200" b="0" i="0" u="none" strike="noStrike" kern="1200" cap="none" spc="0" normalizeH="0" baseline="0" noProof="0" dirty="0">
              <a:ln>
                <a:noFill/>
              </a:ln>
              <a:solidFill>
                <a:prstClr val="black"/>
              </a:solidFill>
              <a:effectLst/>
              <a:uLnTx/>
              <a:uFillTx/>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03736" y="4097818"/>
            <a:ext cx="2003443"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109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DB3E5A7-EDB2-4749-A16F-D589697DAA2B}"/>
              </a:ext>
            </a:extLst>
          </p:cNvPr>
          <p:cNvSpPr txBox="1"/>
          <p:nvPr/>
        </p:nvSpPr>
        <p:spPr>
          <a:xfrm>
            <a:off x="1412240" y="1259840"/>
            <a:ext cx="9032240" cy="2677656"/>
          </a:xfrm>
          <a:prstGeom prst="rect">
            <a:avLst/>
          </a:prstGeom>
          <a:noFill/>
        </p:spPr>
        <p:txBody>
          <a:bodyPr wrap="square" rtlCol="0">
            <a:spAutoFit/>
          </a:bodyPr>
          <a:lstStyle/>
          <a:p>
            <a:pPr algn="just"/>
            <a:r>
              <a:rPr lang="kk-KZ" sz="2800" b="1" dirty="0">
                <a:solidFill>
                  <a:schemeClr val="accent2">
                    <a:lumMod val="75000"/>
                  </a:schemeClr>
                </a:solidFill>
                <a:latin typeface="Times New Roman" panose="02020603050405020304" pitchFamily="18" charset="0"/>
                <a:cs typeface="Times New Roman" panose="02020603050405020304" pitchFamily="18" charset="0"/>
              </a:rPr>
              <a:t>Қосымша тапсырма</a:t>
            </a:r>
            <a:r>
              <a:rPr lang="kk-KZ" sz="2000" dirty="0">
                <a:solidFill>
                  <a:schemeClr val="accent2">
                    <a:lumMod val="75000"/>
                  </a:schemeClr>
                </a:solidFill>
              </a:rPr>
              <a:t>:</a:t>
            </a:r>
          </a:p>
          <a:p>
            <a:pPr algn="just"/>
            <a:endParaRPr lang="kk-KZ" sz="2800" dirty="0">
              <a:latin typeface="Times New Roman" panose="02020603050405020304" pitchFamily="18" charset="0"/>
              <a:cs typeface="Times New Roman" panose="02020603050405020304" pitchFamily="18" charset="0"/>
            </a:endParaRPr>
          </a:p>
          <a:p>
            <a:pPr algn="just"/>
            <a:r>
              <a:rPr lang="kk-KZ" sz="2800" dirty="0">
                <a:latin typeface="Times New Roman" panose="02020603050405020304" pitchFamily="18" charset="0"/>
                <a:cs typeface="Times New Roman" panose="02020603050405020304" pitchFamily="18" charset="0"/>
              </a:rPr>
              <a:t>Махамбет Өтемісұлы туралы тағы қай ақын</a:t>
            </a:r>
            <a:r>
              <a:rPr lang="x-none" sz="2800" dirty="0">
                <a:latin typeface="Times New Roman" panose="02020603050405020304" pitchFamily="18" charset="0"/>
                <a:cs typeface="Times New Roman" panose="02020603050405020304" pitchFamily="18" charset="0"/>
              </a:rPr>
              <a:t>-</a:t>
            </a:r>
            <a:r>
              <a:rPr lang="kk-KZ" sz="2800" dirty="0">
                <a:latin typeface="Times New Roman" panose="02020603050405020304" pitchFamily="18" charset="0"/>
                <a:cs typeface="Times New Roman" panose="02020603050405020304" pitchFamily="18" charset="0"/>
              </a:rPr>
              <a:t>жазушылардың шығармаларында кездесетінін анықтап, дәптерге жазыңыздыр. Өздеріңіз бұрын естімеген  дәстүрге, тыйымға байланысты 5 түрлі ақпарат жинаңыз.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49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DF8E076-078F-4132-ABD8-AE8466E7144D}"/>
              </a:ext>
            </a:extLst>
          </p:cNvPr>
          <p:cNvSpPr txBox="1"/>
          <p:nvPr/>
        </p:nvSpPr>
        <p:spPr>
          <a:xfrm>
            <a:off x="2032000" y="1618179"/>
            <a:ext cx="7609840" cy="286232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6000" b="1" i="0" u="none" strike="noStrike" kern="1200" cap="none" spc="0" normalizeH="0" baseline="0" noProof="0" dirty="0">
                <a:ln w="0">
                  <a:solidFill>
                    <a:srgbClr val="FFC000"/>
                  </a:solidFill>
                </a:ln>
                <a:solidFill>
                  <a:srgbClr val="00206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Назар қойып тыңдағандарыңызға рақмет!</a:t>
            </a:r>
            <a:endParaRPr kumimoji="0" lang="x-none" sz="6000" b="1" i="0" u="none" strike="noStrike" kern="1200" cap="none" spc="0" normalizeH="0" baseline="0" noProof="0" dirty="0">
              <a:ln w="0">
                <a:solidFill>
                  <a:srgbClr val="FFC000"/>
                </a:solidFill>
              </a:ln>
              <a:solidFill>
                <a:srgbClr val="00206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214570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3D3B97F-F6A8-4119-9B55-B08724620275}"/>
              </a:ext>
            </a:extLst>
          </p:cNvPr>
          <p:cNvSpPr txBox="1"/>
          <p:nvPr/>
        </p:nvSpPr>
        <p:spPr>
          <a:xfrm>
            <a:off x="1574800" y="937140"/>
            <a:ext cx="8798560" cy="40030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rPr>
              <a:t>Оқу мақсаты:</a:t>
            </a:r>
          </a:p>
          <a:p>
            <a:pPr marL="0" marR="67945" lvl="0" indent="0" algn="l" defTabSz="4572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7.2.3.1 ә</a:t>
            </a:r>
            <a:r>
              <a:rPr lang="kk-KZ" sz="2400" dirty="0">
                <a:solidFill>
                  <a:prstClr val="black"/>
                </a:solidFill>
                <a:latin typeface="Times New Roman"/>
                <a:ea typeface="Calibri"/>
              </a:rPr>
              <a:t>деби эссе</a:t>
            </a:r>
          </a:p>
          <a:p>
            <a:pPr marL="0" marR="67945" lvl="0" indent="0" algn="l" defTabSz="4572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7.4.4.5 </a:t>
            </a:r>
            <a:r>
              <a:rPr lang="kk-KZ" sz="2400" dirty="0">
                <a:solidFill>
                  <a:prstClr val="black"/>
                </a:solidFill>
                <a:latin typeface="Times New Roman"/>
                <a:ea typeface="Calibri"/>
              </a:rPr>
              <a:t>ш</a:t>
            </a: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ығарманы ұлттық құндылық тұрғысынан талдап, әдеби эссе жазу</a:t>
            </a:r>
          </a:p>
          <a:p>
            <a:pPr marL="0" marR="67945" lvl="0" indent="0" algn="l" defTabSz="457200" rtl="0" eaLnBrk="1" fontAlgn="auto" latinLnBrk="0" hangingPunct="1">
              <a:lnSpc>
                <a:spcPct val="109000"/>
              </a:lnSpc>
              <a:spcBef>
                <a:spcPts val="0"/>
              </a:spcBef>
              <a:spcAft>
                <a:spcPts val="1000"/>
              </a:spcAft>
              <a:buClrTx/>
              <a:buSzTx/>
              <a:buFontTx/>
              <a:buNone/>
              <a:tabLst/>
              <a:defRPr/>
            </a:pPr>
            <a:r>
              <a:rPr kumimoji="0" lang="kk-KZ" sz="2400" b="1" i="0" u="none"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rPr>
              <a:t>Сабақтың мақсаты</a:t>
            </a:r>
            <a:r>
              <a:rPr kumimoji="0" lang="kk-KZ" sz="24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n-ea"/>
                <a:cs typeface="Times New Roman" pitchFamily="18" charset="0"/>
              </a:rPr>
              <a:t>:</a:t>
            </a:r>
          </a:p>
          <a:p>
            <a:pPr marL="342900" lvl="0" indent="-342900">
              <a:buFontTx/>
              <a:buChar char="-"/>
            </a:pPr>
            <a:r>
              <a:rPr lang="kk-KZ" sz="2400" dirty="0" smtClean="0">
                <a:solidFill>
                  <a:prstClr val="black"/>
                </a:solidFill>
                <a:latin typeface="Times New Roman" pitchFamily="18" charset="0"/>
                <a:cs typeface="Times New Roman" pitchFamily="18" charset="0"/>
              </a:rPr>
              <a:t>туындыдағы </a:t>
            </a:r>
            <a:r>
              <a:rPr lang="kk-KZ" sz="2400" dirty="0">
                <a:solidFill>
                  <a:prstClr val="black"/>
                </a:solidFill>
                <a:latin typeface="Times New Roman" pitchFamily="18" charset="0"/>
                <a:cs typeface="Times New Roman" pitchFamily="18" charset="0"/>
              </a:rPr>
              <a:t>ұлттық </a:t>
            </a:r>
            <a:r>
              <a:rPr lang="kk-KZ" sz="2400" dirty="0" smtClean="0">
                <a:solidFill>
                  <a:prstClr val="black"/>
                </a:solidFill>
                <a:latin typeface="Times New Roman" pitchFamily="18" charset="0"/>
                <a:cs typeface="Times New Roman" pitchFamily="18" charset="0"/>
              </a:rPr>
              <a:t>құндылықтың  </a:t>
            </a:r>
            <a:r>
              <a:rPr lang="kk-KZ" sz="2400" dirty="0">
                <a:solidFill>
                  <a:prstClr val="black"/>
                </a:solidFill>
                <a:latin typeface="Times New Roman" pitchFamily="18" charset="0"/>
                <a:cs typeface="Times New Roman" pitchFamily="18" charset="0"/>
              </a:rPr>
              <a:t>мәнін </a:t>
            </a:r>
            <a:r>
              <a:rPr lang="kk-KZ" sz="2400" dirty="0" smtClean="0">
                <a:solidFill>
                  <a:prstClr val="black"/>
                </a:solidFill>
                <a:latin typeface="Times New Roman" pitchFamily="18" charset="0"/>
                <a:cs typeface="Times New Roman" pitchFamily="18" charset="0"/>
              </a:rPr>
              <a:t>түсіу;</a:t>
            </a:r>
            <a:endParaRPr lang="kk-KZ" sz="2400" dirty="0" smtClean="0">
              <a:solidFill>
                <a:prstClr val="black"/>
              </a:solidFill>
              <a:latin typeface="Times New Roman" pitchFamily="18" charset="0"/>
              <a:cs typeface="Times New Roman" pitchFamily="18" charset="0"/>
            </a:endParaRPr>
          </a:p>
          <a:p>
            <a:pPr marL="342900" lvl="0" indent="-342900">
              <a:buFontTx/>
              <a:buChar char="-"/>
            </a:pPr>
            <a:r>
              <a:rPr lang="kk-KZ" sz="2400" dirty="0" smtClean="0">
                <a:solidFill>
                  <a:prstClr val="black"/>
                </a:solidFill>
                <a:latin typeface="Times New Roman" pitchFamily="18" charset="0"/>
                <a:cs typeface="Times New Roman" pitchFamily="18" charset="0"/>
              </a:rPr>
              <a:t>«Махамбеттің соңғы сөзі» тақырыбына әдеби эссе </a:t>
            </a:r>
            <a:r>
              <a:rPr lang="kk-KZ" sz="2400" dirty="0" smtClean="0">
                <a:solidFill>
                  <a:prstClr val="black"/>
                </a:solidFill>
                <a:latin typeface="Times New Roman" pitchFamily="18" charset="0"/>
                <a:cs typeface="Times New Roman" pitchFamily="18" charset="0"/>
              </a:rPr>
              <a:t>жазу.  </a:t>
            </a:r>
            <a:endParaRPr lang="kk-KZ" sz="2400" dirty="0" smtClean="0">
              <a:solidFill>
                <a:prstClr val="black"/>
              </a:solidFill>
              <a:latin typeface="Times New Roman" pitchFamily="18" charset="0"/>
              <a:cs typeface="Times New Roman" pitchFamily="18" charset="0"/>
            </a:endParaRPr>
          </a:p>
          <a:p>
            <a:pPr marL="285750" lvl="0" indent="-285750">
              <a:buFontTx/>
              <a:buChar char="-"/>
            </a:pPr>
            <a:endParaRPr lang="x-none" b="1">
              <a:solidFill>
                <a:prstClr val="black"/>
              </a:solidFill>
            </a:endParaRPr>
          </a:p>
          <a:p>
            <a:pPr marL="0" marR="67945" lvl="0" indent="0" algn="l" defTabSz="457200" rtl="0" eaLnBrk="1" fontAlgn="auto" latinLnBrk="0" hangingPunct="1">
              <a:lnSpc>
                <a:spcPct val="109000"/>
              </a:lnSpc>
              <a:spcBef>
                <a:spcPts val="0"/>
              </a:spcBef>
              <a:spcAft>
                <a:spcPts val="1000"/>
              </a:spcAft>
              <a:buClrTx/>
              <a:buSzTx/>
              <a:buFontTx/>
              <a:buNone/>
              <a:tabLst/>
              <a:defRPr/>
            </a:pPr>
            <a:endParaRPr kumimoji="0" lang="kk-KZ"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81393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C94D2F3-8A66-48CF-BA55-028DCCD8F817}"/>
              </a:ext>
            </a:extLst>
          </p:cNvPr>
          <p:cNvSpPr txBox="1"/>
          <p:nvPr/>
        </p:nvSpPr>
        <p:spPr>
          <a:xfrm>
            <a:off x="1828800" y="805232"/>
            <a:ext cx="7975600" cy="1938992"/>
          </a:xfrm>
          <a:prstGeom prst="rect">
            <a:avLst/>
          </a:prstGeom>
          <a:noFill/>
        </p:spPr>
        <p:txBody>
          <a:bodyPr wrap="square">
            <a:spAutoFit/>
          </a:bodyPr>
          <a:lstStyle/>
          <a:p>
            <a:r>
              <a:rPr lang="kk-KZ" sz="2400" b="1" dirty="0">
                <a:solidFill>
                  <a:schemeClr val="accent2">
                    <a:lumMod val="75000"/>
                  </a:schemeClr>
                </a:solidFill>
                <a:latin typeface="Times New Roman" pitchFamily="18" charset="0"/>
                <a:cs typeface="Times New Roman" pitchFamily="18" charset="0"/>
              </a:rPr>
              <a:t>Бағалау критерийлері</a:t>
            </a:r>
            <a:r>
              <a:rPr lang="kk-KZ" sz="2400" b="1" dirty="0" smtClean="0">
                <a:solidFill>
                  <a:schemeClr val="accent2">
                    <a:lumMod val="75000"/>
                  </a:schemeClr>
                </a:solidFill>
                <a:latin typeface="Times New Roman" pitchFamily="18" charset="0"/>
                <a:cs typeface="Times New Roman" pitchFamily="18" charset="0"/>
              </a:rPr>
              <a:t>:</a:t>
            </a:r>
          </a:p>
          <a:p>
            <a:endParaRPr lang="kk-KZ" sz="2400" b="1" dirty="0">
              <a:solidFill>
                <a:srgbClr val="FF0000"/>
              </a:solidFill>
              <a:latin typeface="Times New Roman" pitchFamily="18" charset="0"/>
              <a:cs typeface="Times New Roman" pitchFamily="18" charset="0"/>
            </a:endParaRPr>
          </a:p>
          <a:p>
            <a:pPr marL="457200" lvl="0" indent="-457200">
              <a:buFont typeface="+mj-lt"/>
              <a:buAutoNum type="arabicPeriod"/>
            </a:pPr>
            <a:r>
              <a:rPr lang="kk-KZ" sz="2400" dirty="0" smtClean="0">
                <a:solidFill>
                  <a:prstClr val="black"/>
                </a:solidFill>
                <a:latin typeface="Times New Roman" pitchFamily="18" charset="0"/>
                <a:cs typeface="Times New Roman" pitchFamily="18" charset="0"/>
              </a:rPr>
              <a:t>Туындыдағы </a:t>
            </a:r>
            <a:r>
              <a:rPr lang="kk-KZ" sz="2400" dirty="0">
                <a:solidFill>
                  <a:prstClr val="black"/>
                </a:solidFill>
                <a:latin typeface="Times New Roman" pitchFamily="18" charset="0"/>
                <a:cs typeface="Times New Roman" pitchFamily="18" charset="0"/>
              </a:rPr>
              <a:t>ұлттық құндылықтың  мәнін түсінеді;</a:t>
            </a:r>
          </a:p>
          <a:p>
            <a:pPr marL="457200" lvl="0" indent="-457200">
              <a:buFont typeface="+mj-lt"/>
              <a:buAutoNum type="arabicPeriod"/>
            </a:pPr>
            <a:r>
              <a:rPr lang="kk-KZ" sz="2400" dirty="0">
                <a:solidFill>
                  <a:prstClr val="black"/>
                </a:solidFill>
                <a:latin typeface="Times New Roman" pitchFamily="18" charset="0"/>
                <a:cs typeface="Times New Roman" pitchFamily="18" charset="0"/>
              </a:rPr>
              <a:t>«Махамбеттің соңғы сөзі» тақырыбына </a:t>
            </a:r>
            <a:r>
              <a:rPr lang="kk-KZ" sz="2400" dirty="0" smtClean="0">
                <a:solidFill>
                  <a:prstClr val="black"/>
                </a:solidFill>
                <a:latin typeface="Times New Roman" pitchFamily="18" charset="0"/>
                <a:cs typeface="Times New Roman" pitchFamily="18" charset="0"/>
              </a:rPr>
              <a:t>әдеби эссе </a:t>
            </a:r>
            <a:r>
              <a:rPr lang="kk-KZ" sz="2400" dirty="0">
                <a:solidFill>
                  <a:prstClr val="black"/>
                </a:solidFill>
                <a:latin typeface="Times New Roman" pitchFamily="18" charset="0"/>
                <a:cs typeface="Times New Roman" pitchFamily="18" charset="0"/>
              </a:rPr>
              <a:t>жазады. </a:t>
            </a:r>
            <a:endParaRPr lang="kk-KZ" sz="2000" dirty="0">
              <a:solidFill>
                <a:prstClr val="black"/>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5B9324E3-1624-4F47-B43F-09016300D4FC}"/>
              </a:ext>
            </a:extLst>
          </p:cNvPr>
          <p:cNvSpPr txBox="1"/>
          <p:nvPr/>
        </p:nvSpPr>
        <p:spPr>
          <a:xfrm>
            <a:off x="1828800" y="3068486"/>
            <a:ext cx="7975600" cy="2746778"/>
          </a:xfrm>
          <a:prstGeom prst="rect">
            <a:avLst/>
          </a:prstGeom>
          <a:noFill/>
        </p:spPr>
        <p:txBody>
          <a:bodyPr wrap="square">
            <a:spAutoFit/>
          </a:bodyPr>
          <a:lstStyle/>
          <a:p>
            <a:r>
              <a:rPr lang="kk-KZ" sz="2400" b="1" dirty="0">
                <a:latin typeface="Times New Roman" panose="02020603050405020304" pitchFamily="18" charset="0"/>
                <a:cs typeface="Times New Roman" panose="02020603050405020304" pitchFamily="18" charset="0"/>
              </a:rPr>
              <a:t>Сенің білетінің</a:t>
            </a:r>
            <a:r>
              <a:rPr lang="kk-KZ" sz="2400" dirty="0">
                <a:latin typeface="Times New Roman" panose="02020603050405020304" pitchFamily="18" charset="0"/>
                <a:cs typeface="Times New Roman" panose="02020603050405020304" pitchFamily="18" charset="0"/>
              </a:rPr>
              <a:t>:</a:t>
            </a:r>
          </a:p>
          <a:p>
            <a:r>
              <a:rPr lang="kk-KZ" sz="2400" dirty="0" smtClean="0">
                <a:latin typeface="Times New Roman" panose="02020603050405020304" pitchFamily="18" charset="0"/>
                <a:cs typeface="Times New Roman" panose="02020603050405020304" pitchFamily="18" charset="0"/>
              </a:rPr>
              <a:t>Нарынқұм зауалы </a:t>
            </a:r>
          </a:p>
          <a:p>
            <a:endParaRPr lang="kk-KZ" sz="2400"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Сенің меңгеретінің:</a:t>
            </a:r>
          </a:p>
          <a:p>
            <a:pPr>
              <a:buNone/>
            </a:pPr>
            <a:r>
              <a:rPr lang="kk-KZ"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ә</a:t>
            </a:r>
            <a:r>
              <a:rPr lang="kk-KZ" sz="2400" dirty="0" smtClean="0">
                <a:latin typeface="Times New Roman" pitchFamily="18" charset="0"/>
                <a:cs typeface="Times New Roman" pitchFamily="18" charset="0"/>
              </a:rPr>
              <a:t>деби</a:t>
            </a:r>
            <a:r>
              <a:rPr lang="kk-K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эссе</a:t>
            </a:r>
            <a:r>
              <a:rPr lang="ru-RU" sz="2400" dirty="0" err="1" smtClean="0">
                <a:latin typeface="Times New Roman" pitchFamily="18" charset="0"/>
                <a:cs typeface="Times New Roman" pitchFamily="18" charset="0"/>
              </a:rPr>
              <a:t>н</a:t>
            </a:r>
            <a:r>
              <a:rPr lang="kk-KZ" sz="2400" dirty="0" smtClean="0">
                <a:latin typeface="Times New Roman" pitchFamily="18" charset="0"/>
                <a:cs typeface="Times New Roman" pitchFamily="18" charset="0"/>
              </a:rPr>
              <a:t>і меңгересіз;</a:t>
            </a:r>
            <a:endParaRPr lang="kk-KZ" sz="2400" dirty="0">
              <a:latin typeface="Times New Roman" pitchFamily="18" charset="0"/>
              <a:cs typeface="Times New Roman" pitchFamily="18" charset="0"/>
            </a:endParaRPr>
          </a:p>
          <a:p>
            <a:pPr marR="67945" lvl="0">
              <a:lnSpc>
                <a:spcPct val="109000"/>
              </a:lnSpc>
              <a:spcAft>
                <a:spcPts val="1000"/>
              </a:spcAft>
            </a:pPr>
            <a:r>
              <a:rPr lang="kk-KZ" sz="2400" dirty="0">
                <a:latin typeface="Times New Roman" pitchFamily="18" charset="0"/>
                <a:cs typeface="Times New Roman" pitchFamily="18" charset="0"/>
              </a:rPr>
              <a:t>-  ұлттық құндылықтың  мәнін </a:t>
            </a:r>
            <a:r>
              <a:rPr lang="kk-KZ" sz="2400" dirty="0" smtClean="0">
                <a:latin typeface="Times New Roman" pitchFamily="18" charset="0"/>
                <a:cs typeface="Times New Roman" pitchFamily="18" charset="0"/>
              </a:rPr>
              <a:t>түсінесіз.</a:t>
            </a:r>
            <a:endParaRPr lang="kk-KZ" sz="2400" dirty="0">
              <a:latin typeface="Times New Roman"/>
              <a:ea typeface="Calibri"/>
            </a:endParaRPr>
          </a:p>
          <a:p>
            <a:endParaRPr lang="x-none"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6951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63" y="598403"/>
            <a:ext cx="10358990" cy="3970318"/>
          </a:xfrm>
          <a:prstGeom prst="rect">
            <a:avLst/>
          </a:prstGeom>
        </p:spPr>
        <p:txBody>
          <a:bodyPr wrap="none">
            <a:spAutoFit/>
          </a:bodyPr>
          <a:lstStyle/>
          <a:p>
            <a:pPr lvl="0"/>
            <a:r>
              <a:rPr lang="kk-KZ" sz="2800" b="1" dirty="0" smtClean="0">
                <a:solidFill>
                  <a:schemeClr val="accent2">
                    <a:lumMod val="75000"/>
                  </a:schemeClr>
                </a:solidFill>
                <a:latin typeface="Times New Roman" panose="02020603050405020304" pitchFamily="18" charset="0"/>
                <a:cs typeface="Times New Roman" panose="02020603050405020304" pitchFamily="18" charset="0"/>
              </a:rPr>
              <a:t>Ойтүрткі</a:t>
            </a:r>
          </a:p>
          <a:p>
            <a:pPr lvl="0"/>
            <a:endParaRPr lang="kk-KZ" sz="2800" b="1" dirty="0" smtClean="0">
              <a:solidFill>
                <a:schemeClr val="accent2">
                  <a:lumMod val="75000"/>
                </a:schemeClr>
              </a:solidFill>
              <a:latin typeface="Times New Roman" panose="02020603050405020304" pitchFamily="18" charset="0"/>
              <a:cs typeface="Times New Roman" panose="02020603050405020304" pitchFamily="18" charset="0"/>
            </a:endParaRPr>
          </a:p>
          <a:p>
            <a:pPr lvl="0"/>
            <a:r>
              <a:rPr lang="kk-KZ" sz="2800" b="1" dirty="0" smtClean="0">
                <a:solidFill>
                  <a:schemeClr val="accent2">
                    <a:lumMod val="75000"/>
                  </a:schemeClr>
                </a:solidFill>
                <a:latin typeface="Times New Roman" panose="02020603050405020304" pitchFamily="18" charset="0"/>
                <a:cs typeface="Times New Roman" panose="02020603050405020304" pitchFamily="18" charset="0"/>
              </a:rPr>
              <a:t>Өткен сабақты естеріңізге түсіріп, сұраққа жауап беріңіздер. </a:t>
            </a:r>
          </a:p>
          <a:p>
            <a:pPr lvl="0"/>
            <a:endParaRPr lang="kk-KZ" sz="2400" b="1" dirty="0">
              <a:solidFill>
                <a:srgbClr val="FF0000"/>
              </a:solidFill>
              <a:latin typeface="Times New Roman" panose="02020603050405020304" pitchFamily="18" charset="0"/>
              <a:cs typeface="Times New Roman" panose="02020603050405020304" pitchFamily="18" charset="0"/>
            </a:endParaRPr>
          </a:p>
          <a:p>
            <a:pPr lvl="0"/>
            <a:r>
              <a:rPr lang="kk-KZ" sz="4000" b="1" dirty="0" smtClean="0">
                <a:latin typeface="Times New Roman" panose="02020603050405020304" pitchFamily="18" charset="0"/>
                <a:cs typeface="Times New Roman" panose="02020603050405020304" pitchFamily="18" charset="0"/>
              </a:rPr>
              <a:t>«Нарынқұм зауалы» поэмасының 1-бөлімі </a:t>
            </a:r>
          </a:p>
          <a:p>
            <a:pPr lvl="0"/>
            <a:r>
              <a:rPr lang="kk-KZ" sz="4000" b="1" dirty="0" smtClean="0">
                <a:latin typeface="Times New Roman" panose="02020603050405020304" pitchFamily="18" charset="0"/>
                <a:cs typeface="Times New Roman" panose="02020603050405020304" pitchFamily="18" charset="0"/>
              </a:rPr>
              <a:t>«Махамбеттің соңғы сөзі немесе монологі»</a:t>
            </a:r>
            <a:r>
              <a:rPr lang="kk-KZ" sz="4000" b="1" dirty="0">
                <a:latin typeface="Times New Roman" panose="02020603050405020304" pitchFamily="18" charset="0"/>
                <a:cs typeface="Times New Roman" panose="02020603050405020304" pitchFamily="18" charset="0"/>
              </a:rPr>
              <a:t> </a:t>
            </a:r>
            <a:r>
              <a:rPr lang="kk-KZ" sz="4000" b="1" dirty="0" smtClean="0">
                <a:latin typeface="Times New Roman" panose="02020603050405020304" pitchFamily="18" charset="0"/>
                <a:cs typeface="Times New Roman" panose="02020603050405020304" pitchFamily="18" charset="0"/>
              </a:rPr>
              <a:t> </a:t>
            </a:r>
          </a:p>
          <a:p>
            <a:pPr lvl="0"/>
            <a:r>
              <a:rPr lang="kk-KZ" sz="4000" b="1" dirty="0" smtClean="0">
                <a:latin typeface="Times New Roman" panose="02020603050405020304" pitchFamily="18" charset="0"/>
                <a:cs typeface="Times New Roman" panose="02020603050405020304" pitchFamily="18" charset="0"/>
              </a:rPr>
              <a:t>не </a:t>
            </a:r>
            <a:r>
              <a:rPr lang="kk-KZ" sz="4000" b="1" dirty="0">
                <a:latin typeface="Times New Roman" panose="02020603050405020304" pitchFamily="18" charset="0"/>
                <a:cs typeface="Times New Roman" panose="02020603050405020304" pitchFamily="18" charset="0"/>
              </a:rPr>
              <a:t>жайлы? </a:t>
            </a:r>
            <a:endParaRPr lang="kk-KZ" sz="4000" b="1" dirty="0" smtClean="0">
              <a:latin typeface="Times New Roman" panose="02020603050405020304" pitchFamily="18" charset="0"/>
              <a:cs typeface="Times New Roman" panose="02020603050405020304" pitchFamily="18" charset="0"/>
            </a:endParaRPr>
          </a:p>
          <a:p>
            <a:pPr lvl="0"/>
            <a:endParaRPr lang="x-none" sz="2400" dirty="0">
              <a:solidFill>
                <a:prstClr val="black"/>
              </a:solidFill>
            </a:endParaRPr>
          </a:p>
        </p:txBody>
      </p:sp>
    </p:spTree>
    <p:extLst>
      <p:ext uri="{BB962C8B-B14F-4D97-AF65-F5344CB8AC3E}">
        <p14:creationId xmlns="" xmlns:p14="http://schemas.microsoft.com/office/powerpoint/2010/main" val="13968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00C739A2-CBAD-42D7-82AE-17B61AB5059C}"/>
              </a:ext>
            </a:extLst>
          </p:cNvPr>
          <p:cNvPicPr>
            <a:picLocks noChangeAspect="1"/>
          </p:cNvPicPr>
          <p:nvPr/>
        </p:nvPicPr>
        <p:blipFill>
          <a:blip r:embed="rId2" cstate="print"/>
          <a:stretch>
            <a:fillRect/>
          </a:stretch>
        </p:blipFill>
        <p:spPr>
          <a:xfrm>
            <a:off x="1342087" y="585167"/>
            <a:ext cx="1115665" cy="1115665"/>
          </a:xfrm>
          <a:prstGeom prst="rect">
            <a:avLst/>
          </a:prstGeom>
        </p:spPr>
      </p:pic>
      <p:sp>
        <p:nvSpPr>
          <p:cNvPr id="4" name="TextBox 3">
            <a:extLst>
              <a:ext uri="{FF2B5EF4-FFF2-40B4-BE49-F238E27FC236}">
                <a16:creationId xmlns="" xmlns:a16="http://schemas.microsoft.com/office/drawing/2014/main" id="{0AA537CF-3B17-42CA-9A9A-8727DCC21859}"/>
              </a:ext>
            </a:extLst>
          </p:cNvPr>
          <p:cNvSpPr txBox="1"/>
          <p:nvPr/>
        </p:nvSpPr>
        <p:spPr>
          <a:xfrm>
            <a:off x="2305352" y="816093"/>
            <a:ext cx="6096000" cy="461665"/>
          </a:xfrm>
          <a:prstGeom prst="rect">
            <a:avLst/>
          </a:prstGeom>
          <a:noFill/>
        </p:spPr>
        <p:txBody>
          <a:bodyPr wrap="square">
            <a:spAutoFit/>
          </a:bodyPr>
          <a:lstStyle/>
          <a:p>
            <a:r>
              <a:rPr lang="kk-KZ" sz="2400" b="1" dirty="0" smtClean="0">
                <a:solidFill>
                  <a:schemeClr val="accent2">
                    <a:lumMod val="75000"/>
                  </a:schemeClr>
                </a:solidFill>
                <a:latin typeface="Times New Roman" panose="02020603050405020304" pitchFamily="18" charset="0"/>
                <a:cs typeface="Times New Roman" panose="02020603050405020304" pitchFamily="18" charset="0"/>
              </a:rPr>
              <a:t>Жауабыңызды салыстырыңыз!</a:t>
            </a:r>
            <a:endParaRPr lang="x-none" sz="2400" dirty="0">
              <a:solidFill>
                <a:schemeClr val="accent2">
                  <a:lumMod val="75000"/>
                </a:schemeClr>
              </a:solidFill>
            </a:endParaRPr>
          </a:p>
        </p:txBody>
      </p:sp>
      <p:sp>
        <p:nvSpPr>
          <p:cNvPr id="6" name="TextBox 5">
            <a:extLst>
              <a:ext uri="{FF2B5EF4-FFF2-40B4-BE49-F238E27FC236}">
                <a16:creationId xmlns="" xmlns:a16="http://schemas.microsoft.com/office/drawing/2014/main" id="{C84C00D0-16DB-402D-8FAC-D5944A177F3D}"/>
              </a:ext>
            </a:extLst>
          </p:cNvPr>
          <p:cNvSpPr txBox="1"/>
          <p:nvPr/>
        </p:nvSpPr>
        <p:spPr>
          <a:xfrm>
            <a:off x="2113280" y="1448265"/>
            <a:ext cx="7965440" cy="369332"/>
          </a:xfrm>
          <a:prstGeom prst="rect">
            <a:avLst/>
          </a:prstGeom>
          <a:noFill/>
        </p:spPr>
        <p:txBody>
          <a:bodyPr wrap="square">
            <a:spAutoFit/>
          </a:bodyPr>
          <a:lstStyle/>
          <a:p>
            <a:r>
              <a:rPr lang="ru-RU" dirty="0"/>
              <a:t>.</a:t>
            </a:r>
            <a:endParaRPr lang="x-none" dirty="0"/>
          </a:p>
        </p:txBody>
      </p:sp>
      <p:sp>
        <p:nvSpPr>
          <p:cNvPr id="3" name="Прямоугольник 2"/>
          <p:cNvSpPr/>
          <p:nvPr/>
        </p:nvSpPr>
        <p:spPr>
          <a:xfrm>
            <a:off x="1667174" y="1632931"/>
            <a:ext cx="8857652" cy="4524315"/>
          </a:xfrm>
          <a:prstGeom prst="rect">
            <a:avLst/>
          </a:prstGeom>
        </p:spPr>
        <p:txBody>
          <a:bodyPr wrap="square">
            <a:spAutoFit/>
          </a:bodyPr>
          <a:lstStyle/>
          <a:p>
            <a:pPr lvl="0" algn="just"/>
            <a:r>
              <a:rPr lang="kk-KZ" sz="2400" dirty="0" smtClean="0">
                <a:solidFill>
                  <a:prstClr val="black"/>
                </a:solidFill>
                <a:latin typeface="Times New Roman" panose="02020603050405020304" pitchFamily="18" charset="0"/>
                <a:cs typeface="Times New Roman" panose="02020603050405020304" pitchFamily="18" charset="0"/>
              </a:rPr>
              <a:t>       Ақынның «Нарынқұм зауалы» шығармасы  Махамбеттің соңғы күндердегі өмірін суреттейді.  Тарихтың ашшы шындығын  жендет пен ұлы дарынның ара қатынасын философиялық толғамдар арқылы таныған ақын Махамбеттің манологінен  көп нәрсені пайымдатады. Махамбеттің манологінде намыс, батырлық, ар ождан, туған елге деген шексіз махаббат жатыр. «Дулығаны қақ жарып гүл шыққанша, жер астынан қарап жатам мен саған» деген Махамбеттің соңғы сөзінен туған жердің ғажайып сырымен ақын тағдырының байланысын ашады. Ел үшін еңіреген ерлердің ешқашан өлмейтінін найзамен, жырымен қорғаған Атамекен мен қас батырлардың жаны бір екенін көрсетеді. </a:t>
            </a:r>
          </a:p>
        </p:txBody>
      </p:sp>
    </p:spTree>
    <p:extLst>
      <p:ext uri="{BB962C8B-B14F-4D97-AF65-F5344CB8AC3E}">
        <p14:creationId xmlns="" xmlns:p14="http://schemas.microsoft.com/office/powerpoint/2010/main" val="372722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F5D870A-C170-4AE6-8817-C9788BD4ABFD}"/>
              </a:ext>
            </a:extLst>
          </p:cNvPr>
          <p:cNvSpPr txBox="1"/>
          <p:nvPr/>
        </p:nvSpPr>
        <p:spPr>
          <a:xfrm>
            <a:off x="1595120" y="924560"/>
            <a:ext cx="8382000" cy="461665"/>
          </a:xfrm>
          <a:prstGeom prst="rect">
            <a:avLst/>
          </a:prstGeom>
          <a:noFill/>
        </p:spPr>
        <p:txBody>
          <a:bodyPr wrap="square" rtlCol="0">
            <a:spAutoFit/>
          </a:bodyPr>
          <a:lstStyle/>
          <a:p>
            <a:r>
              <a:rPr lang="kk-KZ" sz="2400" b="1" dirty="0">
                <a:solidFill>
                  <a:srgbClr val="FF0000"/>
                </a:solidFill>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4BD865BD-C7AD-43C9-9517-9CDBC1EA39C3}"/>
              </a:ext>
            </a:extLst>
          </p:cNvPr>
          <p:cNvSpPr txBox="1"/>
          <p:nvPr/>
        </p:nvSpPr>
        <p:spPr>
          <a:xfrm>
            <a:off x="1935778" y="901659"/>
            <a:ext cx="9438640" cy="1569660"/>
          </a:xfrm>
          <a:prstGeom prst="rect">
            <a:avLst/>
          </a:prstGeom>
          <a:noFill/>
        </p:spPr>
        <p:txBody>
          <a:bodyPr wrap="square" rtlCol="0">
            <a:spAutoFit/>
          </a:bodyPr>
          <a:lstStyle/>
          <a:p>
            <a:r>
              <a:rPr lang="ru-RU" sz="3200" b="1" dirty="0">
                <a:solidFill>
                  <a:prstClr val="black"/>
                </a:solidFill>
                <a:latin typeface="Times New Roman" pitchFamily="18" charset="0"/>
                <a:cs typeface="Times New Roman" pitchFamily="18" charset="0"/>
              </a:rPr>
              <a:t>1</a:t>
            </a:r>
            <a:r>
              <a:rPr lang="x-none" sz="3200" b="1" smtClean="0">
                <a:solidFill>
                  <a:prstClr val="black"/>
                </a:solidFill>
                <a:latin typeface="Times New Roman" pitchFamily="18" charset="0"/>
                <a:cs typeface="Times New Roman" pitchFamily="18" charset="0"/>
              </a:rPr>
              <a:t>-</a:t>
            </a:r>
            <a:r>
              <a:rPr lang="kk-KZ" sz="3200" b="1" dirty="0">
                <a:solidFill>
                  <a:prstClr val="black"/>
                </a:solidFill>
                <a:latin typeface="Times New Roman" pitchFamily="18" charset="0"/>
                <a:cs typeface="Times New Roman" pitchFamily="18" charset="0"/>
              </a:rPr>
              <a:t>тапсырма: Т</a:t>
            </a:r>
            <a:r>
              <a:rPr kumimoji="0" lang="kk-KZ"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уындыдағы ұлттық құндылықты ашып көрсететін бөлімін анықтап, мәнін </a:t>
            </a:r>
            <a:r>
              <a:rPr kumimoji="0" lang="kk-KZ"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түсіндіріңіз.</a:t>
            </a:r>
            <a:endParaRPr lang="x-none" sz="3200" b="1" dirty="0"/>
          </a:p>
        </p:txBody>
      </p:sp>
      <p:pic>
        <p:nvPicPr>
          <p:cNvPr id="6" name="Рисунок 5">
            <a:extLst>
              <a:ext uri="{FF2B5EF4-FFF2-40B4-BE49-F238E27FC236}">
                <a16:creationId xmlns="" xmlns:a16="http://schemas.microsoft.com/office/drawing/2014/main" id="{4815C8F5-7D32-4109-A40B-48C992E3971D}"/>
              </a:ext>
            </a:extLst>
          </p:cNvPr>
          <p:cNvPicPr>
            <a:picLocks noChangeAspect="1"/>
          </p:cNvPicPr>
          <p:nvPr/>
        </p:nvPicPr>
        <p:blipFill>
          <a:blip r:embed="rId2" cstate="print"/>
          <a:stretch>
            <a:fillRect/>
          </a:stretch>
        </p:blipFill>
        <p:spPr>
          <a:xfrm>
            <a:off x="978217" y="901659"/>
            <a:ext cx="542925" cy="46166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 xmlns:a16="http://schemas.microsoft.com/office/drawing/2014/main" id="{3DEDC68B-5B41-4874-9B2D-E2223181B6EB}"/>
              </a:ext>
            </a:extLst>
          </p:cNvPr>
          <p:cNvSpPr txBox="1"/>
          <p:nvPr/>
        </p:nvSpPr>
        <p:spPr>
          <a:xfrm>
            <a:off x="1595120" y="3987800"/>
            <a:ext cx="7335520" cy="1764586"/>
          </a:xfrm>
          <a:prstGeom prst="rect">
            <a:avLst/>
          </a:prstGeom>
          <a:noFill/>
        </p:spPr>
        <p:txBody>
          <a:bodyPr wrap="square">
            <a:spAutoFit/>
          </a:bodyPr>
          <a:lstStyle/>
          <a:p>
            <a:pPr>
              <a:lnSpc>
                <a:spcPct val="115000"/>
              </a:lnSpc>
              <a:spcAft>
                <a:spcPts val="1000"/>
              </a:spcAft>
            </a:pPr>
            <a:r>
              <a:rPr lang="kk-KZ" sz="20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Дескриптор.</a:t>
            </a:r>
          </a:p>
          <a:p>
            <a:pPr marL="285750" lvl="0" indent="-285750">
              <a:lnSpc>
                <a:spcPct val="115000"/>
              </a:lnSpc>
              <a:spcAft>
                <a:spcPts val="1000"/>
              </a:spcAft>
              <a:buFont typeface="Arial" pitchFamily="34" charset="0"/>
              <a:buChar char="•"/>
            </a:pP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Шығармадағы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ұлттық</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құндылықты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анықтайды</a:t>
            </a:r>
            <a:r>
              <a:rPr lang="ru-RU" sz="2000" dirty="0">
                <a:solidFill>
                  <a:prstClr val="black"/>
                </a:solidFill>
                <a:latin typeface="Times New Roman" panose="02020603050405020304" pitchFamily="18" charset="0"/>
                <a:cs typeface="Times New Roman" panose="02020603050405020304" pitchFamily="18" charset="0"/>
              </a:rPr>
              <a:t>.</a:t>
            </a:r>
          </a:p>
          <a:p>
            <a:pPr marL="285750" lvl="0" indent="-285750">
              <a:lnSpc>
                <a:spcPct val="115000"/>
              </a:lnSpc>
              <a:spcAft>
                <a:spcPts val="1000"/>
              </a:spcAft>
              <a:buFont typeface="Arial" pitchFamily="34" charset="0"/>
              <a:buChar char="•"/>
            </a:pPr>
            <a:r>
              <a:rPr lang="kk-KZ" sz="2000" dirty="0">
                <a:latin typeface="Times New Roman" pitchFamily="18" charset="0"/>
                <a:cs typeface="Times New Roman" pitchFamily="18" charset="0"/>
              </a:rPr>
              <a:t> Қазақ наным</a:t>
            </a:r>
            <a:r>
              <a:rPr lang="x-none" sz="2000" dirty="0">
                <a:latin typeface="Times New Roman" pitchFamily="18" charset="0"/>
                <a:cs typeface="Times New Roman" pitchFamily="18" charset="0"/>
              </a:rPr>
              <a:t>-</a:t>
            </a:r>
            <a:r>
              <a:rPr lang="kk-KZ" sz="2000" dirty="0">
                <a:latin typeface="Times New Roman" pitchFamily="18" charset="0"/>
                <a:cs typeface="Times New Roman" pitchFamily="18" charset="0"/>
              </a:rPr>
              <a:t> сеніміне тән түсініктерді тауып, мәнін ашып жазады</a:t>
            </a:r>
            <a:endParaRPr lang="x-none" sz="2000" dirty="0"/>
          </a:p>
        </p:txBody>
      </p:sp>
    </p:spTree>
    <p:extLst>
      <p:ext uri="{BB962C8B-B14F-4D97-AF65-F5344CB8AC3E}">
        <p14:creationId xmlns="" xmlns:p14="http://schemas.microsoft.com/office/powerpoint/2010/main" val="391977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90778624-2071-4BE6-892F-3F10A0C5C90D}"/>
              </a:ext>
            </a:extLst>
          </p:cNvPr>
          <p:cNvPicPr>
            <a:picLocks noChangeAspect="1"/>
          </p:cNvPicPr>
          <p:nvPr/>
        </p:nvPicPr>
        <p:blipFill>
          <a:blip r:embed="rId2" cstate="print"/>
          <a:stretch>
            <a:fillRect/>
          </a:stretch>
        </p:blipFill>
        <p:spPr>
          <a:xfrm>
            <a:off x="1440107" y="700896"/>
            <a:ext cx="1127858" cy="1048603"/>
          </a:xfrm>
          <a:prstGeom prst="rect">
            <a:avLst/>
          </a:prstGeom>
        </p:spPr>
      </p:pic>
      <p:sp>
        <p:nvSpPr>
          <p:cNvPr id="3" name="TextBox 2">
            <a:extLst>
              <a:ext uri="{FF2B5EF4-FFF2-40B4-BE49-F238E27FC236}">
                <a16:creationId xmlns="" xmlns:a16="http://schemas.microsoft.com/office/drawing/2014/main" id="{55FD03AD-AA0E-41B8-B84B-955EF652DFD7}"/>
              </a:ext>
            </a:extLst>
          </p:cNvPr>
          <p:cNvSpPr txBox="1"/>
          <p:nvPr/>
        </p:nvSpPr>
        <p:spPr>
          <a:xfrm>
            <a:off x="2397760" y="975360"/>
            <a:ext cx="6217920" cy="461665"/>
          </a:xfrm>
          <a:prstGeom prst="rect">
            <a:avLst/>
          </a:prstGeom>
          <a:noFill/>
        </p:spPr>
        <p:txBody>
          <a:bodyPr wrap="square" rtlCol="0">
            <a:spAutoFit/>
          </a:bodyPr>
          <a:lstStyle/>
          <a:p>
            <a:r>
              <a:rPr lang="kk-KZ" sz="2400" b="1" dirty="0" smtClean="0">
                <a:solidFill>
                  <a:schemeClr val="accent2">
                    <a:lumMod val="75000"/>
                  </a:schemeClr>
                </a:solidFill>
                <a:latin typeface="Times New Roman" panose="02020603050405020304" pitchFamily="18" charset="0"/>
                <a:cs typeface="Times New Roman" panose="02020603050405020304" pitchFamily="18" charset="0"/>
              </a:rPr>
              <a:t>Жауабыңызды салыстырыңыз!</a:t>
            </a:r>
            <a:endParaRPr lang="x-none"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792BC719-54AD-43A9-8571-B685C93CAD8D}"/>
              </a:ext>
            </a:extLst>
          </p:cNvPr>
          <p:cNvSpPr txBox="1"/>
          <p:nvPr/>
        </p:nvSpPr>
        <p:spPr>
          <a:xfrm>
            <a:off x="1584960" y="1542137"/>
            <a:ext cx="9834880" cy="4708981"/>
          </a:xfrm>
          <a:prstGeom prst="rect">
            <a:avLst/>
          </a:prstGeom>
          <a:noFill/>
        </p:spPr>
        <p:txBody>
          <a:bodyPr wrap="square" rtlCol="0">
            <a:spAutoFit/>
          </a:bodyPr>
          <a:lstStyle/>
          <a:p>
            <a:pPr marL="457200" indent="-457200" algn="just">
              <a:buAutoNum type="arabicPeriod"/>
            </a:pPr>
            <a:r>
              <a:rPr lang="kk-KZ" sz="2000" b="1" dirty="0">
                <a:solidFill>
                  <a:srgbClr val="0070C0"/>
                </a:solidFill>
                <a:latin typeface="Times New Roman" panose="02020603050405020304" pitchFamily="18" charset="0"/>
                <a:cs typeface="Times New Roman" panose="02020603050405020304" pitchFamily="18" charset="0"/>
              </a:rPr>
              <a:t>Махамбеттің түс көруі. </a:t>
            </a:r>
            <a:r>
              <a:rPr lang="ru-RU" sz="2000" b="0" i="0" dirty="0" err="1">
                <a:solidFill>
                  <a:srgbClr val="000000"/>
                </a:solidFill>
                <a:effectLst/>
                <a:latin typeface="Times New Roman" panose="02020603050405020304" pitchFamily="18" charset="0"/>
                <a:cs typeface="Times New Roman" panose="02020603050405020304" pitchFamily="18" charset="0"/>
              </a:rPr>
              <a:t>Өзге</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түркі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халықтары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секілді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қазақ</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халқының</a:t>
            </a:r>
            <a:r>
              <a:rPr lang="ru-RU" sz="2000" b="0" i="0" dirty="0">
                <a:solidFill>
                  <a:srgbClr val="000000"/>
                </a:solidFill>
                <a:effectLst/>
                <a:latin typeface="Times New Roman" panose="02020603050405020304" pitchFamily="18" charset="0"/>
                <a:cs typeface="Times New Roman" panose="02020603050405020304" pitchFamily="18" charset="0"/>
              </a:rPr>
              <a:t> да </a:t>
            </a:r>
            <a:r>
              <a:rPr lang="ru-RU" sz="2000" b="0" i="0" dirty="0" err="1">
                <a:solidFill>
                  <a:srgbClr val="000000"/>
                </a:solidFill>
                <a:effectLst/>
                <a:latin typeface="Times New Roman" panose="02020603050405020304" pitchFamily="18" charset="0"/>
                <a:cs typeface="Times New Roman" panose="02020603050405020304" pitchFamily="18" charset="0"/>
              </a:rPr>
              <a:t>түс</a:t>
            </a:r>
            <a:r>
              <a:rPr lang="ru-RU" sz="2000" b="0" i="0" dirty="0">
                <a:solidFill>
                  <a:srgbClr val="000000"/>
                </a:solidFill>
                <a:effectLst/>
                <a:latin typeface="Times New Roman" panose="02020603050405020304" pitchFamily="18" charset="0"/>
                <a:cs typeface="Times New Roman" panose="02020603050405020304" pitchFamily="18" charset="0"/>
              </a:rPr>
              <a:t> жору </a:t>
            </a:r>
            <a:r>
              <a:rPr lang="ru-RU" sz="2000" b="0" i="0" dirty="0" err="1">
                <a:solidFill>
                  <a:srgbClr val="000000"/>
                </a:solidFill>
                <a:effectLst/>
                <a:latin typeface="Times New Roman" panose="02020603050405020304" pitchFamily="18" charset="0"/>
                <a:cs typeface="Times New Roman" panose="02020603050405020304" pitchFamily="18" charset="0"/>
              </a:rPr>
              <a:t>салты</a:t>
            </a:r>
            <a:r>
              <a:rPr lang="ru-RU" sz="2000" b="0" i="0" dirty="0">
                <a:solidFill>
                  <a:srgbClr val="000000"/>
                </a:solidFill>
                <a:effectLst/>
                <a:latin typeface="Times New Roman" panose="02020603050405020304" pitchFamily="18" charset="0"/>
                <a:cs typeface="Times New Roman" panose="02020603050405020304" pitchFamily="18" charset="0"/>
              </a:rPr>
              <a:t> бар. </a:t>
            </a:r>
            <a:r>
              <a:rPr lang="ru-RU" sz="2000" b="0" i="0" dirty="0" err="1">
                <a:solidFill>
                  <a:srgbClr val="000000"/>
                </a:solidFill>
                <a:effectLst/>
                <a:latin typeface="Times New Roman" panose="02020603050405020304" pitchFamily="18" charset="0"/>
                <a:cs typeface="Times New Roman" panose="02020603050405020304" pitchFamily="18" charset="0"/>
              </a:rPr>
              <a:t>Кең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төскейді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жайлаған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жұрт</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түсті</a:t>
            </a:r>
            <a:r>
              <a:rPr lang="ru-RU" sz="2000" b="0" i="0" dirty="0">
                <a:solidFill>
                  <a:srgbClr val="000000"/>
                </a:solidFill>
                <a:effectLst/>
                <a:latin typeface="Times New Roman" panose="02020603050405020304" pitchFamily="18" charset="0"/>
                <a:cs typeface="Times New Roman" panose="02020603050405020304" pitchFamily="18" charset="0"/>
              </a:rPr>
              <a:t> тек </a:t>
            </a:r>
            <a:r>
              <a:rPr lang="ru-RU" sz="2000" b="0" i="0" dirty="0" err="1">
                <a:solidFill>
                  <a:srgbClr val="000000"/>
                </a:solidFill>
                <a:effectLst/>
                <a:latin typeface="Times New Roman" panose="02020603050405020304" pitchFamily="18" charset="0"/>
                <a:cs typeface="Times New Roman" panose="02020603050405020304" pitchFamily="18" charset="0"/>
              </a:rPr>
              <a:t>жақсылыққа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жорыған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Кісі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қандай</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қорқынышты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көргенде</a:t>
            </a:r>
            <a:r>
              <a:rPr lang="ru-RU" sz="2000" b="0" i="0" dirty="0">
                <a:solidFill>
                  <a:srgbClr val="000000"/>
                </a:solidFill>
                <a:effectLst/>
                <a:latin typeface="Times New Roman" panose="02020603050405020304" pitchFamily="18" charset="0"/>
                <a:cs typeface="Times New Roman" panose="02020603050405020304" pitchFamily="18" charset="0"/>
              </a:rPr>
              <a:t> де, </a:t>
            </a:r>
            <a:r>
              <a:rPr lang="ru-RU" sz="2000" b="0" i="0" dirty="0" err="1">
                <a:solidFill>
                  <a:srgbClr val="000000"/>
                </a:solidFill>
                <a:effectLst/>
                <a:latin typeface="Times New Roman" panose="02020603050405020304" pitchFamily="18" charset="0"/>
                <a:cs typeface="Times New Roman" panose="02020603050405020304" pitchFamily="18" charset="0"/>
              </a:rPr>
              <a:t>өмірден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көргені</a:t>
            </a:r>
            <a:r>
              <a:rPr lang="ru-RU" sz="2000" b="0" i="0" dirty="0">
                <a:solidFill>
                  <a:srgbClr val="000000"/>
                </a:solidFill>
                <a:effectLst/>
                <a:latin typeface="Times New Roman" panose="02020603050405020304" pitchFamily="18" charset="0"/>
                <a:cs typeface="Times New Roman" panose="02020603050405020304" pitchFamily="18" charset="0"/>
              </a:rPr>
              <a:t> бар, </a:t>
            </a:r>
            <a:r>
              <a:rPr lang="ru-RU" sz="2000" b="0" i="0" dirty="0" err="1">
                <a:solidFill>
                  <a:srgbClr val="000000"/>
                </a:solidFill>
                <a:effectLst/>
                <a:latin typeface="Times New Roman" panose="02020603050405020304" pitchFamily="18" charset="0"/>
                <a:cs typeface="Times New Roman" panose="02020603050405020304" pitchFamily="18" charset="0"/>
              </a:rPr>
              <a:t>ойында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тоқығаны</a:t>
            </a:r>
            <a:r>
              <a:rPr lang="ru-RU" sz="2000" b="0" i="0" dirty="0">
                <a:solidFill>
                  <a:srgbClr val="000000"/>
                </a:solidFill>
                <a:effectLst/>
                <a:latin typeface="Times New Roman" panose="02020603050405020304" pitchFamily="18" charset="0"/>
                <a:cs typeface="Times New Roman" panose="02020603050405020304" pitchFamily="18" charset="0"/>
              </a:rPr>
              <a:t> бар </a:t>
            </a:r>
            <a:r>
              <a:rPr lang="ru-RU" sz="2000" b="0" i="0" dirty="0" err="1">
                <a:solidFill>
                  <a:srgbClr val="000000"/>
                </a:solidFill>
                <a:effectLst/>
                <a:latin typeface="Times New Roman" panose="02020603050405020304" pitchFamily="18" charset="0"/>
                <a:cs typeface="Times New Roman" panose="02020603050405020304" pitchFamily="18" charset="0"/>
              </a:rPr>
              <a:t>жорушы</a:t>
            </a:r>
            <a:r>
              <a:rPr lang="ru-RU" sz="2000" b="0" i="0" dirty="0">
                <a:solidFill>
                  <a:srgbClr val="000000"/>
                </a:solidFill>
                <a:effectLst/>
                <a:latin typeface="Times New Roman" panose="02020603050405020304" pitchFamily="18" charset="0"/>
                <a:cs typeface="Times New Roman" panose="02020603050405020304" pitchFamily="18" charset="0"/>
              </a:rPr>
              <a:t> оны </a:t>
            </a:r>
            <a:r>
              <a:rPr lang="ru-RU" sz="2000" b="0" i="0" dirty="0" err="1">
                <a:solidFill>
                  <a:srgbClr val="000000"/>
                </a:solidFill>
                <a:effectLst/>
                <a:latin typeface="Times New Roman" panose="02020603050405020304" pitchFamily="18" charset="0"/>
                <a:cs typeface="Times New Roman" panose="02020603050405020304" pitchFamily="18" charset="0"/>
              </a:rPr>
              <a:t>жақсы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болашақпен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келер</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күннің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жайлы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жақсылығымен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сабақтастырған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Көрген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жайсыз</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түсінен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мазасы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қашып</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көңілі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алаң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болып</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тіпті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үрейленіп</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келген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кісіге</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білікті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жорушы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жаман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a:t>
            </a:r>
            <a:r>
              <a:rPr lang="ru-RU" sz="2000" b="0" i="0" dirty="0">
                <a:solidFill>
                  <a:srgbClr val="000000"/>
                </a:solidFill>
                <a:effectLst/>
                <a:latin typeface="Times New Roman" panose="02020603050405020304" pitchFamily="18" charset="0"/>
                <a:cs typeface="Times New Roman" panose="02020603050405020304" pitchFamily="18" charset="0"/>
              </a:rPr>
              <a:t> – </a:t>
            </a:r>
            <a:r>
              <a:rPr lang="ru-RU" sz="2000" b="0" i="0" dirty="0" err="1">
                <a:solidFill>
                  <a:srgbClr val="000000"/>
                </a:solidFill>
                <a:effectLst/>
                <a:latin typeface="Times New Roman" panose="02020603050405020304" pitchFamily="18" charset="0"/>
                <a:cs typeface="Times New Roman" panose="02020603050405020304" pitchFamily="18" charset="0"/>
              </a:rPr>
              <a:t>түлкінің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боғы</a:t>
            </a:r>
            <a:r>
              <a:rPr lang="ru-RU" sz="2000" b="0" i="0" dirty="0">
                <a:solidFill>
                  <a:srgbClr val="000000"/>
                </a:solidFill>
                <a:effectLst/>
                <a:latin typeface="Times New Roman" panose="02020603050405020304" pitchFamily="18" charset="0"/>
                <a:cs typeface="Times New Roman" panose="02020603050405020304" pitchFamily="18" charset="0"/>
              </a:rPr>
              <a:t>», - </a:t>
            </a:r>
            <a:r>
              <a:rPr lang="ru-RU" sz="2000" b="0" i="0" dirty="0" err="1">
                <a:solidFill>
                  <a:srgbClr val="000000"/>
                </a:solidFill>
                <a:effectLst/>
                <a:latin typeface="Times New Roman" panose="02020603050405020304" pitchFamily="18" charset="0"/>
                <a:cs typeface="Times New Roman" panose="02020603050405020304" pitchFamily="18" charset="0"/>
              </a:rPr>
              <a:t>деп</a:t>
            </a:r>
            <a:r>
              <a:rPr lang="ru-RU" sz="2000" b="0" i="0" dirty="0">
                <a:solidFill>
                  <a:srgbClr val="000000"/>
                </a:solidFill>
                <a:effectLst/>
                <a:latin typeface="Times New Roman" panose="02020603050405020304" pitchFamily="18" charset="0"/>
                <a:cs typeface="Times New Roman" panose="02020603050405020304" pitchFamily="18" charset="0"/>
              </a:rPr>
              <a:t> басу </a:t>
            </a:r>
            <a:r>
              <a:rPr lang="ru-RU" sz="2000" b="0" i="0" dirty="0" err="1">
                <a:solidFill>
                  <a:srgbClr val="000000"/>
                </a:solidFill>
                <a:effectLst/>
                <a:latin typeface="Times New Roman" panose="02020603050405020304" pitchFamily="18" charset="0"/>
                <a:cs typeface="Times New Roman" panose="02020603050405020304" pitchFamily="18" charset="0"/>
              </a:rPr>
              <a:t>айтып</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шошытқан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жайсыз</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түстің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өзін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жақсы</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нышанға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жорыған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Бұл</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жерде</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түс</a:t>
            </a:r>
            <a:r>
              <a:rPr lang="ru-RU" sz="2000" dirty="0">
                <a:solidFill>
                  <a:srgbClr val="000000"/>
                </a:solidFill>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жорушының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парасаттылығының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имандылығының</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атқаратын</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қызметі</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айрықша</a:t>
            </a:r>
            <a:r>
              <a:rPr lang="ru-RU" sz="2000" b="0" i="0" dirty="0">
                <a:solidFill>
                  <a:srgbClr val="000000"/>
                </a:solidFill>
                <a:effectLst/>
                <a:latin typeface="Times New Roman" panose="02020603050405020304" pitchFamily="18" charset="0"/>
                <a:cs typeface="Times New Roman" panose="02020603050405020304" pitchFamily="18" charset="0"/>
              </a:rPr>
              <a:t> </a:t>
            </a:r>
            <a:r>
              <a:rPr lang="ru-RU" sz="2000" b="0" i="0" dirty="0" err="1">
                <a:solidFill>
                  <a:srgbClr val="000000"/>
                </a:solidFill>
                <a:effectLst/>
                <a:latin typeface="Times New Roman" panose="02020603050405020304" pitchFamily="18" charset="0"/>
                <a:cs typeface="Times New Roman" panose="02020603050405020304" pitchFamily="18" charset="0"/>
              </a:rPr>
              <a:t>жоғары</a:t>
            </a:r>
            <a:r>
              <a:rPr lang="ru-RU" sz="2000" b="0" i="0" dirty="0">
                <a:solidFill>
                  <a:srgbClr val="000000"/>
                </a:solidFill>
                <a:effectLst/>
                <a:latin typeface="Roboto-Regular"/>
              </a:rPr>
              <a:t>. </a:t>
            </a:r>
            <a:endParaRPr lang="x-none" dirty="0">
              <a:latin typeface="Times New Roman" panose="02020603050405020304" pitchFamily="18" charset="0"/>
              <a:cs typeface="Times New Roman" panose="02020603050405020304" pitchFamily="18" charset="0"/>
            </a:endParaRPr>
          </a:p>
          <a:p>
            <a:pPr marL="457200" indent="-457200">
              <a:buAutoNum type="arabicPeriod" startAt="2"/>
            </a:pPr>
            <a:r>
              <a:rPr lang="x-none" sz="2000" b="1" dirty="0" err="1">
                <a:solidFill>
                  <a:srgbClr val="0070C0"/>
                </a:solidFill>
                <a:latin typeface="Times New Roman" panose="02020603050405020304" pitchFamily="18" charset="0"/>
                <a:cs typeface="Times New Roman" panose="02020603050405020304" pitchFamily="18" charset="0"/>
              </a:rPr>
              <a:t>Әке</a:t>
            </a:r>
            <a:r>
              <a:rPr lang="x-none" sz="2000" b="1" dirty="0">
                <a:solidFill>
                  <a:srgbClr val="0070C0"/>
                </a:solidFill>
                <a:latin typeface="Times New Roman" panose="02020603050405020304" pitchFamily="18" charset="0"/>
                <a:cs typeface="Times New Roman" panose="02020603050405020304" pitchFamily="18" charset="0"/>
              </a:rPr>
              <a:t> </a:t>
            </a:r>
            <a:r>
              <a:rPr lang="x-none" sz="2000" b="1" dirty="0" err="1">
                <a:solidFill>
                  <a:srgbClr val="0070C0"/>
                </a:solidFill>
                <a:latin typeface="Times New Roman" panose="02020603050405020304" pitchFamily="18" charset="0"/>
                <a:cs typeface="Times New Roman" panose="02020603050405020304" pitchFamily="18" charset="0"/>
              </a:rPr>
              <a:t>өнегесі</a:t>
            </a:r>
            <a:r>
              <a:rPr lang="x-none" sz="2000" b="1" dirty="0">
                <a:solidFill>
                  <a:srgbClr val="0070C0"/>
                </a:solidFill>
                <a:latin typeface="Times New Roman" panose="02020603050405020304" pitchFamily="18" charset="0"/>
                <a:cs typeface="Times New Roman" panose="02020603050405020304" pitchFamily="18" charset="0"/>
              </a:rPr>
              <a:t>.</a:t>
            </a:r>
            <a:r>
              <a:rPr lang="x-none" sz="2000" dirty="0">
                <a:solidFill>
                  <a:srgbClr val="0070C0"/>
                </a:solidFill>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Балаға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тәрбиесіне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жауапкершілікпен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қарау</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үлкен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міндет</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Бір</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ауыз</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сөздің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өзі</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балаға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әсер</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етеді</a:t>
            </a:r>
            <a:r>
              <a:rPr lang="x-none" sz="2000" dirty="0">
                <a:latin typeface="Times New Roman" panose="02020603050405020304" pitchFamily="18" charset="0"/>
                <a:cs typeface="Times New Roman" panose="02020603050405020304" pitchFamily="18" charset="0"/>
              </a:rPr>
              <a:t>, ал </a:t>
            </a:r>
            <a:r>
              <a:rPr lang="x-none" sz="2000" dirty="0" err="1">
                <a:latin typeface="Times New Roman" panose="02020603050405020304" pitchFamily="18" charset="0"/>
                <a:cs typeface="Times New Roman" panose="02020603050405020304" pitchFamily="18" charset="0"/>
              </a:rPr>
              <a:t>ісің</a:t>
            </a:r>
            <a:r>
              <a:rPr lang="x-none" sz="2000" dirty="0">
                <a:latin typeface="Times New Roman" panose="02020603050405020304" pitchFamily="18" charset="0"/>
                <a:cs typeface="Times New Roman" panose="02020603050405020304" pitchFamily="18" charset="0"/>
              </a:rPr>
              <a:t> мен </a:t>
            </a:r>
            <a:r>
              <a:rPr lang="x-none" sz="2000" dirty="0" err="1">
                <a:latin typeface="Times New Roman" panose="02020603050405020304" pitchFamily="18" charset="0"/>
                <a:cs typeface="Times New Roman" panose="02020603050405020304" pitchFamily="18" charset="0"/>
              </a:rPr>
              <a:t>сөзің</a:t>
            </a:r>
            <a:r>
              <a:rPr lang="x-none" sz="2000" dirty="0">
                <a:latin typeface="Times New Roman" panose="02020603050405020304" pitchFamily="18" charset="0"/>
                <a:cs typeface="Times New Roman" panose="02020603050405020304" pitchFamily="18" charset="0"/>
              </a:rPr>
              <a:t> сай </a:t>
            </a:r>
            <a:r>
              <a:rPr lang="x-none" sz="2000" dirty="0" err="1">
                <a:latin typeface="Times New Roman" panose="02020603050405020304" pitchFamily="18" charset="0"/>
                <a:cs typeface="Times New Roman" panose="02020603050405020304" pitchFamily="18" charset="0"/>
              </a:rPr>
              <a:t>болса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әрине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үрпағың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көргенін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істейді</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Үлкеннің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алдында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иіліп</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сөйлеу</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Қарғысын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емес</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батасын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алу</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үлкен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бақыт</a:t>
            </a:r>
            <a:r>
              <a:rPr lang="x-none" sz="2000" dirty="0">
                <a:latin typeface="Times New Roman" panose="02020603050405020304" pitchFamily="18" charset="0"/>
                <a:cs typeface="Times New Roman" panose="02020603050405020304" pitchFamily="18" charset="0"/>
              </a:rPr>
              <a:t>.</a:t>
            </a:r>
            <a:endParaRPr lang="x-none"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startAt="2"/>
            </a:pPr>
            <a:r>
              <a:rPr lang="x-none" sz="2000" b="1" dirty="0" err="1">
                <a:solidFill>
                  <a:srgbClr val="0070C0"/>
                </a:solidFill>
                <a:latin typeface="Times New Roman" panose="02020603050405020304" pitchFamily="18" charset="0"/>
                <a:cs typeface="Times New Roman" panose="02020603050405020304" pitchFamily="18" charset="0"/>
              </a:rPr>
              <a:t>Ұлттық</a:t>
            </a:r>
            <a:r>
              <a:rPr lang="x-none" sz="2000" b="1" dirty="0">
                <a:solidFill>
                  <a:srgbClr val="0070C0"/>
                </a:solidFill>
                <a:latin typeface="Times New Roman" panose="02020603050405020304" pitchFamily="18" charset="0"/>
                <a:cs typeface="Times New Roman" panose="02020603050405020304" pitchFamily="18" charset="0"/>
              </a:rPr>
              <a:t> </a:t>
            </a:r>
            <a:r>
              <a:rPr lang="x-none" sz="2000" b="1" dirty="0" err="1">
                <a:solidFill>
                  <a:srgbClr val="0070C0"/>
                </a:solidFill>
                <a:latin typeface="Times New Roman" panose="02020603050405020304" pitchFamily="18" charset="0"/>
                <a:cs typeface="Times New Roman" panose="02020603050405020304" pitchFamily="18" charset="0"/>
              </a:rPr>
              <a:t>қағиданы</a:t>
            </a:r>
            <a:r>
              <a:rPr lang="x-none" sz="2000" b="1" dirty="0">
                <a:solidFill>
                  <a:srgbClr val="0070C0"/>
                </a:solidFill>
                <a:latin typeface="Times New Roman" panose="02020603050405020304" pitchFamily="18" charset="0"/>
                <a:cs typeface="Times New Roman" panose="02020603050405020304" pitchFamily="18" charset="0"/>
              </a:rPr>
              <a:t> </a:t>
            </a:r>
            <a:r>
              <a:rPr lang="x-none" sz="2000" b="1" dirty="0" err="1">
                <a:solidFill>
                  <a:srgbClr val="0070C0"/>
                </a:solidFill>
                <a:latin typeface="Times New Roman" panose="02020603050405020304" pitchFamily="18" charset="0"/>
                <a:cs typeface="Times New Roman" panose="02020603050405020304" pitchFamily="18" charset="0"/>
              </a:rPr>
              <a:t>бұзбау</a:t>
            </a:r>
            <a:r>
              <a:rPr lang="x-none" sz="2000" b="1" dirty="0">
                <a:latin typeface="Times New Roman" panose="02020603050405020304" pitchFamily="18" charset="0"/>
                <a:cs typeface="Times New Roman" panose="02020603050405020304" pitchFamily="18" charset="0"/>
              </a:rPr>
              <a:t>. </a:t>
            </a:r>
            <a:r>
              <a:rPr lang="x-none" sz="2000">
                <a:latin typeface="Times New Roman" panose="02020603050405020304" pitchFamily="18" charset="0"/>
                <a:cs typeface="Times New Roman" panose="02020603050405020304" pitchFamily="18" charset="0"/>
              </a:rPr>
              <a:t>Дала </a:t>
            </a:r>
            <a:r>
              <a:rPr lang="x-none" sz="2000" smtClean="0">
                <a:latin typeface="Times New Roman" panose="02020603050405020304" pitchFamily="18" charset="0"/>
                <a:cs typeface="Times New Roman" panose="02020603050405020304" pitchFamily="18" charset="0"/>
              </a:rPr>
              <a:t>заңынан </a:t>
            </a:r>
            <a:r>
              <a:rPr lang="x-none" sz="2000" dirty="0" err="1">
                <a:latin typeface="Times New Roman" panose="02020603050405020304" pitchFamily="18" charset="0"/>
                <a:cs typeface="Times New Roman" panose="02020603050405020304" pitchFamily="18" charset="0"/>
              </a:rPr>
              <a:t>аттамау</a:t>
            </a:r>
            <a:r>
              <a:rPr lang="x-none" sz="2000" dirty="0">
                <a:latin typeface="Times New Roman" panose="02020603050405020304" pitchFamily="18" charset="0"/>
                <a:cs typeface="Times New Roman" panose="02020603050405020304" pitchFamily="18" charset="0"/>
              </a:rPr>
              <a:t>, баба </a:t>
            </a:r>
            <a:r>
              <a:rPr lang="x-none" sz="2000" dirty="0" err="1">
                <a:latin typeface="Times New Roman" panose="02020603050405020304" pitchFamily="18" charset="0"/>
                <a:cs typeface="Times New Roman" panose="02020603050405020304" pitchFamily="18" charset="0"/>
              </a:rPr>
              <a:t>өсиетін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орындау</a:t>
            </a:r>
            <a:r>
              <a:rPr lang="x-none"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көрегендіктің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адалдықтың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қазақтың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табиғи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болмысының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уәдеге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беріктігінің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көрінісі</a:t>
            </a:r>
            <a:r>
              <a:rPr lang="ru-RU" sz="2000" dirty="0">
                <a:latin typeface="Times New Roman" panose="02020603050405020304" pitchFamily="18" charset="0"/>
                <a:cs typeface="Times New Roman" panose="02020603050405020304" pitchFamily="18" charset="0"/>
              </a:rPr>
              <a:t>.</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0931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D343D93-C1BD-42A9-8E5C-F8F8A3CBA334}"/>
              </a:ext>
            </a:extLst>
          </p:cNvPr>
          <p:cNvSpPr txBox="1"/>
          <p:nvPr/>
        </p:nvSpPr>
        <p:spPr>
          <a:xfrm>
            <a:off x="4875988" y="1057307"/>
            <a:ext cx="4462659" cy="707886"/>
          </a:xfrm>
          <a:prstGeom prst="rect">
            <a:avLst/>
          </a:prstGeom>
          <a:noFill/>
        </p:spPr>
        <p:txBody>
          <a:bodyPr wrap="square">
            <a:spAutoFit/>
          </a:bodyPr>
          <a:lstStyle/>
          <a:p>
            <a:pPr lvl="0" algn="ctr"/>
            <a:r>
              <a:rPr lang="kk-KZ" sz="4000" b="1" dirty="0">
                <a:solidFill>
                  <a:prstClr val="black"/>
                </a:solidFill>
                <a:latin typeface="Times New Roman" panose="02020603050405020304" pitchFamily="18" charset="0"/>
                <a:cs typeface="Times New Roman" panose="02020603050405020304" pitchFamily="18" charset="0"/>
              </a:rPr>
              <a:t>Эссе деген не?</a:t>
            </a:r>
            <a:endParaRPr lang="x-none" sz="4000" dirty="0">
              <a:solidFill>
                <a:prstClr val="black"/>
              </a:solidFill>
            </a:endParaRPr>
          </a:p>
        </p:txBody>
      </p:sp>
      <p:sp>
        <p:nvSpPr>
          <p:cNvPr id="5" name="Свиток: вертикальный 4">
            <a:extLst>
              <a:ext uri="{FF2B5EF4-FFF2-40B4-BE49-F238E27FC236}">
                <a16:creationId xmlns="" xmlns:a16="http://schemas.microsoft.com/office/drawing/2014/main" id="{E7AAB0D7-C933-43DA-A72C-2151D357CCCA}"/>
              </a:ext>
            </a:extLst>
          </p:cNvPr>
          <p:cNvSpPr/>
          <p:nvPr/>
        </p:nvSpPr>
        <p:spPr>
          <a:xfrm>
            <a:off x="2585769" y="2547814"/>
            <a:ext cx="9043098" cy="3485905"/>
          </a:xfrm>
          <a:prstGeom prst="verticalScroll">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B7E85A7D-B773-4FC9-9D79-89F52B35E8F4}"/>
              </a:ext>
            </a:extLst>
          </p:cNvPr>
          <p:cNvSpPr txBox="1"/>
          <p:nvPr/>
        </p:nvSpPr>
        <p:spPr>
          <a:xfrm>
            <a:off x="3048000" y="1859340"/>
            <a:ext cx="6096000" cy="369332"/>
          </a:xfrm>
          <a:prstGeom prst="rect">
            <a:avLst/>
          </a:prstGeom>
          <a:noFill/>
        </p:spPr>
        <p:txBody>
          <a:bodyPr wrap="square">
            <a:spAutoFit/>
          </a:bodyPr>
          <a:lstStyle/>
          <a:p>
            <a:pPr algn="l"/>
            <a:r>
              <a:rPr lang="ru-RU" b="0" i="0" dirty="0">
                <a:solidFill>
                  <a:srgbClr val="000000"/>
                </a:solidFill>
                <a:effectLst/>
                <a:latin typeface="Roboto_light"/>
              </a:rPr>
              <a:t>.</a:t>
            </a:r>
          </a:p>
        </p:txBody>
      </p:sp>
      <p:sp>
        <p:nvSpPr>
          <p:cNvPr id="9" name="TextBox 8">
            <a:extLst>
              <a:ext uri="{FF2B5EF4-FFF2-40B4-BE49-F238E27FC236}">
                <a16:creationId xmlns="" xmlns:a16="http://schemas.microsoft.com/office/drawing/2014/main" id="{F2BF04AA-D33C-4BD0-8CED-1BF7430514C8}"/>
              </a:ext>
            </a:extLst>
          </p:cNvPr>
          <p:cNvSpPr txBox="1"/>
          <p:nvPr/>
        </p:nvSpPr>
        <p:spPr>
          <a:xfrm>
            <a:off x="3693459" y="3136604"/>
            <a:ext cx="6992469" cy="2677656"/>
          </a:xfrm>
          <a:prstGeom prst="rect">
            <a:avLst/>
          </a:prstGeom>
          <a:noFill/>
        </p:spPr>
        <p:txBody>
          <a:bodyPr wrap="square">
            <a:spAutoFit/>
          </a:bodyPr>
          <a:lstStyle/>
          <a:p>
            <a:pPr algn="just"/>
            <a:r>
              <a:rPr lang="ru-RU" sz="2800" b="0" i="0" dirty="0">
                <a:solidFill>
                  <a:srgbClr val="000000"/>
                </a:solidFill>
                <a:effectLst/>
                <a:latin typeface="Times New Roman" pitchFamily="18" charset="0"/>
                <a:cs typeface="Times New Roman" pitchFamily="18" charset="0"/>
              </a:rPr>
              <a:t>   </a:t>
            </a:r>
            <a:r>
              <a:rPr lang="ru-RU" sz="2800" b="1" i="0" dirty="0" smtClean="0">
                <a:solidFill>
                  <a:srgbClr val="000000"/>
                </a:solidFill>
                <a:effectLst/>
                <a:latin typeface="Times New Roman" pitchFamily="18" charset="0"/>
                <a:cs typeface="Times New Roman" pitchFamily="18" charset="0"/>
              </a:rPr>
              <a:t>Эссе </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бұл</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адамның</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субъективті</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пікірі</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көзқарасы</a:t>
            </a:r>
            <a:r>
              <a:rPr lang="ru-RU" sz="2800" b="0" i="0" dirty="0" smtClean="0">
                <a:solidFill>
                  <a:srgbClr val="000000"/>
                </a:solidFill>
                <a:effectLst/>
                <a:latin typeface="Times New Roman" pitchFamily="18" charset="0"/>
                <a:cs typeface="Times New Roman" pitchFamily="18" charset="0"/>
              </a:rPr>
              <a:t> мен </a:t>
            </a:r>
            <a:r>
              <a:rPr lang="ru-RU" sz="2800" b="0" i="0" dirty="0" err="1" smtClean="0">
                <a:solidFill>
                  <a:srgbClr val="000000"/>
                </a:solidFill>
                <a:effectLst/>
                <a:latin typeface="Times New Roman" pitchFamily="18" charset="0"/>
                <a:cs typeface="Times New Roman" pitchFamily="18" charset="0"/>
              </a:rPr>
              <a:t>ойы</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еркін</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түрде</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жазылатын</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әдеби</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жанрдың</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бір</a:t>
            </a:r>
            <a:r>
              <a:rPr lang="ru-RU" sz="2800" b="0" i="0" dirty="0" smtClean="0">
                <a:solidFill>
                  <a:srgbClr val="000000"/>
                </a:solidFill>
                <a:effectLst/>
                <a:latin typeface="Times New Roman" pitchFamily="18" charset="0"/>
                <a:cs typeface="Times New Roman" pitchFamily="18" charset="0"/>
              </a:rPr>
              <a:t> </a:t>
            </a:r>
            <a:r>
              <a:rPr lang="ru-RU" sz="2800" b="0" i="0" dirty="0" err="1" smtClean="0">
                <a:solidFill>
                  <a:srgbClr val="000000"/>
                </a:solidFill>
                <a:effectLst/>
                <a:latin typeface="Times New Roman" pitchFamily="18" charset="0"/>
                <a:cs typeface="Times New Roman" pitchFamily="18" charset="0"/>
              </a:rPr>
              <a:t>түрі</a:t>
            </a:r>
            <a:r>
              <a:rPr lang="ru-RU" sz="2800" b="0" i="0" dirty="0" smtClean="0">
                <a:solidFill>
                  <a:srgbClr val="000000"/>
                </a:solidFill>
                <a:effectLst/>
                <a:latin typeface="Times New Roman" pitchFamily="18" charset="0"/>
                <a:cs typeface="Times New Roman" pitchFamily="18" charset="0"/>
              </a:rPr>
              <a:t>. </a:t>
            </a:r>
          </a:p>
          <a:p>
            <a:pPr algn="just"/>
            <a:r>
              <a:rPr lang="ru-RU" sz="2800" dirty="0" err="1" smtClean="0">
                <a:solidFill>
                  <a:srgbClr val="000000"/>
                </a:solidFill>
                <a:latin typeface="Times New Roman" pitchFamily="18" charset="0"/>
                <a:cs typeface="Times New Roman" pitchFamily="18" charset="0"/>
              </a:rPr>
              <a:t>Эссенің</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басқа</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жанрлардан</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айырмашылығы</a:t>
            </a:r>
            <a:r>
              <a:rPr lang="ru-RU" sz="2800" dirty="0" smtClean="0">
                <a:solidFill>
                  <a:srgbClr val="000000"/>
                </a:solidFill>
                <a:latin typeface="Times New Roman" pitchFamily="18" charset="0"/>
                <a:cs typeface="Times New Roman" pitchFamily="18" charset="0"/>
              </a:rPr>
              <a:t>- ой </a:t>
            </a:r>
            <a:r>
              <a:rPr lang="ru-RU" sz="2800" dirty="0" err="1" smtClean="0">
                <a:solidFill>
                  <a:srgbClr val="000000"/>
                </a:solidFill>
                <a:latin typeface="Times New Roman" pitchFamily="18" charset="0"/>
                <a:cs typeface="Times New Roman" pitchFamily="18" charset="0"/>
              </a:rPr>
              <a:t>еркіндігі</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және</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көлемі</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жағынан</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қысқа</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болып</a:t>
            </a:r>
            <a:r>
              <a:rPr lang="ru-RU" sz="2800" dirty="0" smtClean="0">
                <a:solidFill>
                  <a:srgbClr val="000000"/>
                </a:solidFill>
                <a:latin typeface="Times New Roman" pitchFamily="18" charset="0"/>
                <a:cs typeface="Times New Roman" pitchFamily="18" charset="0"/>
              </a:rPr>
              <a:t> </a:t>
            </a:r>
            <a:r>
              <a:rPr lang="ru-RU" sz="2800" dirty="0" err="1" smtClean="0">
                <a:solidFill>
                  <a:srgbClr val="000000"/>
                </a:solidFill>
                <a:latin typeface="Times New Roman" pitchFamily="18" charset="0"/>
                <a:cs typeface="Times New Roman" pitchFamily="18" charset="0"/>
              </a:rPr>
              <a:t>келеді</a:t>
            </a:r>
            <a:r>
              <a:rPr lang="ru-RU" sz="2800" dirty="0" smtClean="0">
                <a:solidFill>
                  <a:srgbClr val="000000"/>
                </a:solidFill>
                <a:latin typeface="Times New Roman" pitchFamily="18" charset="0"/>
                <a:cs typeface="Times New Roman" pitchFamily="18" charset="0"/>
              </a:rPr>
              <a:t>. </a:t>
            </a:r>
            <a:endParaRPr lang="ru-RU" sz="2800" b="0" i="0" dirty="0">
              <a:solidFill>
                <a:srgbClr val="000000"/>
              </a:solidFill>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6073" y="756460"/>
            <a:ext cx="3050127" cy="159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582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6932" y="2239497"/>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6500" y="2846108"/>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20067" y="592956"/>
            <a:ext cx="5182188" cy="1323439"/>
          </a:xfrm>
          <a:prstGeom prst="rect">
            <a:avLst/>
          </a:prstGeom>
        </p:spPr>
        <p:txBody>
          <a:bodyPr wrap="none">
            <a:spAutoFit/>
          </a:bodyPr>
          <a:lstStyle/>
          <a:p>
            <a:pPr lvl="0" algn="ctr"/>
            <a:r>
              <a:rPr lang="kk-KZ" sz="4000" b="1" dirty="0" smtClean="0">
                <a:solidFill>
                  <a:prstClr val="black"/>
                </a:solidFill>
                <a:latin typeface="Times New Roman" panose="02020603050405020304" pitchFamily="18" charset="0"/>
                <a:cs typeface="Times New Roman" panose="02020603050405020304" pitchFamily="18" charset="0"/>
              </a:rPr>
              <a:t>Әдеби эссе</a:t>
            </a:r>
          </a:p>
          <a:p>
            <a:pPr lvl="0" algn="ctr"/>
            <a:r>
              <a:rPr lang="kk-KZ" sz="2000" b="1" dirty="0" smtClean="0">
                <a:solidFill>
                  <a:prstClr val="black"/>
                </a:solidFill>
                <a:latin typeface="Times New Roman" panose="02020603050405020304" pitchFamily="18" charset="0"/>
                <a:cs typeface="Times New Roman" panose="02020603050405020304" pitchFamily="18" charset="0"/>
              </a:rPr>
              <a:t>Эссе түрлерінің ішіндегі ең күрделісі</a:t>
            </a:r>
          </a:p>
          <a:p>
            <a:pPr lvl="0" algn="ctr"/>
            <a:r>
              <a:rPr lang="kk-KZ" sz="2000" b="1" dirty="0" smtClean="0">
                <a:solidFill>
                  <a:prstClr val="black"/>
                </a:solidFill>
                <a:latin typeface="Times New Roman" panose="02020603050405020304" pitchFamily="18" charset="0"/>
                <a:cs typeface="Times New Roman" panose="02020603050405020304" pitchFamily="18" charset="0"/>
              </a:rPr>
              <a:t>Ол жазылу мақсатыны қарай 6-ға бөлінеді</a:t>
            </a:r>
            <a:endParaRPr lang="x-none" sz="2000" dirty="0">
              <a:solidFill>
                <a:prstClr val="black"/>
              </a:solidFill>
            </a:endParaRPr>
          </a:p>
        </p:txBody>
      </p:sp>
      <p:sp>
        <p:nvSpPr>
          <p:cNvPr id="3" name="Прямоугольник 2"/>
          <p:cNvSpPr/>
          <p:nvPr/>
        </p:nvSpPr>
        <p:spPr>
          <a:xfrm>
            <a:off x="1649506" y="2106987"/>
            <a:ext cx="9937201" cy="4401205"/>
          </a:xfrm>
          <a:prstGeom prst="rect">
            <a:avLst/>
          </a:prstGeom>
        </p:spPr>
        <p:txBody>
          <a:bodyPr wrap="square">
            <a:spAutoFit/>
          </a:bodyPr>
          <a:lstStyle/>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Әдеби- талдау эссе</a:t>
            </a:r>
          </a:p>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   Әдеби- сыни эссе</a:t>
            </a:r>
          </a:p>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      Әдеби- синтез эссе</a:t>
            </a:r>
          </a:p>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         Әдеби- дәлелдеме эссе</a:t>
            </a:r>
          </a:p>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            Әдеби- салыстырмалы эссе</a:t>
            </a:r>
          </a:p>
          <a:p>
            <a:pPr lvl="0"/>
            <a:r>
              <a:rPr lang="kk-KZ" sz="4000" b="1" dirty="0" smtClean="0">
                <a:solidFill>
                  <a:schemeClr val="accent6">
                    <a:lumMod val="75000"/>
                  </a:schemeClr>
                </a:solidFill>
                <a:latin typeface="Times New Roman" panose="02020603050405020304" pitchFamily="18" charset="0"/>
                <a:cs typeface="Times New Roman" panose="02020603050405020304" pitchFamily="18" charset="0"/>
              </a:rPr>
              <a:t>                Әдеби- шығармашылық эссе</a:t>
            </a:r>
          </a:p>
          <a:p>
            <a:pPr lvl="0" algn="ctr"/>
            <a:endParaRPr lang="x-none" sz="4000" dirty="0">
              <a:solidFill>
                <a:prstClr val="black"/>
              </a:solidFill>
            </a:endParaRPr>
          </a:p>
        </p:txBody>
      </p:sp>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54310" y="5350903"/>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2906" y="3433763"/>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8642" y="4687515"/>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09073" y="4089775"/>
            <a:ext cx="7191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583122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1540</TotalTime>
  <Words>703</Words>
  <Application>Microsoft Office PowerPoint</Application>
  <PresentationFormat>Произвольный</PresentationFormat>
  <Paragraphs>71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Айсулу Муратова</dc:creator>
  <cp:lastModifiedBy>User</cp:lastModifiedBy>
  <cp:revision>56</cp:revision>
  <dcterms:created xsi:type="dcterms:W3CDTF">2021-05-08T20:31:35Z</dcterms:created>
  <dcterms:modified xsi:type="dcterms:W3CDTF">2021-05-15T21:14:15Z</dcterms:modified>
</cp:coreProperties>
</file>