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8" r:id="rId2"/>
    <p:sldId id="259" r:id="rId3"/>
    <p:sldId id="375" r:id="rId4"/>
    <p:sldId id="376" r:id="rId5"/>
    <p:sldId id="374" r:id="rId6"/>
    <p:sldId id="377" r:id="rId7"/>
    <p:sldId id="378" r:id="rId8"/>
    <p:sldId id="380" r:id="rId9"/>
    <p:sldId id="381" r:id="rId10"/>
    <p:sldId id="382" r:id="rId11"/>
    <p:sldId id="383" r:id="rId12"/>
    <p:sldId id="385" r:id="rId13"/>
    <p:sldId id="384" r:id="rId14"/>
    <p:sldId id="379" r:id="rId15"/>
    <p:sldId id="28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1BFA7AE-E27A-4B59-9209-E0CC0559E99B}">
          <p14:sldIdLst>
            <p14:sldId id="258"/>
            <p14:sldId id="259"/>
            <p14:sldId id="375"/>
            <p14:sldId id="376"/>
            <p14:sldId id="374"/>
            <p14:sldId id="377"/>
            <p14:sldId id="378"/>
            <p14:sldId id="380"/>
            <p14:sldId id="381"/>
            <p14:sldId id="382"/>
            <p14:sldId id="383"/>
            <p14:sldId id="385"/>
            <p14:sldId id="384"/>
          </p14:sldIdLst>
        </p14:section>
        <p14:section name="Раздел без заголовка" id="{C8F95849-CC29-48C4-93D6-B7BEAC912362}">
          <p14:sldIdLst>
            <p14:sldId id="379"/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ziz Azi" initials="A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DFF"/>
    <a:srgbClr val="AFEAFF"/>
    <a:srgbClr val="E2E2E2"/>
    <a:srgbClr val="EEEEEE"/>
    <a:srgbClr val="002776"/>
    <a:srgbClr val="ECECEC"/>
    <a:srgbClr val="E7F9FF"/>
    <a:srgbClr val="F3FCFF"/>
    <a:srgbClr val="D9F5FF"/>
    <a:srgbClr val="BDE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5" autoAdjust="0"/>
    <p:restoredTop sz="94364" autoAdjust="0"/>
  </p:normalViewPr>
  <p:slideViewPr>
    <p:cSldViewPr snapToGrid="0" showGuides="1">
      <p:cViewPr varScale="1">
        <p:scale>
          <a:sx n="70" d="100"/>
          <a:sy n="70" d="100"/>
        </p:scale>
        <p:origin x="636" y="6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9A8C55-0C4F-40BB-9F99-5F31E30548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585356-880D-4B4F-931D-BBC9E4665E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618BE5-F755-4EC7-8913-ED860531EC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9BD0D-08DD-43E5-AD72-BB64A5D8EE76}" type="slidenum">
              <a:rPr lang="en-ID" smtClean="0"/>
              <a:pPr/>
              <a:t>‹#›</a:t>
            </a:fld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5361D2-F044-4A78-BD0F-51EFE46052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43C4A-49E8-45E3-8518-FBFCD6640E5B}" type="datetimeFigureOut">
              <a:rPr lang="en-ID" smtClean="0"/>
              <a:pPr/>
              <a:t>01/03/2021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421706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660AB-C737-4725-A59E-73096A219B67}" type="datetimeFigureOut">
              <a:rPr lang="en-US" smtClean="0"/>
              <a:pPr/>
              <a:t>3/1/2021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9B9867-A8D7-43CA-B62E-65ACB63F0B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178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B9867-A8D7-43CA-B62E-65ACB63F0B1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095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506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000487D-9388-4757-9054-C71757BBA32F}"/>
              </a:ext>
            </a:extLst>
          </p:cNvPr>
          <p:cNvSpPr/>
          <p:nvPr userDrawn="1"/>
        </p:nvSpPr>
        <p:spPr>
          <a:xfrm>
            <a:off x="11242378" y="301223"/>
            <a:ext cx="595333" cy="3274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D2FEB7F-206A-416C-B2A5-A636C8D09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2862" y="282380"/>
            <a:ext cx="456228" cy="365125"/>
          </a:xfrm>
        </p:spPr>
        <p:txBody>
          <a:bodyPr/>
          <a:lstStyle>
            <a:lvl1pPr algn="ctr">
              <a:defRPr sz="1200" b="1">
                <a:solidFill>
                  <a:schemeClr val="bg2"/>
                </a:solidFill>
                <a:latin typeface="+mj-lt"/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8A5E99A-9DDC-4DE9-8A55-49CF8CAE29FC}"/>
              </a:ext>
            </a:extLst>
          </p:cNvPr>
          <p:cNvSpPr/>
          <p:nvPr userDrawn="1"/>
        </p:nvSpPr>
        <p:spPr>
          <a:xfrm>
            <a:off x="353357" y="301223"/>
            <a:ext cx="1178719" cy="3274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8C38F88-B935-4484-825B-1317F71159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83057" y="58664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1" name="Picture 2" descr="D:\KHABAR\ОНЛАЙН школа\LOGOMON\tvKAZ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71" y="375470"/>
            <a:ext cx="974089" cy="17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578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C722AC7-0D64-4755-AACF-00AFC415AD9F}"/>
              </a:ext>
            </a:extLst>
          </p:cNvPr>
          <p:cNvSpPr/>
          <p:nvPr userDrawn="1"/>
        </p:nvSpPr>
        <p:spPr>
          <a:xfrm>
            <a:off x="11242378" y="301223"/>
            <a:ext cx="595333" cy="3274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A335B13-64DC-434F-A109-D43A41E8DD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75596" y="111052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F40FC8D-95A0-409C-96F1-E86AAEC8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2862" y="282380"/>
            <a:ext cx="456228" cy="365125"/>
          </a:xfrm>
        </p:spPr>
        <p:txBody>
          <a:bodyPr/>
          <a:lstStyle>
            <a:lvl1pPr algn="ctr">
              <a:defRPr sz="1200" b="1">
                <a:solidFill>
                  <a:schemeClr val="bg2"/>
                </a:solidFill>
                <a:latin typeface="+mj-lt"/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531F00D-DED3-4D28-99E3-79AA7D6756D0}"/>
              </a:ext>
            </a:extLst>
          </p:cNvPr>
          <p:cNvSpPr/>
          <p:nvPr/>
        </p:nvSpPr>
        <p:spPr>
          <a:xfrm>
            <a:off x="353357" y="301223"/>
            <a:ext cx="1178719" cy="3274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F75258C-901B-47AE-A254-21F0DFFD5F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8673" y="1051031"/>
            <a:ext cx="4881083" cy="517146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pic>
        <p:nvPicPr>
          <p:cNvPr id="12" name="Picture 2" descr="D:\KHABAR\ОНЛАЙН школа\LOGOMON\tvKAZ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71" y="375470"/>
            <a:ext cx="974089" cy="17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548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AD05432-4B70-4E73-BAF1-E3DED0C6DDD4}"/>
              </a:ext>
            </a:extLst>
          </p:cNvPr>
          <p:cNvSpPr/>
          <p:nvPr userDrawn="1"/>
        </p:nvSpPr>
        <p:spPr>
          <a:xfrm>
            <a:off x="11242378" y="301223"/>
            <a:ext cx="595333" cy="3274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FC9D7BB-9178-4DCB-97FC-0D6FDA114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2862" y="282380"/>
            <a:ext cx="456228" cy="365125"/>
          </a:xfrm>
        </p:spPr>
        <p:txBody>
          <a:bodyPr/>
          <a:lstStyle>
            <a:lvl1pPr algn="ctr">
              <a:defRPr sz="1200" b="1">
                <a:solidFill>
                  <a:schemeClr val="bg2"/>
                </a:solidFill>
                <a:latin typeface="+mj-lt"/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4EADB7E-DD59-4404-BD1A-569B06338DFB}"/>
              </a:ext>
            </a:extLst>
          </p:cNvPr>
          <p:cNvSpPr/>
          <p:nvPr userDrawn="1"/>
        </p:nvSpPr>
        <p:spPr>
          <a:xfrm>
            <a:off x="353357" y="301223"/>
            <a:ext cx="1178719" cy="3274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1A36352-01F6-498C-8E1D-F0BC2021EDA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55086" y="117483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D45CE94-76F3-4435-9141-AE9B896BD5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55086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E34D4E-09A7-40E0-B75F-365D1BEA88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082110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9" name="Picture 2" descr="D:\KHABAR\ОНЛАЙН школа\LOGOMON\tvKAZ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71" y="375470"/>
            <a:ext cx="974089" cy="17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686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C7FD82-7F33-40B4-8043-7F05F3727B0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2716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AD05432-4B70-4E73-BAF1-E3DED0C6DDD4}"/>
              </a:ext>
            </a:extLst>
          </p:cNvPr>
          <p:cNvSpPr/>
          <p:nvPr userDrawn="1"/>
        </p:nvSpPr>
        <p:spPr>
          <a:xfrm>
            <a:off x="11242378" y="301223"/>
            <a:ext cx="595333" cy="3274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FC9D7BB-9178-4DCB-97FC-0D6FDA114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2862" y="282380"/>
            <a:ext cx="456228" cy="365125"/>
          </a:xfrm>
        </p:spPr>
        <p:txBody>
          <a:bodyPr/>
          <a:lstStyle>
            <a:lvl1pPr algn="ctr">
              <a:defRPr sz="1200" b="1">
                <a:solidFill>
                  <a:schemeClr val="bg2"/>
                </a:solidFill>
                <a:latin typeface="+mj-lt"/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4EADB7E-DD59-4404-BD1A-569B06338DFB}"/>
              </a:ext>
            </a:extLst>
          </p:cNvPr>
          <p:cNvSpPr/>
          <p:nvPr userDrawn="1"/>
        </p:nvSpPr>
        <p:spPr>
          <a:xfrm>
            <a:off x="353357" y="301223"/>
            <a:ext cx="1178719" cy="3274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E34D4E-09A7-40E0-B75F-365D1BEA88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977938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2B13A89-47B9-47C0-82C5-EF69E14457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83351" y="117483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88ABD45-FF79-487C-91F5-BDEF8D54A8E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83351" y="3872314"/>
            <a:ext cx="2411640" cy="2193206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pic>
        <p:nvPicPr>
          <p:cNvPr id="11" name="Picture 2" descr="D:\KHABAR\ОНЛАЙН школа\LOGOMON\tvKAZ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71" y="375470"/>
            <a:ext cx="974089" cy="17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019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40FB3B7B-E82C-4D07-BF23-26DA8F42CD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5760720" cy="68580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219FE39-30ED-428F-BAD8-39CD85C52EB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34904" y="791200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63046CB-42C8-48A3-96D4-7C9D15D26F01}"/>
              </a:ext>
            </a:extLst>
          </p:cNvPr>
          <p:cNvSpPr/>
          <p:nvPr userDrawn="1"/>
        </p:nvSpPr>
        <p:spPr>
          <a:xfrm>
            <a:off x="11242378" y="301223"/>
            <a:ext cx="595333" cy="3274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7AB48BC-3FDA-4C08-8531-BBB6D23D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2862" y="282380"/>
            <a:ext cx="456228" cy="365125"/>
          </a:xfrm>
        </p:spPr>
        <p:txBody>
          <a:bodyPr/>
          <a:lstStyle>
            <a:lvl1pPr algn="ctr">
              <a:defRPr sz="1200" b="1">
                <a:solidFill>
                  <a:schemeClr val="bg2"/>
                </a:solidFill>
                <a:latin typeface="+mj-lt"/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897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E8F9B0B5-E5BC-421A-9F49-1EA8AE36496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00488" y="2951545"/>
            <a:ext cx="4948798" cy="3259534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8E8120B0-9FBE-4C78-A7DA-85D7DA82E3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2714" y="2951545"/>
            <a:ext cx="4948798" cy="3259534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EF8EDDF-7B4E-4028-8400-48063DC54FE9}"/>
              </a:ext>
            </a:extLst>
          </p:cNvPr>
          <p:cNvSpPr/>
          <p:nvPr userDrawn="1"/>
        </p:nvSpPr>
        <p:spPr>
          <a:xfrm>
            <a:off x="11242378" y="301223"/>
            <a:ext cx="595333" cy="3274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6C96727-1ADA-4D1C-8DBD-AA624DE02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2862" y="282380"/>
            <a:ext cx="456228" cy="365125"/>
          </a:xfrm>
        </p:spPr>
        <p:txBody>
          <a:bodyPr/>
          <a:lstStyle>
            <a:lvl1pPr algn="ctr">
              <a:defRPr sz="1200" b="1">
                <a:solidFill>
                  <a:schemeClr val="bg2"/>
                </a:solidFill>
                <a:latin typeface="+mj-lt"/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8889F2A-88FC-417C-8A5A-90C4585C98BC}"/>
              </a:ext>
            </a:extLst>
          </p:cNvPr>
          <p:cNvSpPr/>
          <p:nvPr userDrawn="1"/>
        </p:nvSpPr>
        <p:spPr>
          <a:xfrm>
            <a:off x="353357" y="301223"/>
            <a:ext cx="1178719" cy="3274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B5144F3-59CC-4E8E-81F3-413EB3A51E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89691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0" name="Picture 2" descr="D:\KHABAR\ОНЛАЙН школа\LOGOMON\tvKAZ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71" y="375470"/>
            <a:ext cx="974089" cy="17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712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F4767D20-668F-40A0-BCA8-2B03579DE66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5756" y="867163"/>
            <a:ext cx="5248792" cy="2848310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4A6AC4-5C21-4ABF-BC0E-7273CD95C0EC}"/>
              </a:ext>
            </a:extLst>
          </p:cNvPr>
          <p:cNvSpPr/>
          <p:nvPr userDrawn="1"/>
        </p:nvSpPr>
        <p:spPr>
          <a:xfrm>
            <a:off x="11242378" y="301223"/>
            <a:ext cx="595333" cy="3274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DE370FB-46A6-4A5E-827A-F9CE2510D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2862" y="282380"/>
            <a:ext cx="456228" cy="365125"/>
          </a:xfrm>
        </p:spPr>
        <p:txBody>
          <a:bodyPr/>
          <a:lstStyle>
            <a:lvl1pPr algn="ctr">
              <a:defRPr sz="1200" b="1">
                <a:solidFill>
                  <a:schemeClr val="bg2"/>
                </a:solidFill>
                <a:latin typeface="+mj-lt"/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E2DCC27-BDEB-4B58-B30E-D64B645ECF75}"/>
              </a:ext>
            </a:extLst>
          </p:cNvPr>
          <p:cNvSpPr/>
          <p:nvPr userDrawn="1"/>
        </p:nvSpPr>
        <p:spPr>
          <a:xfrm>
            <a:off x="353357" y="301223"/>
            <a:ext cx="1178719" cy="3274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DBB746C-0ADC-4E71-BA37-D4378CAE29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37454" y="88008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B8DFB98F-1E0E-41D1-87AB-F45AF6C4669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05757" y="3831220"/>
            <a:ext cx="2568251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22" name="Picture Placeholder 9">
            <a:extLst>
              <a:ext uri="{FF2B5EF4-FFF2-40B4-BE49-F238E27FC236}">
                <a16:creationId xmlns:a16="http://schemas.microsoft.com/office/drawing/2014/main" id="{B93F1C18-14EE-4396-BAE5-DBFAD47C7E1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186297" y="3831220"/>
            <a:ext cx="2568251" cy="272555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pic>
        <p:nvPicPr>
          <p:cNvPr id="12" name="Picture 2" descr="D:\KHABAR\ОНЛАЙН школа\LOGOMON\tvKAZ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71" y="375470"/>
            <a:ext cx="974089" cy="17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872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9">
            <a:extLst>
              <a:ext uri="{FF2B5EF4-FFF2-40B4-BE49-F238E27FC236}">
                <a16:creationId xmlns:a16="http://schemas.microsoft.com/office/drawing/2014/main" id="{47909367-C9B0-4EBB-A3FC-EC205736168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916567" y="1537563"/>
            <a:ext cx="2190695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5E4C9993-4434-439D-B3FB-76B01407A25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27358" y="1125503"/>
            <a:ext cx="2190695" cy="4614315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E03AF48-BA90-4513-B7E5-262FA08AF789}"/>
              </a:ext>
            </a:extLst>
          </p:cNvPr>
          <p:cNvSpPr/>
          <p:nvPr userDrawn="1"/>
        </p:nvSpPr>
        <p:spPr>
          <a:xfrm>
            <a:off x="11242378" y="301223"/>
            <a:ext cx="595333" cy="3274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3F9EBB4-5CF9-49FF-8765-2F603B867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2862" y="282380"/>
            <a:ext cx="456228" cy="365125"/>
          </a:xfrm>
        </p:spPr>
        <p:txBody>
          <a:bodyPr/>
          <a:lstStyle>
            <a:lvl1pPr algn="ctr">
              <a:defRPr sz="1200" b="1">
                <a:solidFill>
                  <a:schemeClr val="bg2"/>
                </a:solidFill>
                <a:latin typeface="+mj-lt"/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922ECF5-C542-4E0F-8448-945426B64EBE}"/>
              </a:ext>
            </a:extLst>
          </p:cNvPr>
          <p:cNvSpPr/>
          <p:nvPr userDrawn="1"/>
        </p:nvSpPr>
        <p:spPr>
          <a:xfrm>
            <a:off x="353357" y="301223"/>
            <a:ext cx="1178719" cy="3274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6815EBE-4EAF-4A3E-B0B5-49AE35A2D1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024236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9" name="Picture 2" descr="D:\KHABAR\ОНЛАЙН школа\LOGOMON\tvKAZ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71" y="375470"/>
            <a:ext cx="974089" cy="17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988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AF2A65-410F-4A54-8399-6A8D14C52CC1}"/>
              </a:ext>
            </a:extLst>
          </p:cNvPr>
          <p:cNvSpPr/>
          <p:nvPr userDrawn="1"/>
        </p:nvSpPr>
        <p:spPr>
          <a:xfrm>
            <a:off x="11242378" y="301223"/>
            <a:ext cx="595333" cy="3274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576989E-9AC5-4F74-9A3F-818735E00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2862" y="282380"/>
            <a:ext cx="456228" cy="365125"/>
          </a:xfrm>
        </p:spPr>
        <p:txBody>
          <a:bodyPr/>
          <a:lstStyle>
            <a:lvl1pPr algn="ctr">
              <a:defRPr sz="1200" b="1">
                <a:solidFill>
                  <a:schemeClr val="bg2"/>
                </a:solidFill>
                <a:latin typeface="+mj-lt"/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0ECDBF7-FE9A-4C2D-9C60-9F319A7344EE}"/>
              </a:ext>
            </a:extLst>
          </p:cNvPr>
          <p:cNvSpPr/>
          <p:nvPr userDrawn="1"/>
        </p:nvSpPr>
        <p:spPr>
          <a:xfrm>
            <a:off x="353357" y="301223"/>
            <a:ext cx="1178719" cy="3274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8B0E6FA-785B-4140-91AD-DF0BEBF583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06903" y="750658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C1C954D3-21FB-4B97-9EE8-81A09B68BB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46299" y="1747778"/>
            <a:ext cx="5347504" cy="336823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pic>
        <p:nvPicPr>
          <p:cNvPr id="11" name="Picture 2" descr="D:\KHABAR\ОНЛАЙН школа\LOGOMON\tvKAZ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71" y="375470"/>
            <a:ext cx="974089" cy="17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685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3A3B6A2-681D-47D2-B99D-0A0ACC9412EE}"/>
              </a:ext>
            </a:extLst>
          </p:cNvPr>
          <p:cNvSpPr/>
          <p:nvPr userDrawn="1"/>
        </p:nvSpPr>
        <p:spPr>
          <a:xfrm>
            <a:off x="11242378" y="301223"/>
            <a:ext cx="595333" cy="3274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EECE9A8-3E2A-43A6-BA05-F714D884F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2862" y="282380"/>
            <a:ext cx="456228" cy="365125"/>
          </a:xfrm>
        </p:spPr>
        <p:txBody>
          <a:bodyPr/>
          <a:lstStyle>
            <a:lvl1pPr algn="ctr">
              <a:defRPr sz="1200" b="1">
                <a:solidFill>
                  <a:schemeClr val="bg2"/>
                </a:solidFill>
                <a:latin typeface="+mj-lt"/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57DE4C7-3319-4475-809B-ED428F297C42}"/>
              </a:ext>
            </a:extLst>
          </p:cNvPr>
          <p:cNvSpPr/>
          <p:nvPr userDrawn="1"/>
        </p:nvSpPr>
        <p:spPr>
          <a:xfrm>
            <a:off x="353357" y="301223"/>
            <a:ext cx="1178719" cy="3274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3839D2A-4AB5-4CB1-A7D9-3E6AA48BDF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665862" y="682491"/>
            <a:ext cx="6860276" cy="114630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0" name="Picture 2" descr="D:\KHABAR\ОНЛАЙН школа\LOGOMON\tvKAZ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71" y="375470"/>
            <a:ext cx="974089" cy="17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805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685EDED-11D7-4A26-BF8F-53B82EFAF8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endParaRPr lang="en-ID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1F556B0-DB95-4287-8EEA-271C1177B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2862" y="282380"/>
            <a:ext cx="456228" cy="365125"/>
          </a:xfrm>
        </p:spPr>
        <p:txBody>
          <a:bodyPr/>
          <a:lstStyle>
            <a:lvl1pPr algn="ctr">
              <a:defRPr sz="1200" b="1">
                <a:solidFill>
                  <a:schemeClr val="bg2"/>
                </a:solidFill>
                <a:latin typeface="+mj-lt"/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556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87F0840-6516-4401-855E-E7509A6A4CC3}"/>
              </a:ext>
            </a:extLst>
          </p:cNvPr>
          <p:cNvSpPr/>
          <p:nvPr userDrawn="1"/>
        </p:nvSpPr>
        <p:spPr>
          <a:xfrm>
            <a:off x="11242378" y="301223"/>
            <a:ext cx="595333" cy="3274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A41A2A-F54C-488B-9841-0748FE651F70}"/>
              </a:ext>
            </a:extLst>
          </p:cNvPr>
          <p:cNvSpPr txBox="1">
            <a:spLocks/>
          </p:cNvSpPr>
          <p:nvPr userDrawn="1"/>
        </p:nvSpPr>
        <p:spPr>
          <a:xfrm>
            <a:off x="11312862" y="282380"/>
            <a:ext cx="456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3C5D532-AC8F-43A7-A56B-B1CFBB96A45E}"/>
              </a:ext>
            </a:extLst>
          </p:cNvPr>
          <p:cNvSpPr/>
          <p:nvPr userDrawn="1"/>
        </p:nvSpPr>
        <p:spPr>
          <a:xfrm>
            <a:off x="353357" y="301223"/>
            <a:ext cx="1178719" cy="3274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FCB548A-524F-42B6-B0F1-9018EE4B20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25670" y="66753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9" name="Picture 2" descr="D:\KHABAR\ОНЛАЙН школа\LOGOMON\tvKAZ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71" y="375470"/>
            <a:ext cx="974089" cy="17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228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59184B1-BBB6-4ADA-A748-20977C70C4F6}"/>
              </a:ext>
            </a:extLst>
          </p:cNvPr>
          <p:cNvSpPr/>
          <p:nvPr userDrawn="1"/>
        </p:nvSpPr>
        <p:spPr>
          <a:xfrm>
            <a:off x="11242378" y="301223"/>
            <a:ext cx="595333" cy="3274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31A58F2-814F-46E3-AA2C-BBDE9E431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2862" y="282380"/>
            <a:ext cx="456228" cy="365125"/>
          </a:xfrm>
        </p:spPr>
        <p:txBody>
          <a:bodyPr/>
          <a:lstStyle>
            <a:lvl1pPr algn="ctr">
              <a:defRPr sz="1200" b="1">
                <a:solidFill>
                  <a:schemeClr val="bg2"/>
                </a:solidFill>
                <a:latin typeface="+mj-lt"/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29805F4-D703-41B1-86C7-034DE53A41C6}"/>
              </a:ext>
            </a:extLst>
          </p:cNvPr>
          <p:cNvSpPr/>
          <p:nvPr userDrawn="1"/>
        </p:nvSpPr>
        <p:spPr>
          <a:xfrm>
            <a:off x="353357" y="301223"/>
            <a:ext cx="1178719" cy="3274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8B6A3C5-7DBA-441A-96FB-AE700F5D02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42716" y="110618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9" name="Picture 2" descr="D:\KHABAR\ОНЛАЙН школа\LOGOMON\tvKAZ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71" y="375470"/>
            <a:ext cx="974089" cy="17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434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87F0840-6516-4401-855E-E7509A6A4CC3}"/>
              </a:ext>
            </a:extLst>
          </p:cNvPr>
          <p:cNvSpPr/>
          <p:nvPr userDrawn="1"/>
        </p:nvSpPr>
        <p:spPr>
          <a:xfrm>
            <a:off x="11242378" y="301223"/>
            <a:ext cx="595333" cy="3274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A41A2A-F54C-488B-9841-0748FE651F70}"/>
              </a:ext>
            </a:extLst>
          </p:cNvPr>
          <p:cNvSpPr txBox="1">
            <a:spLocks/>
          </p:cNvSpPr>
          <p:nvPr userDrawn="1"/>
        </p:nvSpPr>
        <p:spPr>
          <a:xfrm>
            <a:off x="11312862" y="282380"/>
            <a:ext cx="456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3C5D532-AC8F-43A7-A56B-B1CFBB96A45E}"/>
              </a:ext>
            </a:extLst>
          </p:cNvPr>
          <p:cNvSpPr/>
          <p:nvPr userDrawn="1"/>
        </p:nvSpPr>
        <p:spPr>
          <a:xfrm>
            <a:off x="353357" y="301223"/>
            <a:ext cx="1178719" cy="3274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FCB548A-524F-42B6-B0F1-9018EE4B20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3152" y="74045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9" name="Picture 2" descr="D:\KHABAR\ОНЛАЙН школа\LOGOMON\tvKAZ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71" y="375470"/>
            <a:ext cx="974089" cy="17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9932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FDF4D62-2398-4AE4-82EB-F08B0C70024F}"/>
              </a:ext>
            </a:extLst>
          </p:cNvPr>
          <p:cNvSpPr/>
          <p:nvPr userDrawn="1"/>
        </p:nvSpPr>
        <p:spPr>
          <a:xfrm>
            <a:off x="11242378" y="301223"/>
            <a:ext cx="595333" cy="3274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D700F2E-E8DD-4E58-9F5F-10C35AC5F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2862" y="282380"/>
            <a:ext cx="456228" cy="365125"/>
          </a:xfrm>
        </p:spPr>
        <p:txBody>
          <a:bodyPr/>
          <a:lstStyle>
            <a:lvl1pPr algn="ctr">
              <a:defRPr sz="1200" b="1">
                <a:solidFill>
                  <a:schemeClr val="bg2"/>
                </a:solidFill>
                <a:latin typeface="+mj-lt"/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CE2A551-C44B-42F7-8246-A83B9633E38E}"/>
              </a:ext>
            </a:extLst>
          </p:cNvPr>
          <p:cNvSpPr/>
          <p:nvPr userDrawn="1"/>
        </p:nvSpPr>
        <p:spPr>
          <a:xfrm>
            <a:off x="353357" y="301223"/>
            <a:ext cx="1178719" cy="3274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CAC7CE-A7D2-4CA3-98C8-A5831619AC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0119" y="119878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9" name="Picture 2" descr="D:\KHABAR\ОНЛАЙН школа\LOGOMON\tvKAZ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71" y="375470"/>
            <a:ext cx="974089" cy="17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5803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5">
            <a:extLst>
              <a:ext uri="{FF2B5EF4-FFF2-40B4-BE49-F238E27FC236}">
                <a16:creationId xmlns:a16="http://schemas.microsoft.com/office/drawing/2014/main" id="{56E58034-299F-43C5-BADE-3D7C7C130C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96380" y="946327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19" name="Picture Placeholder 15">
            <a:extLst>
              <a:ext uri="{FF2B5EF4-FFF2-40B4-BE49-F238E27FC236}">
                <a16:creationId xmlns:a16="http://schemas.microsoft.com/office/drawing/2014/main" id="{AB530C88-3238-4E45-AC4F-0738E0ECBAE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81228" y="946326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C7287904-DA84-4FDD-969C-ACF5203C88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3352" y="3777470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F282FC72-C668-4CD9-A6E8-D3414D04BF2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368200" y="3777469"/>
            <a:ext cx="2592259" cy="2629993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2264CF1-88C3-419C-AB5F-0C7AA585EF8D}"/>
              </a:ext>
            </a:extLst>
          </p:cNvPr>
          <p:cNvSpPr/>
          <p:nvPr userDrawn="1"/>
        </p:nvSpPr>
        <p:spPr>
          <a:xfrm>
            <a:off x="11242378" y="301223"/>
            <a:ext cx="595333" cy="3274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0265EAF-8697-4908-AFAC-20E5C9D44326}"/>
              </a:ext>
            </a:extLst>
          </p:cNvPr>
          <p:cNvSpPr txBox="1">
            <a:spLocks/>
          </p:cNvSpPr>
          <p:nvPr userDrawn="1"/>
        </p:nvSpPr>
        <p:spPr>
          <a:xfrm>
            <a:off x="11312862" y="282380"/>
            <a:ext cx="4562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1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89500ED-8EFC-4A83-9782-9325EEC0BA12}"/>
              </a:ext>
            </a:extLst>
          </p:cNvPr>
          <p:cNvSpPr/>
          <p:nvPr userDrawn="1"/>
        </p:nvSpPr>
        <p:spPr>
          <a:xfrm>
            <a:off x="353357" y="301223"/>
            <a:ext cx="1178719" cy="3274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1CF62FD-3C11-47E6-B1AB-C001BD9B07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63952" y="113669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2" name="Picture 2" descr="D:\KHABAR\ОНЛАЙН школа\LOGOMON\tvKAZ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71" y="375470"/>
            <a:ext cx="974089" cy="17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5571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FDF4D62-2398-4AE4-82EB-F08B0C70024F}"/>
              </a:ext>
            </a:extLst>
          </p:cNvPr>
          <p:cNvSpPr/>
          <p:nvPr userDrawn="1"/>
        </p:nvSpPr>
        <p:spPr>
          <a:xfrm>
            <a:off x="11242378" y="301223"/>
            <a:ext cx="595333" cy="3274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D700F2E-E8DD-4E58-9F5F-10C35AC5F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2862" y="282380"/>
            <a:ext cx="456228" cy="365125"/>
          </a:xfrm>
        </p:spPr>
        <p:txBody>
          <a:bodyPr/>
          <a:lstStyle>
            <a:lvl1pPr algn="ctr">
              <a:defRPr sz="1200" b="1">
                <a:solidFill>
                  <a:schemeClr val="bg2"/>
                </a:solidFill>
                <a:latin typeface="+mj-lt"/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CE2A551-C44B-42F7-8246-A83B9633E38E}"/>
              </a:ext>
            </a:extLst>
          </p:cNvPr>
          <p:cNvSpPr/>
          <p:nvPr userDrawn="1"/>
        </p:nvSpPr>
        <p:spPr>
          <a:xfrm>
            <a:off x="353357" y="301223"/>
            <a:ext cx="1178719" cy="3274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CAC7CE-A7D2-4CA3-98C8-A5831619AC2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57184" y="135329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55C637F5-D1EC-40F8-B892-3041F157E68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3004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7B6584BF-A5F0-4D14-AB3C-251B01128D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55401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id="{19FEFA85-2B2D-4508-A193-8A3EC8B397C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430289" y="1985661"/>
            <a:ext cx="1237553" cy="1238007"/>
          </a:xfrm>
          <a:prstGeom prst="roundRect">
            <a:avLst>
              <a:gd name="adj" fmla="val 10027"/>
            </a:avLst>
          </a:pr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endParaRPr lang="en-ID"/>
          </a:p>
        </p:txBody>
      </p:sp>
      <p:pic>
        <p:nvPicPr>
          <p:cNvPr id="13" name="Picture 2" descr="D:\KHABAR\ОНЛАЙН школа\LOGOMON\tvKAZ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71" y="375470"/>
            <a:ext cx="974089" cy="17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3110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4EF08015-1653-43D1-95DF-E7251BBDBE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5450" y="0"/>
            <a:ext cx="5374640" cy="6858000"/>
          </a:xfrm>
          <a:custGeom>
            <a:avLst/>
            <a:gdLst>
              <a:gd name="connsiteX0" fmla="*/ 0 w 5374640"/>
              <a:gd name="connsiteY0" fmla="*/ 0 h 6858000"/>
              <a:gd name="connsiteX1" fmla="*/ 4829383 w 5374640"/>
              <a:gd name="connsiteY1" fmla="*/ 0 h 6858000"/>
              <a:gd name="connsiteX2" fmla="*/ 5374640 w 5374640"/>
              <a:gd name="connsiteY2" fmla="*/ 545257 h 6858000"/>
              <a:gd name="connsiteX3" fmla="*/ 5374640 w 5374640"/>
              <a:gd name="connsiteY3" fmla="*/ 6312743 h 6858000"/>
              <a:gd name="connsiteX4" fmla="*/ 4829383 w 5374640"/>
              <a:gd name="connsiteY4" fmla="*/ 6858000 h 6858000"/>
              <a:gd name="connsiteX5" fmla="*/ 0 w 537464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4640" h="6858000">
                <a:moveTo>
                  <a:pt x="0" y="0"/>
                </a:moveTo>
                <a:lnTo>
                  <a:pt x="4829383" y="0"/>
                </a:lnTo>
                <a:cubicBezTo>
                  <a:pt x="5130520" y="0"/>
                  <a:pt x="5374640" y="244120"/>
                  <a:pt x="5374640" y="545257"/>
                </a:cubicBezTo>
                <a:lnTo>
                  <a:pt x="5374640" y="6312743"/>
                </a:lnTo>
                <a:cubicBezTo>
                  <a:pt x="5374640" y="6613880"/>
                  <a:pt x="5130520" y="6858000"/>
                  <a:pt x="4829383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6910759-EE82-4C8B-AE68-FBF361268B18}"/>
              </a:ext>
            </a:extLst>
          </p:cNvPr>
          <p:cNvSpPr/>
          <p:nvPr userDrawn="1"/>
        </p:nvSpPr>
        <p:spPr>
          <a:xfrm>
            <a:off x="11242378" y="301223"/>
            <a:ext cx="595333" cy="3274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C2660FE-8BCA-4E09-BC3B-0B0E26D53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2862" y="282380"/>
            <a:ext cx="456228" cy="365125"/>
          </a:xfrm>
        </p:spPr>
        <p:txBody>
          <a:bodyPr/>
          <a:lstStyle>
            <a:lvl1pPr algn="ctr">
              <a:defRPr sz="1200" b="1">
                <a:solidFill>
                  <a:schemeClr val="bg2"/>
                </a:solidFill>
                <a:latin typeface="+mj-lt"/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58A68AA-1F01-4DB5-AD86-AACE390EF6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63403" y="957076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188580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C722AC7-0D64-4755-AACF-00AFC415AD9F}"/>
              </a:ext>
            </a:extLst>
          </p:cNvPr>
          <p:cNvSpPr/>
          <p:nvPr userDrawn="1"/>
        </p:nvSpPr>
        <p:spPr>
          <a:xfrm>
            <a:off x="11242378" y="301223"/>
            <a:ext cx="595333" cy="3274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F40FC8D-95A0-409C-96F1-E86AAEC8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2862" y="282380"/>
            <a:ext cx="456228" cy="365125"/>
          </a:xfrm>
        </p:spPr>
        <p:txBody>
          <a:bodyPr/>
          <a:lstStyle>
            <a:lvl1pPr algn="ctr">
              <a:defRPr sz="1200" b="1">
                <a:solidFill>
                  <a:schemeClr val="bg2"/>
                </a:solidFill>
                <a:latin typeface="+mj-lt"/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531F00D-DED3-4D28-99E3-79AA7D6756D0}"/>
              </a:ext>
            </a:extLst>
          </p:cNvPr>
          <p:cNvSpPr/>
          <p:nvPr/>
        </p:nvSpPr>
        <p:spPr>
          <a:xfrm>
            <a:off x="353357" y="301223"/>
            <a:ext cx="1178719" cy="3274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295FCD4-B2C3-4812-AFF4-AD5767FB02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5196" y="1120817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7" name="Picture 2" descr="D:\KHABAR\ОНЛАЙН школа\LOGOMON\tvKAZ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71" y="375470"/>
            <a:ext cx="974089" cy="17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179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9C600F0-E9B4-4C11-BCCD-C017FE3112EE}"/>
              </a:ext>
            </a:extLst>
          </p:cNvPr>
          <p:cNvSpPr/>
          <p:nvPr userDrawn="1"/>
        </p:nvSpPr>
        <p:spPr>
          <a:xfrm>
            <a:off x="11242378" y="301223"/>
            <a:ext cx="595333" cy="3274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A7A2521-5E3D-4CDC-95AF-3A7C1C87E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2862" y="282380"/>
            <a:ext cx="456228" cy="365125"/>
          </a:xfrm>
        </p:spPr>
        <p:txBody>
          <a:bodyPr/>
          <a:lstStyle>
            <a:lvl1pPr algn="ctr">
              <a:defRPr sz="1200" b="1">
                <a:solidFill>
                  <a:schemeClr val="bg2"/>
                </a:solidFill>
                <a:latin typeface="+mj-lt"/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38B31A2-DB6C-4D55-9AFA-121C1E3BEC26}"/>
              </a:ext>
            </a:extLst>
          </p:cNvPr>
          <p:cNvSpPr/>
          <p:nvPr userDrawn="1"/>
        </p:nvSpPr>
        <p:spPr>
          <a:xfrm>
            <a:off x="353357" y="301223"/>
            <a:ext cx="1178719" cy="3274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1425586-1B77-4F1D-A056-35C60C7DCE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94366" y="765022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8" name="Picture 2" descr="D:\KHABAR\ОНЛАЙН школа\LOGOMON\tvKAZ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71" y="375470"/>
            <a:ext cx="974089" cy="17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178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C722AC7-0D64-4755-AACF-00AFC415AD9F}"/>
              </a:ext>
            </a:extLst>
          </p:cNvPr>
          <p:cNvSpPr/>
          <p:nvPr userDrawn="1"/>
        </p:nvSpPr>
        <p:spPr>
          <a:xfrm>
            <a:off x="11242378" y="301223"/>
            <a:ext cx="595333" cy="3274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F40FC8D-95A0-409C-96F1-E86AAEC8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2862" y="282380"/>
            <a:ext cx="456228" cy="365125"/>
          </a:xfrm>
        </p:spPr>
        <p:txBody>
          <a:bodyPr/>
          <a:lstStyle>
            <a:lvl1pPr algn="ctr">
              <a:defRPr sz="1200" b="1">
                <a:solidFill>
                  <a:schemeClr val="bg2"/>
                </a:solidFill>
                <a:latin typeface="+mj-lt"/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531F00D-DED3-4D28-99E3-79AA7D6756D0}"/>
              </a:ext>
            </a:extLst>
          </p:cNvPr>
          <p:cNvSpPr/>
          <p:nvPr/>
        </p:nvSpPr>
        <p:spPr>
          <a:xfrm>
            <a:off x="353357" y="301223"/>
            <a:ext cx="1178719" cy="3274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16292C9-F964-4725-A8D5-4B9F699EB5C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5196" y="835823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8" name="Picture 2" descr="D:\KHABAR\ОНЛАЙН школа\LOGOMON\tvKAZ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71" y="375470"/>
            <a:ext cx="974089" cy="17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456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000487D-9388-4757-9054-C71757BBA32F}"/>
              </a:ext>
            </a:extLst>
          </p:cNvPr>
          <p:cNvSpPr/>
          <p:nvPr userDrawn="1"/>
        </p:nvSpPr>
        <p:spPr>
          <a:xfrm>
            <a:off x="11242378" y="301223"/>
            <a:ext cx="595333" cy="3274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D2FEB7F-206A-416C-B2A5-A636C8D09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2862" y="282380"/>
            <a:ext cx="456228" cy="365125"/>
          </a:xfrm>
        </p:spPr>
        <p:txBody>
          <a:bodyPr/>
          <a:lstStyle>
            <a:lvl1pPr algn="ctr">
              <a:defRPr sz="1200" b="1">
                <a:solidFill>
                  <a:schemeClr val="bg2"/>
                </a:solidFill>
                <a:latin typeface="+mj-lt"/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8A5E99A-9DDC-4DE9-8A55-49CF8CAE29FC}"/>
              </a:ext>
            </a:extLst>
          </p:cNvPr>
          <p:cNvSpPr/>
          <p:nvPr userDrawn="1"/>
        </p:nvSpPr>
        <p:spPr>
          <a:xfrm>
            <a:off x="353357" y="301223"/>
            <a:ext cx="1178719" cy="3274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30FFE61-70DA-44E8-80B5-C704ACDD71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62286" y="84501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1" name="Picture 2" descr="D:\KHABAR\ОНЛАЙН школа\LOGOMON\tvKAZ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71" y="375470"/>
            <a:ext cx="974089" cy="17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62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C722AC7-0D64-4755-AACF-00AFC415AD9F}"/>
              </a:ext>
            </a:extLst>
          </p:cNvPr>
          <p:cNvSpPr/>
          <p:nvPr userDrawn="1"/>
        </p:nvSpPr>
        <p:spPr>
          <a:xfrm>
            <a:off x="11242378" y="301223"/>
            <a:ext cx="595333" cy="3274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F40FC8D-95A0-409C-96F1-E86AAEC8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2862" y="282380"/>
            <a:ext cx="456228" cy="365125"/>
          </a:xfrm>
        </p:spPr>
        <p:txBody>
          <a:bodyPr/>
          <a:lstStyle>
            <a:lvl1pPr algn="ctr">
              <a:defRPr sz="1200" b="1">
                <a:solidFill>
                  <a:schemeClr val="bg2"/>
                </a:solidFill>
                <a:latin typeface="+mj-lt"/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531F00D-DED3-4D28-99E3-79AA7D6756D0}"/>
              </a:ext>
            </a:extLst>
          </p:cNvPr>
          <p:cNvSpPr/>
          <p:nvPr/>
        </p:nvSpPr>
        <p:spPr>
          <a:xfrm>
            <a:off x="353357" y="301223"/>
            <a:ext cx="1178719" cy="3274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53D02E3-A946-4936-832A-826C3B7072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7206" y="668801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8" name="Picture 2" descr="D:\KHABAR\ОНЛАЙН школа\LOGOMON\tvKAZ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71" y="375470"/>
            <a:ext cx="974089" cy="17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240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4EF66F0-DC35-4E9A-B665-1FA6E36D57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5419544" cy="6883224"/>
          </a:xfrm>
          <a:custGeom>
            <a:avLst/>
            <a:gdLst>
              <a:gd name="connsiteX0" fmla="*/ 0 w 5419544"/>
              <a:gd name="connsiteY0" fmla="*/ 0 h 6883224"/>
              <a:gd name="connsiteX1" fmla="*/ 4804859 w 5419544"/>
              <a:gd name="connsiteY1" fmla="*/ 0 h 6883224"/>
              <a:gd name="connsiteX2" fmla="*/ 5419544 w 5419544"/>
              <a:gd name="connsiteY2" fmla="*/ 614685 h 6883224"/>
              <a:gd name="connsiteX3" fmla="*/ 5419544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4804859" y="0"/>
                </a:lnTo>
                <a:cubicBezTo>
                  <a:pt x="5144340" y="0"/>
                  <a:pt x="5419544" y="275204"/>
                  <a:pt x="5419544" y="614685"/>
                </a:cubicBezTo>
                <a:lnTo>
                  <a:pt x="5419544" y="6883224"/>
                </a:ln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ID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000487D-9388-4757-9054-C71757BBA32F}"/>
              </a:ext>
            </a:extLst>
          </p:cNvPr>
          <p:cNvSpPr/>
          <p:nvPr userDrawn="1"/>
        </p:nvSpPr>
        <p:spPr>
          <a:xfrm>
            <a:off x="11242378" y="301223"/>
            <a:ext cx="595333" cy="3274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D2FEB7F-206A-416C-B2A5-A636C8D09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2862" y="282380"/>
            <a:ext cx="456228" cy="365125"/>
          </a:xfrm>
        </p:spPr>
        <p:txBody>
          <a:bodyPr/>
          <a:lstStyle>
            <a:lvl1pPr algn="ctr">
              <a:defRPr sz="1200" b="1">
                <a:solidFill>
                  <a:schemeClr val="bg2"/>
                </a:solidFill>
                <a:latin typeface="+mj-lt"/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5A0B3-B3F0-4205-8582-AD37A15F70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7452" y="98326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941569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9E4B32B-5183-4CB7-9BC7-ABD8C34773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5237"/>
            <a:ext cx="5419544" cy="6883224"/>
          </a:xfrm>
          <a:custGeom>
            <a:avLst/>
            <a:gdLst>
              <a:gd name="connsiteX0" fmla="*/ 0 w 5419544"/>
              <a:gd name="connsiteY0" fmla="*/ 0 h 6883224"/>
              <a:gd name="connsiteX1" fmla="*/ 5419544 w 5419544"/>
              <a:gd name="connsiteY1" fmla="*/ 0 h 6883224"/>
              <a:gd name="connsiteX2" fmla="*/ 5419544 w 5419544"/>
              <a:gd name="connsiteY2" fmla="*/ 6268539 h 6883224"/>
              <a:gd name="connsiteX3" fmla="*/ 4804859 w 5419544"/>
              <a:gd name="connsiteY3" fmla="*/ 6883224 h 6883224"/>
              <a:gd name="connsiteX4" fmla="*/ 0 w 5419544"/>
              <a:gd name="connsiteY4" fmla="*/ 6883224 h 6883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9544" h="6883224">
                <a:moveTo>
                  <a:pt x="0" y="0"/>
                </a:moveTo>
                <a:lnTo>
                  <a:pt x="5419544" y="0"/>
                </a:lnTo>
                <a:lnTo>
                  <a:pt x="5419544" y="6268539"/>
                </a:lnTo>
                <a:cubicBezTo>
                  <a:pt x="5419544" y="6608020"/>
                  <a:pt x="5144340" y="6883224"/>
                  <a:pt x="4804859" y="6883224"/>
                </a:cubicBezTo>
                <a:lnTo>
                  <a:pt x="0" y="6883224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800"/>
            </a:lvl1pPr>
          </a:lstStyle>
          <a:p>
            <a:endParaRPr lang="en-ID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000487D-9388-4757-9054-C71757BBA32F}"/>
              </a:ext>
            </a:extLst>
          </p:cNvPr>
          <p:cNvSpPr/>
          <p:nvPr userDrawn="1"/>
        </p:nvSpPr>
        <p:spPr>
          <a:xfrm>
            <a:off x="11242378" y="301223"/>
            <a:ext cx="595333" cy="32744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="1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D2FEB7F-206A-416C-B2A5-A636C8D09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2862" y="282380"/>
            <a:ext cx="456228" cy="365125"/>
          </a:xfrm>
        </p:spPr>
        <p:txBody>
          <a:bodyPr/>
          <a:lstStyle>
            <a:lvl1pPr algn="ctr">
              <a:defRPr sz="1200" b="1">
                <a:solidFill>
                  <a:schemeClr val="bg2"/>
                </a:solidFill>
                <a:latin typeface="+mj-lt"/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55A0B3-B3F0-4205-8582-AD37A15F70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7452" y="983265"/>
            <a:ext cx="6860276" cy="192653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140663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13BF9-5145-4417-B95D-FA86279738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1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63" r:id="rId5"/>
    <p:sldLayoutId id="2147483656" r:id="rId6"/>
    <p:sldLayoutId id="2147483657" r:id="rId7"/>
    <p:sldLayoutId id="2147483661" r:id="rId8"/>
    <p:sldLayoutId id="2147483680" r:id="rId9"/>
    <p:sldLayoutId id="2147483658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1544" y="1642614"/>
            <a:ext cx="722382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>
              <a:lnSpc>
                <a:spcPct val="115000"/>
              </a:lnSpc>
              <a:spcAft>
                <a:spcPts val="0"/>
              </a:spcAft>
              <a:tabLst>
                <a:tab pos="270510" algn="l"/>
              </a:tabLst>
            </a:pPr>
            <a:r>
              <a:rPr lang="kk-KZ" sz="40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Газдар мен </a:t>
            </a:r>
            <a:r>
              <a:rPr lang="kk-KZ" sz="4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сұйықтар және </a:t>
            </a:r>
            <a:r>
              <a:rPr lang="kk-KZ" sz="40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қатты денелердің молекулалық құрылымы</a:t>
            </a:r>
            <a:endParaRPr lang="ru-RU" sz="72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12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kk-K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473" y="1054283"/>
            <a:ext cx="278393" cy="723821"/>
          </a:xfrm>
          <a:prstGeom prst="rect">
            <a:avLst/>
          </a:prstGeom>
        </p:spPr>
      </p:pic>
      <p:sp>
        <p:nvSpPr>
          <p:cNvPr id="21" name="Прямоугольник: скругленные углы 1">
            <a:extLst>
              <a:ext uri="{FF2B5EF4-FFF2-40B4-BE49-F238E27FC236}">
                <a16:creationId xmlns:a16="http://schemas.microsoft.com/office/drawing/2014/main" id="{05D6F291-6420-42E3-A94D-B2B6E8836A90}"/>
              </a:ext>
            </a:extLst>
          </p:cNvPr>
          <p:cNvSpPr/>
          <p:nvPr/>
        </p:nvSpPr>
        <p:spPr>
          <a:xfrm>
            <a:off x="1043820" y="736426"/>
            <a:ext cx="4479773" cy="67976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Дененің сұйық күйі</a:t>
            </a:r>
            <a:endParaRPr lang="ru-RU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33197" y="1405581"/>
            <a:ext cx="102845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i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Сұйыққа тән қасиет </a:t>
            </a:r>
            <a:r>
              <a:rPr lang="kk-KZ" sz="24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аққыштық, көлемін сақтау және пішінін оңай өзгерту.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https://i.gifer.com/1Zx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299" y="2435913"/>
            <a:ext cx="2403483" cy="312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gifer.com/Osa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358" y="2466712"/>
            <a:ext cx="4020426" cy="294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297473" y="5227384"/>
            <a:ext cx="4571239" cy="349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97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kk-K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473" y="1054283"/>
            <a:ext cx="278393" cy="723821"/>
          </a:xfrm>
          <a:prstGeom prst="rect">
            <a:avLst/>
          </a:prstGeom>
        </p:spPr>
      </p:pic>
      <p:sp>
        <p:nvSpPr>
          <p:cNvPr id="21" name="Прямоугольник: скругленные углы 1">
            <a:extLst>
              <a:ext uri="{FF2B5EF4-FFF2-40B4-BE49-F238E27FC236}">
                <a16:creationId xmlns:a16="http://schemas.microsoft.com/office/drawing/2014/main" id="{05D6F291-6420-42E3-A94D-B2B6E8836A90}"/>
              </a:ext>
            </a:extLst>
          </p:cNvPr>
          <p:cNvSpPr/>
          <p:nvPr/>
        </p:nvSpPr>
        <p:spPr>
          <a:xfrm>
            <a:off x="1043820" y="736426"/>
            <a:ext cx="4479773" cy="67976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Дененің газ күйі</a:t>
            </a:r>
            <a:endParaRPr lang="ru-RU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33197" y="1405581"/>
            <a:ext cx="102845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Газдың тұрақты көлемі мен нақты пішіні болмайды, ол берілген көлемді түгел қамтиды.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https://static.todamateria.com.br/upload/es/ta/estadosfisicosdamateria-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555" y="2457663"/>
            <a:ext cx="571500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71366" y="2253455"/>
            <a:ext cx="4272422" cy="3447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958138" y="5057971"/>
            <a:ext cx="900112" cy="3000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8008" t="8007" r="3369" b="40430"/>
          <a:stretch/>
        </p:blipFill>
        <p:spPr>
          <a:xfrm>
            <a:off x="1394235" y="2587876"/>
            <a:ext cx="5500688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9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kk-K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473" y="1054283"/>
            <a:ext cx="278393" cy="723821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904621" y="662632"/>
            <a:ext cx="102845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Атом көлемінің үлкен бөлігі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kk-KZ" sz="24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бос кеңістік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</a:t>
            </a:r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болып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табылады</a:t>
            </a:r>
            <a:endParaRPr lang="ru-RU" sz="28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2709" t="14584" r="14478" b="28333"/>
          <a:stretch/>
        </p:blipFill>
        <p:spPr>
          <a:xfrm>
            <a:off x="2103463" y="1454572"/>
            <a:ext cx="6657975" cy="391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67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kk-K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473" y="1054283"/>
            <a:ext cx="278393" cy="723821"/>
          </a:xfrm>
          <a:prstGeom prst="rect">
            <a:avLst/>
          </a:prstGeom>
        </p:spPr>
      </p:pic>
      <p:sp>
        <p:nvSpPr>
          <p:cNvPr id="21" name="Прямоугольник: скругленные углы 1">
            <a:extLst>
              <a:ext uri="{FF2B5EF4-FFF2-40B4-BE49-F238E27FC236}">
                <a16:creationId xmlns:a16="http://schemas.microsoft.com/office/drawing/2014/main" id="{05D6F291-6420-42E3-A94D-B2B6E8836A90}"/>
              </a:ext>
            </a:extLst>
          </p:cNvPr>
          <p:cNvSpPr/>
          <p:nvPr/>
        </p:nvSpPr>
        <p:spPr>
          <a:xfrm>
            <a:off x="1043821" y="736427"/>
            <a:ext cx="2785230" cy="60516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Диффузия</a:t>
            </a:r>
            <a:endParaRPr lang="ru-RU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33197" y="1405581"/>
            <a:ext cx="102845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Бір заттың молекулаларының арасындағы кеңістікке екінші заттың атомдары мен молекулаларының өтуін </a:t>
            </a:r>
            <a:r>
              <a:rPr lang="kk-KZ" sz="2400" i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диффузия</a:t>
            </a:r>
            <a:r>
              <a:rPr lang="kk-KZ" sz="24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деп атайды.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958138" y="5057971"/>
            <a:ext cx="900112" cy="3000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0305" t="13848" r="67033" b="56234"/>
          <a:stretch/>
        </p:blipFill>
        <p:spPr>
          <a:xfrm>
            <a:off x="1651147" y="2244848"/>
            <a:ext cx="1463527" cy="14490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9740" t="55834" r="65260" b="9166"/>
          <a:stretch/>
        </p:blipFill>
        <p:spPr>
          <a:xfrm>
            <a:off x="1575867" y="3693884"/>
            <a:ext cx="1632768" cy="18897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43489" t="11459" r="35730" b="60416"/>
          <a:stretch/>
        </p:blipFill>
        <p:spPr>
          <a:xfrm>
            <a:off x="4541575" y="2237970"/>
            <a:ext cx="1459182" cy="14811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41146" t="52500" r="33698" b="6875"/>
          <a:stretch/>
        </p:blipFill>
        <p:spPr>
          <a:xfrm>
            <a:off x="4505284" y="3693884"/>
            <a:ext cx="1565292" cy="18958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76302" t="8333" r="5886" b="62292"/>
          <a:stretch/>
        </p:blipFill>
        <p:spPr>
          <a:xfrm>
            <a:off x="7367226" y="2237654"/>
            <a:ext cx="1460834" cy="15648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73958" t="54583" r="2292" b="6667"/>
          <a:stretch/>
        </p:blipFill>
        <p:spPr>
          <a:xfrm>
            <a:off x="7407178" y="3800475"/>
            <a:ext cx="1457192" cy="178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84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kk-K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391753" y="5458315"/>
            <a:ext cx="1568128" cy="188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56601" y="2061029"/>
            <a:ext cx="241570" cy="633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473" y="1054283"/>
            <a:ext cx="278393" cy="72382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620370" y="5647058"/>
            <a:ext cx="764275" cy="252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119216" y="632528"/>
            <a:ext cx="106726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32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Зат құрлысы молекулалық теорясының үш қағидасын былайша тұжырымдауға болады: 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97481" y="2068095"/>
            <a:ext cx="1067265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arenR"/>
            </a:pPr>
            <a:r>
              <a:rPr lang="ru-RU" sz="2800" i="1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барлық</a:t>
            </a:r>
            <a:r>
              <a:rPr lang="ru-RU" sz="2800" i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i="1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заттар</a:t>
            </a:r>
            <a:r>
              <a:rPr lang="ru-RU" sz="2800" i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i="1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өте</a:t>
            </a:r>
            <a:r>
              <a:rPr lang="ru-RU" sz="2800" i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i="1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ұсақ</a:t>
            </a:r>
            <a:r>
              <a:rPr lang="ru-RU" sz="2800" i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i="1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бөлшектерден</a:t>
            </a:r>
            <a:r>
              <a:rPr lang="ru-RU" sz="2800" i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ru-RU" sz="2800" i="1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молекулалар</a:t>
            </a:r>
            <a:r>
              <a:rPr lang="ru-RU" sz="2800" i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мен </a:t>
            </a:r>
            <a:r>
              <a:rPr lang="ru-RU" sz="2800" i="1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атомдардан</a:t>
            </a:r>
            <a:r>
              <a:rPr lang="ru-RU" sz="2800" i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i="1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тұрады</a:t>
            </a:r>
            <a:r>
              <a:rPr lang="ru-RU" sz="2800" i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                  </a:t>
            </a:r>
          </a:p>
          <a:p>
            <a:pPr marL="514350" indent="-514350">
              <a:buAutoNum type="arabicParenR"/>
            </a:pPr>
            <a:r>
              <a:rPr lang="ru-RU" sz="2800" i="1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молекулалар</a:t>
            </a:r>
            <a:r>
              <a:rPr lang="ru-RU" sz="2800" i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мен </a:t>
            </a:r>
            <a:r>
              <a:rPr lang="ru-RU" sz="2800" i="1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атомдар</a:t>
            </a:r>
            <a:r>
              <a:rPr lang="ru-RU" sz="2800" i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i="1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үздіксіз</a:t>
            </a:r>
            <a:r>
              <a:rPr lang="ru-RU" sz="2800" i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i="1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ретсіз</a:t>
            </a:r>
            <a:r>
              <a:rPr lang="ru-RU" sz="2800" i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i="1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қозғалыста</a:t>
            </a:r>
            <a:r>
              <a:rPr lang="ru-RU" sz="2800" i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i="1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болады</a:t>
            </a:r>
            <a:r>
              <a:rPr lang="ru-RU" sz="2800" i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</a:p>
          <a:p>
            <a:pPr marL="514350" indent="-514350">
              <a:buAutoNum type="arabicParenR"/>
            </a:pPr>
            <a:r>
              <a:rPr lang="ru-RU" sz="2800" i="1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молекулалар</a:t>
            </a:r>
            <a:r>
              <a:rPr lang="ru-RU" sz="2800" i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мен </a:t>
            </a:r>
            <a:r>
              <a:rPr lang="ru-RU" sz="2800" i="1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атомдар</a:t>
            </a:r>
            <a:r>
              <a:rPr lang="ru-RU" sz="2800" i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i="1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өзара</a:t>
            </a:r>
            <a:r>
              <a:rPr lang="ru-RU" sz="2800" i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800" i="1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әрекеттеседі</a:t>
            </a:r>
            <a:r>
              <a:rPr lang="ru-RU" sz="2800" i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2800" i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43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TextBox 424">
            <a:extLst>
              <a:ext uri="{FF2B5EF4-FFF2-40B4-BE49-F238E27FC236}">
                <a16:creationId xmlns:a16="http://schemas.microsoft.com/office/drawing/2014/main" id="{0D00DD5F-2A93-478F-BB5E-2B024272E95F}"/>
              </a:ext>
            </a:extLst>
          </p:cNvPr>
          <p:cNvSpPr txBox="1"/>
          <p:nvPr/>
        </p:nvSpPr>
        <p:spPr>
          <a:xfrm>
            <a:off x="1114992" y="840411"/>
            <a:ext cx="619120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kk-KZ" sz="4000" b="1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Қорытынды</a:t>
            </a:r>
            <a:endParaRPr lang="en-US" sz="40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ID" sz="8000" b="1" dirty="0">
              <a:solidFill>
                <a:schemeClr val="accent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spcAft>
                <a:spcPts val="0"/>
              </a:spcAft>
            </a:pPr>
            <a:endParaRPr lang="ru-RU" sz="32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961931" y="1512745"/>
            <a:ext cx="6216789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" indent="-8890">
              <a:lnSpc>
                <a:spcPct val="115000"/>
              </a:lnSpc>
              <a:spcAft>
                <a:spcPts val="0"/>
              </a:spcAft>
            </a:pPr>
            <a:r>
              <a:rPr lang="kk-KZ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заттардың </a:t>
            </a:r>
            <a:r>
              <a:rPr lang="kk-KZ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молекулалық құрылысы негізінде, газдардың сұйықтар мен қатты денелердің құрылымын </a:t>
            </a:r>
            <a:r>
              <a:rPr lang="kk-KZ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сипаттауды білдіңіздер</a:t>
            </a:r>
            <a:endParaRPr lang="ru-RU" sz="7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23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Заголовок 131"/>
          <p:cNvSpPr>
            <a:spLocks noGrp="1"/>
          </p:cNvSpPr>
          <p:nvPr>
            <p:ph type="ctrTitle" idx="4294967295"/>
          </p:nvPr>
        </p:nvSpPr>
        <p:spPr>
          <a:xfrm>
            <a:off x="1029254" y="1027921"/>
            <a:ext cx="4803331" cy="996950"/>
          </a:xfrm>
        </p:spPr>
        <p:txBody>
          <a:bodyPr/>
          <a:lstStyle/>
          <a:p>
            <a:r>
              <a:rPr lang="kk-KZ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Бүгінгі сабақта:</a:t>
            </a:r>
            <a:endParaRPr lang="ru-RU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98411" y="1649225"/>
            <a:ext cx="6216789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" indent="-8890">
              <a:lnSpc>
                <a:spcPct val="115000"/>
              </a:lnSpc>
              <a:spcAft>
                <a:spcPts val="0"/>
              </a:spcAft>
            </a:pPr>
            <a:r>
              <a:rPr lang="kk-KZ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заттардың </a:t>
            </a:r>
            <a:r>
              <a:rPr lang="kk-KZ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молекулалық құрылысы негізінде, газдардың сұйықтар мен қатты денелердің құрылымын </a:t>
            </a:r>
            <a:r>
              <a:rPr lang="kk-KZ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сипаттауды білесіздер</a:t>
            </a:r>
            <a:endParaRPr lang="ru-RU" sz="7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07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kk-K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391753" y="5458315"/>
            <a:ext cx="1568128" cy="188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56601" y="2061029"/>
            <a:ext cx="241570" cy="633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620370" y="5647058"/>
            <a:ext cx="764275" cy="252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9319" t="5095" r="10775" b="1169"/>
          <a:stretch/>
        </p:blipFill>
        <p:spPr>
          <a:xfrm>
            <a:off x="1177923" y="3166471"/>
            <a:ext cx="2502481" cy="19594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0076" t="366" r="25107"/>
          <a:stretch/>
        </p:blipFill>
        <p:spPr>
          <a:xfrm>
            <a:off x="4313646" y="849802"/>
            <a:ext cx="1987469" cy="24082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146" y="2654550"/>
            <a:ext cx="2601877" cy="2636568"/>
          </a:xfrm>
          <a:prstGeom prst="rect">
            <a:avLst/>
          </a:prstGeom>
        </p:spPr>
      </p:pic>
      <p:pic>
        <p:nvPicPr>
          <p:cNvPr id="1026" name="Picture 2" descr="http://marinky.com/images/O-H/Acetic_acid-uksusnaya_kislot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1967" y="925649"/>
            <a:ext cx="2277585" cy="208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518977" y="5157987"/>
            <a:ext cx="13340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32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темір</a:t>
            </a: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990155" y="3218647"/>
            <a:ext cx="6367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32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</a:t>
            </a: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464529" y="5200192"/>
            <a:ext cx="14366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32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гелий</a:t>
            </a: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58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kk-K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56601" y="2061029"/>
            <a:ext cx="241570" cy="633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473" y="1054283"/>
            <a:ext cx="278393" cy="72382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620370" y="5647058"/>
            <a:ext cx="764275" cy="252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">
            <a:extLst>
              <a:ext uri="{FF2B5EF4-FFF2-40B4-BE49-F238E27FC236}">
                <a16:creationId xmlns:a16="http://schemas.microsoft.com/office/drawing/2014/main" id="{05D6F291-6420-42E3-A94D-B2B6E8836A90}"/>
              </a:ext>
            </a:extLst>
          </p:cNvPr>
          <p:cNvSpPr/>
          <p:nvPr/>
        </p:nvSpPr>
        <p:spPr>
          <a:xfrm>
            <a:off x="971251" y="708601"/>
            <a:ext cx="5142946" cy="67976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Демокрит болжамы</a:t>
            </a:r>
            <a:endParaRPr lang="ru-RU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684" y="1156304"/>
            <a:ext cx="2608697" cy="362935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001438" y="1664893"/>
            <a:ext cx="560407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Ол кез келген денені ұсақтап бөле отырып, ең соңында бөлінбейтін бөлшек – </a:t>
            </a:r>
            <a:r>
              <a:rPr lang="kk-KZ" sz="24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атомды</a:t>
            </a:r>
            <a:r>
              <a:rPr lang="kk-KZ" sz="24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грекше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i="1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атомос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бөлінбейтін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алуға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болады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деді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Атомдар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үздіксіз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қозғалады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әртүрлі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денелердің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атомдарының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пішіні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мен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көлемдері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де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әртүрлі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болады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деп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err="1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пайымдады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924872" y="4729290"/>
            <a:ext cx="41176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8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Демокрит</a:t>
            </a:r>
          </a:p>
          <a:p>
            <a:pPr algn="ctr"/>
            <a:r>
              <a:rPr lang="kk-KZ" sz="28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б.з.б. 460-370 жж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38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kk-K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391753" y="5458315"/>
            <a:ext cx="1568128" cy="188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56601" y="2061029"/>
            <a:ext cx="241570" cy="633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473" y="1054283"/>
            <a:ext cx="278393" cy="723821"/>
          </a:xfrm>
          <a:prstGeom prst="rect">
            <a:avLst/>
          </a:prstGeom>
        </p:spPr>
      </p:pic>
      <p:sp>
        <p:nvSpPr>
          <p:cNvPr id="19" name="Прямоугольник: скругленные углы 1">
            <a:extLst>
              <a:ext uri="{FF2B5EF4-FFF2-40B4-BE49-F238E27FC236}">
                <a16:creationId xmlns:a16="http://schemas.microsoft.com/office/drawing/2014/main" id="{05D6F291-6420-42E3-A94D-B2B6E8836A90}"/>
              </a:ext>
            </a:extLst>
          </p:cNvPr>
          <p:cNvSpPr/>
          <p:nvPr/>
        </p:nvSpPr>
        <p:spPr>
          <a:xfrm>
            <a:off x="971250" y="708601"/>
            <a:ext cx="3068487" cy="67976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Атом</a:t>
            </a:r>
            <a:endParaRPr lang="ru-RU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620370" y="5647058"/>
            <a:ext cx="764275" cy="252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6787" t="17864" r="71118" b="60609"/>
          <a:stretch/>
        </p:blipFill>
        <p:spPr>
          <a:xfrm>
            <a:off x="949286" y="2689387"/>
            <a:ext cx="2673782" cy="195113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/>
          <a:srcRect l="34511" t="17736" r="43394" b="60738"/>
          <a:stretch/>
        </p:blipFill>
        <p:spPr>
          <a:xfrm>
            <a:off x="6876493" y="2703038"/>
            <a:ext cx="2673782" cy="19511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64725" t="17238" r="9009" b="60854"/>
          <a:stretch/>
        </p:blipFill>
        <p:spPr>
          <a:xfrm>
            <a:off x="3693209" y="2689388"/>
            <a:ext cx="3121823" cy="1951139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933197" y="1405581"/>
            <a:ext cx="102845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b="1" i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Атом дегеніміз </a:t>
            </a:r>
            <a:r>
              <a:rPr lang="kk-KZ" sz="24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бұл заттың ең ұсақ және бөлінбейтін бөлігі.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022630" y="4618230"/>
            <a:ext cx="26004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4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Алтын атомдары 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068357" y="4620502"/>
            <a:ext cx="26004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4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Никель атомдары 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032206" y="4622776"/>
            <a:ext cx="26004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4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Кобальт атомдары 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33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kk-K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391753" y="5458315"/>
            <a:ext cx="1568128" cy="188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56601" y="2061029"/>
            <a:ext cx="241570" cy="633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473" y="1054283"/>
            <a:ext cx="278393" cy="723821"/>
          </a:xfrm>
          <a:prstGeom prst="rect">
            <a:avLst/>
          </a:prstGeom>
        </p:spPr>
      </p:pic>
      <p:sp>
        <p:nvSpPr>
          <p:cNvPr id="19" name="Прямоугольник: скругленные углы 1">
            <a:extLst>
              <a:ext uri="{FF2B5EF4-FFF2-40B4-BE49-F238E27FC236}">
                <a16:creationId xmlns:a16="http://schemas.microsoft.com/office/drawing/2014/main" id="{05D6F291-6420-42E3-A94D-B2B6E8836A90}"/>
              </a:ext>
            </a:extLst>
          </p:cNvPr>
          <p:cNvSpPr/>
          <p:nvPr/>
        </p:nvSpPr>
        <p:spPr>
          <a:xfrm>
            <a:off x="971250" y="708601"/>
            <a:ext cx="3068487" cy="67976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Молекула</a:t>
            </a:r>
            <a:endParaRPr lang="ru-RU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620370" y="5647058"/>
            <a:ext cx="764275" cy="252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933197" y="1405581"/>
            <a:ext cx="102845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i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Молекулалар</a:t>
            </a:r>
            <a:r>
              <a:rPr lang="kk-KZ" sz="24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екі немесе одан да көп атомдар бір-бірімен химиялық байланыс жасағанда пайда болады. </a:t>
            </a:r>
            <a:r>
              <a:rPr lang="kk-KZ" sz="2400" i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Молекулалар</a:t>
            </a:r>
            <a:r>
              <a:rPr lang="kk-KZ" sz="24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қарапайым немесе күрделі болуы мүмкін.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http://4.bp.blogspot.com/-6-6JDovRzQ8/VeIsgLXsS8I/AAAAAAAAAEM/GZ1lKRHyZ5o/s1600/H2O_vibr_mode_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75" y="2735341"/>
            <a:ext cx="2011850" cy="22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gifer.com/AYwg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047" y="2887653"/>
            <a:ext cx="3727614" cy="230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51009" y="5058899"/>
            <a:ext cx="26372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4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 молекуласы</a:t>
            </a:r>
            <a:endParaRPr lang="ru-RU" sz="2400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5348297" y="4867826"/>
            <a:ext cx="30139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4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Ас тұзының </a:t>
            </a:r>
          </a:p>
          <a:p>
            <a:r>
              <a:rPr lang="kk-KZ" sz="24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крситалдық торы</a:t>
            </a:r>
            <a:endParaRPr lang="ru-RU" sz="2400" b="1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7406728" y="5458315"/>
            <a:ext cx="1568128" cy="188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2635345" y="5647058"/>
            <a:ext cx="764275" cy="252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Picture 2" descr="http://4.bp.blogspot.com/-6-6JDovRzQ8/VeIsgLXsS8I/AAAAAAAAAEM/GZ1lKRHyZ5o/s1600/H2O_vibr_mode_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250" y="2735341"/>
            <a:ext cx="2011850" cy="22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https://i.gifer.com/AYwg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022" y="2887653"/>
            <a:ext cx="3727614" cy="230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Прямоугольник 44"/>
          <p:cNvSpPr/>
          <p:nvPr/>
        </p:nvSpPr>
        <p:spPr>
          <a:xfrm>
            <a:off x="865984" y="5058899"/>
            <a:ext cx="26372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4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 молекуласы</a:t>
            </a:r>
            <a:endParaRPr lang="ru-RU" sz="2400" b="1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5363272" y="4867826"/>
            <a:ext cx="30139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4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Ас тұзының </a:t>
            </a:r>
          </a:p>
          <a:p>
            <a:r>
              <a:rPr lang="kk-KZ" sz="24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крситалдық торы</a:t>
            </a:r>
            <a:endParaRPr lang="ru-RU" sz="2400" b="1" dirty="0"/>
          </a:p>
        </p:txBody>
      </p:sp>
      <p:sp>
        <p:nvSpPr>
          <p:cNvPr id="68" name="Прямоугольник 67"/>
          <p:cNvSpPr/>
          <p:nvPr/>
        </p:nvSpPr>
        <p:spPr>
          <a:xfrm>
            <a:off x="7410897" y="5458315"/>
            <a:ext cx="1568128" cy="1887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9" name="Прямоугольник 68"/>
          <p:cNvSpPr/>
          <p:nvPr/>
        </p:nvSpPr>
        <p:spPr>
          <a:xfrm>
            <a:off x="2639514" y="5647058"/>
            <a:ext cx="764275" cy="252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0" name="Picture 2" descr="http://4.bp.blogspot.com/-6-6JDovRzQ8/VeIsgLXsS8I/AAAAAAAAAEM/GZ1lKRHyZ5o/s1600/H2O_vibr_mode_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419" y="2735341"/>
            <a:ext cx="2011850" cy="229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4" descr="https://i.gifer.com/AYwg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91" y="2887653"/>
            <a:ext cx="3727614" cy="230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Прямоугольник 71"/>
          <p:cNvSpPr/>
          <p:nvPr/>
        </p:nvSpPr>
        <p:spPr>
          <a:xfrm>
            <a:off x="870153" y="5058899"/>
            <a:ext cx="26372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4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 молекуласы</a:t>
            </a:r>
            <a:endParaRPr lang="ru-RU" sz="2400" b="1" dirty="0"/>
          </a:p>
        </p:txBody>
      </p:sp>
      <p:sp>
        <p:nvSpPr>
          <p:cNvPr id="73" name="Прямоугольник 72"/>
          <p:cNvSpPr/>
          <p:nvPr/>
        </p:nvSpPr>
        <p:spPr>
          <a:xfrm>
            <a:off x="5367441" y="4867826"/>
            <a:ext cx="30139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sz="24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Ас тұзының </a:t>
            </a:r>
          </a:p>
          <a:p>
            <a:r>
              <a:rPr lang="kk-KZ" sz="24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крситалдық торы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58961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kk-K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473" y="1054283"/>
            <a:ext cx="278393" cy="72382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620370" y="5647058"/>
            <a:ext cx="764275" cy="252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">
            <a:extLst>
              <a:ext uri="{FF2B5EF4-FFF2-40B4-BE49-F238E27FC236}">
                <a16:creationId xmlns:a16="http://schemas.microsoft.com/office/drawing/2014/main" id="{05D6F291-6420-42E3-A94D-B2B6E8836A90}"/>
              </a:ext>
            </a:extLst>
          </p:cNvPr>
          <p:cNvSpPr/>
          <p:nvPr/>
        </p:nvSpPr>
        <p:spPr>
          <a:xfrm>
            <a:off x="1078065" y="708601"/>
            <a:ext cx="9916524" cy="102936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Молекулалары тек біртекті химиялық элементтердің атомдарынан тұратын заттар</a:t>
            </a:r>
            <a:endParaRPr lang="ru-RU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4042" t="24711" r="20661" b="10559"/>
          <a:stretch/>
        </p:blipFill>
        <p:spPr>
          <a:xfrm>
            <a:off x="1180353" y="2533799"/>
            <a:ext cx="2292824" cy="21203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4" t="54419" r="66579" b="-226"/>
          <a:stretch/>
        </p:blipFill>
        <p:spPr>
          <a:xfrm>
            <a:off x="4026447" y="2326287"/>
            <a:ext cx="2500251" cy="24416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24168" t="11408" r="23677" b="22420"/>
          <a:stretch/>
        </p:blipFill>
        <p:spPr>
          <a:xfrm>
            <a:off x="6911085" y="2628929"/>
            <a:ext cx="2529463" cy="2139010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886150" y="4700118"/>
            <a:ext cx="26004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4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Графит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082004" y="4702392"/>
            <a:ext cx="26004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4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Фуллерен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961690" y="4702392"/>
            <a:ext cx="26004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4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Алмаз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89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kk-K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56601" y="2061029"/>
            <a:ext cx="241570" cy="633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473" y="1054283"/>
            <a:ext cx="278393" cy="72382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620370" y="5647058"/>
            <a:ext cx="764275" cy="252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64705" t="35610" r="7138" b="7015"/>
          <a:stretch/>
        </p:blipFill>
        <p:spPr>
          <a:xfrm>
            <a:off x="7139999" y="2316377"/>
            <a:ext cx="2071636" cy="2374462"/>
          </a:xfrm>
          <a:prstGeom prst="rect">
            <a:avLst/>
          </a:prstGeom>
        </p:spPr>
      </p:pic>
      <p:sp>
        <p:nvSpPr>
          <p:cNvPr id="21" name="Прямоугольник: скругленные углы 1">
            <a:extLst>
              <a:ext uri="{FF2B5EF4-FFF2-40B4-BE49-F238E27FC236}">
                <a16:creationId xmlns:a16="http://schemas.microsoft.com/office/drawing/2014/main" id="{05D6F291-6420-42E3-A94D-B2B6E8836A90}"/>
              </a:ext>
            </a:extLst>
          </p:cNvPr>
          <p:cNvSpPr/>
          <p:nvPr/>
        </p:nvSpPr>
        <p:spPr>
          <a:xfrm>
            <a:off x="1078065" y="708601"/>
            <a:ext cx="5609338" cy="67976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Заттың агрегаттық күйі</a:t>
            </a:r>
            <a:endParaRPr lang="ru-RU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4151" t="677" r="35443" b="2091"/>
          <a:stretch/>
        </p:blipFill>
        <p:spPr>
          <a:xfrm>
            <a:off x="4377279" y="2343424"/>
            <a:ext cx="2033516" cy="23474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583" r="69556"/>
          <a:stretch/>
        </p:blipFill>
        <p:spPr>
          <a:xfrm>
            <a:off x="1533081" y="2290685"/>
            <a:ext cx="2036036" cy="2400154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1268286" y="4700118"/>
            <a:ext cx="26004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4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Қатты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273074" y="4702390"/>
            <a:ext cx="26004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4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Сұйық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948041" y="4702390"/>
            <a:ext cx="26004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4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Газ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86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kk-K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56601" y="2061029"/>
            <a:ext cx="241570" cy="6333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473" y="1054283"/>
            <a:ext cx="278393" cy="72382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620370" y="5647058"/>
            <a:ext cx="764275" cy="252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: скругленные углы 1">
            <a:extLst>
              <a:ext uri="{FF2B5EF4-FFF2-40B4-BE49-F238E27FC236}">
                <a16:creationId xmlns:a16="http://schemas.microsoft.com/office/drawing/2014/main" id="{05D6F291-6420-42E3-A94D-B2B6E8836A90}"/>
              </a:ext>
            </a:extLst>
          </p:cNvPr>
          <p:cNvSpPr/>
          <p:nvPr/>
        </p:nvSpPr>
        <p:spPr>
          <a:xfrm>
            <a:off x="1043820" y="736426"/>
            <a:ext cx="4479773" cy="67976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Дененің қатты күйі</a:t>
            </a:r>
            <a:endParaRPr lang="ru-RU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33197" y="1405581"/>
            <a:ext cx="1028455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i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Кристалл денелер </a:t>
            </a:r>
            <a:r>
              <a:rPr lang="kk-KZ" sz="24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молекулалары белгілі бір ретпен қайталанып орналасатын денелер.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42703" y="3629678"/>
            <a:ext cx="102845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2400" i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Аморф денелер </a:t>
            </a:r>
            <a:r>
              <a:rPr lang="kk-KZ" sz="2400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молекулалары ретсіз орналасатын денелер.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816" y="2198448"/>
            <a:ext cx="1745551" cy="14304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57" b="11190"/>
          <a:stretch/>
        </p:blipFill>
        <p:spPr>
          <a:xfrm>
            <a:off x="6887283" y="2147993"/>
            <a:ext cx="1504596" cy="14808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51221" t="52542" r="22119" b="16754"/>
          <a:stretch/>
        </p:blipFill>
        <p:spPr>
          <a:xfrm>
            <a:off x="1293488" y="4201675"/>
            <a:ext cx="1721176" cy="1484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18702" t="52542" r="53759" b="15581"/>
          <a:stretch/>
        </p:blipFill>
        <p:spPr>
          <a:xfrm>
            <a:off x="4529143" y="2221620"/>
            <a:ext cx="1557338" cy="13502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65278" t="58333"/>
          <a:stretch/>
        </p:blipFill>
        <p:spPr>
          <a:xfrm>
            <a:off x="7094213" y="4086713"/>
            <a:ext cx="1682847" cy="15145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61328" t="46342" r="12012" b="12630"/>
          <a:stretch/>
        </p:blipFill>
        <p:spPr>
          <a:xfrm>
            <a:off x="4254954" y="4086713"/>
            <a:ext cx="1928969" cy="166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lors 185">
      <a:dk1>
        <a:srgbClr val="3F3F3F"/>
      </a:dk1>
      <a:lt1>
        <a:sysClr val="window" lastClr="FFFFFF"/>
      </a:lt1>
      <a:dk2>
        <a:srgbClr val="3F3F3F"/>
      </a:dk2>
      <a:lt2>
        <a:srgbClr val="FFFFFF"/>
      </a:lt2>
      <a:accent1>
        <a:srgbClr val="593593"/>
      </a:accent1>
      <a:accent2>
        <a:srgbClr val="FFC118"/>
      </a:accent2>
      <a:accent3>
        <a:srgbClr val="FD9144"/>
      </a:accent3>
      <a:accent4>
        <a:srgbClr val="B22C9C"/>
      </a:accent4>
      <a:accent5>
        <a:srgbClr val="852075"/>
      </a:accent5>
      <a:accent6>
        <a:srgbClr val="F30D90"/>
      </a:accent6>
      <a:hlink>
        <a:srgbClr val="A05024"/>
      </a:hlink>
      <a:folHlink>
        <a:srgbClr val="FEC037"/>
      </a:folHlink>
    </a:clrScheme>
    <a:fontScheme name="Custom 83">
      <a:majorFont>
        <a:latin typeface="Roboto Condensed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22332</TotalTime>
  <Words>292</Words>
  <Application>Microsoft Office PowerPoint</Application>
  <PresentationFormat>Широкоэкранный</PresentationFormat>
  <Paragraphs>63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Roboto Condensed</vt:lpstr>
      <vt:lpstr>Source Sans Pro</vt:lpstr>
      <vt:lpstr>Tahoma</vt:lpstr>
      <vt:lpstr>Times New Roman</vt:lpstr>
      <vt:lpstr>Office Theme</vt:lpstr>
      <vt:lpstr>Презентация PowerPoint</vt:lpstr>
      <vt:lpstr>Бүгінгі сабақта: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ICONIC</dc:title>
  <dc:creator>Musedsmh</dc:creator>
  <cp:lastModifiedBy>Пользователь</cp:lastModifiedBy>
  <cp:revision>2599</cp:revision>
  <dcterms:created xsi:type="dcterms:W3CDTF">2017-01-10T11:09:36Z</dcterms:created>
  <dcterms:modified xsi:type="dcterms:W3CDTF">2021-03-01T12:21:13Z</dcterms:modified>
</cp:coreProperties>
</file>