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708" r:id="rId3"/>
  </p:sldMasterIdLst>
  <p:notesMasterIdLst>
    <p:notesMasterId r:id="rId15"/>
  </p:notesMasterIdLst>
  <p:handoutMasterIdLst>
    <p:handoutMasterId r:id="rId16"/>
  </p:handoutMasterIdLst>
  <p:sldIdLst>
    <p:sldId id="398" r:id="rId4"/>
    <p:sldId id="397" r:id="rId5"/>
    <p:sldId id="408" r:id="rId6"/>
    <p:sldId id="406" r:id="rId7"/>
    <p:sldId id="412" r:id="rId8"/>
    <p:sldId id="414" r:id="rId9"/>
    <p:sldId id="413" r:id="rId10"/>
    <p:sldId id="415" r:id="rId11"/>
    <p:sldId id="416" r:id="rId12"/>
    <p:sldId id="419" r:id="rId13"/>
    <p:sldId id="40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1BFA7AE-E27A-4B59-9209-E0CC0559E99B}">
          <p14:sldIdLst>
            <p14:sldId id="398"/>
            <p14:sldId id="397"/>
            <p14:sldId id="408"/>
            <p14:sldId id="406"/>
            <p14:sldId id="412"/>
            <p14:sldId id="414"/>
            <p14:sldId id="413"/>
            <p14:sldId id="415"/>
            <p14:sldId id="416"/>
            <p14:sldId id="419"/>
            <p14:sldId id="400"/>
          </p14:sldIdLst>
        </p14:section>
        <p14:section name="Раздел без заголовка" id="{C8F95849-CC29-48C4-93D6-B7BEAC91236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  <a:srgbClr val="FFFFFF"/>
    <a:srgbClr val="593593"/>
    <a:srgbClr val="AFEAFF"/>
    <a:srgbClr val="E2E2E2"/>
    <a:srgbClr val="EEEEEE"/>
    <a:srgbClr val="002776"/>
    <a:srgbClr val="ECECEC"/>
    <a:srgbClr val="E7F9FF"/>
    <a:srgbClr val="F3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364" autoAdjust="0"/>
  </p:normalViewPr>
  <p:slideViewPr>
    <p:cSldViewPr snapToGrid="0" showGuides="1">
      <p:cViewPr varScale="1">
        <p:scale>
          <a:sx n="70" d="100"/>
          <a:sy n="70" d="100"/>
        </p:scale>
        <p:origin x="690" y="6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26/02/2021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300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B9867-A8D7-43CA-B62E-65ACB63F0B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5507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AD05432-4B70-4E73-BAF1-E3DED0C6DDD4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C9D7BB-9178-4DCB-97FC-0D6FDA114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4EADB7E-DD59-4404-BD1A-569B06338DFB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63046CB-42C8-48A3-96D4-7C9D15D26F0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AB48BC-3FDA-4C08-8531-BBB6D23D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EF8EDDF-7B4E-4028-8400-48063DC54FE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C96727-1ADA-4D1C-8DBD-AA624DE02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8889F2A-88FC-417C-8A5A-90C4585C98B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64A6AC4-5C21-4ABF-BC0E-7273CD95C0EC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E370FB-46A6-4A5E-827A-F9CE2510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E2DCC27-BDEB-4B58-B30E-D64B645ECF75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E03AF48-BA90-4513-B7E5-262FA08AF789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F9EBB4-5CF9-49FF-8765-2F603B867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22ECF5-C542-4E0F-8448-945426B64EB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3AF2A65-410F-4A54-8399-6A8D14C52CC1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576989E-9AC5-4F74-9A3F-818735E00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0ECDBF7-FE9A-4C2D-9C60-9F319A7344E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3A3B6A2-681D-47D2-B99D-0A0ACC94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EECE9A8-3E2A-43A6-BA05-F714D884F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7DE4C7-3319-4475-809B-ED428F297C4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0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1F556B0-DB95-4287-8EEA-271C1177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9184B1-BBB6-4ADA-A748-20977C70C4F6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1A58F2-814F-46E3-AA2C-BBDE9E43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805F4-D703-41B1-86C7-034DE53A41C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87F0840-6516-4401-855E-E7509A6A4CC3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A41A2A-F54C-488B-9841-0748FE651F70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3C5D532-AC8F-43A7-A56B-B1CFBB96A45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264CF1-88C3-419C-AB5F-0C7AA585EF8D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65EAF-8697-4908-AFAC-20E5C9D44326}"/>
              </a:ext>
            </a:extLst>
          </p:cNvPr>
          <p:cNvSpPr txBox="1">
            <a:spLocks/>
          </p:cNvSpPr>
          <p:nvPr userDrawn="1"/>
        </p:nvSpPr>
        <p:spPr>
          <a:xfrm>
            <a:off x="11312862" y="282380"/>
            <a:ext cx="45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89500ED-8EFC-4A83-9782-9325EEC0BA12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2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FDF4D62-2398-4AE4-82EB-F08B0C70024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700F2E-E8DD-4E58-9F5F-10C35AC5F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E2A551-C44B-42F7-8246-A83B9633E38E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pic>
        <p:nvPicPr>
          <p:cNvPr id="13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6910759-EE82-4C8B-AE68-FBF361268B18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C2660FE-8BCA-4E09-BC3B-0B0E26D53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2379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91409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700352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57607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2573154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491384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037786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6876299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012272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31128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53003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602851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465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9C600F0-E9B4-4C11-BCCD-C017FE3112EE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A7A2521-5E3D-4CDC-95AF-3A7C1C87E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8B31A2-DB6C-4D55-9AFA-121C1E3BEC26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4908262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536841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441742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242065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08742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231606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20940364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38351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3575651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84069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60416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03458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47482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61344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8847906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4615087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2056159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519246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3734967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99247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8A5E99A-9DDC-4DE9-8A55-49CF8CAE29FC}"/>
              </a:ext>
            </a:extLst>
          </p:cNvPr>
          <p:cNvSpPr/>
          <p:nvPr userDrawn="1"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9328750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0058322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96172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24178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096236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4492347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882609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333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635746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1132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C722AC7-0D64-4755-AACF-00AFC415AD9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F40FC8D-95A0-409C-96F1-E86AAEC8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531F00D-DED3-4D28-99E3-79AA7D6756D0}"/>
              </a:ext>
            </a:extLst>
          </p:cNvPr>
          <p:cNvSpPr/>
          <p:nvPr/>
        </p:nvSpPr>
        <p:spPr>
          <a:xfrm>
            <a:off x="353357" y="301223"/>
            <a:ext cx="1178719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8" name="Picture 2" descr="D:\KHABAR\ОНЛАЙН школа\LOGOMON\tvKAZ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71" y="375470"/>
            <a:ext cx="974089" cy="17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41786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8558977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618990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661974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1482902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2204816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11259717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79024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4093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000487D-9388-4757-9054-C71757BBA32F}"/>
              </a:ext>
            </a:extLst>
          </p:cNvPr>
          <p:cNvSpPr/>
          <p:nvPr userDrawn="1"/>
        </p:nvSpPr>
        <p:spPr>
          <a:xfrm>
            <a:off x="11242378" y="301223"/>
            <a:ext cx="595333" cy="3274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b="1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D2FEB7F-206A-416C-B2A5-A636C8D09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2862" y="282380"/>
            <a:ext cx="456228" cy="365125"/>
          </a:xfrm>
        </p:spPr>
        <p:txBody>
          <a:bodyPr/>
          <a:lstStyle>
            <a:lvl1pPr algn="ctr">
              <a:defRPr sz="1200" b="1">
                <a:solidFill>
                  <a:schemeClr val="bg2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21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813BF9-5145-4417-B95D-FA86279738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F3F3F">
                    <a:tint val="75000"/>
                  </a:srgbClr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3F3F3F">
                  <a:tint val="75000"/>
                </a:srgbClr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4921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29" r:id="rId21"/>
    <p:sldLayoutId id="2147483730" r:id="rId22"/>
    <p:sldLayoutId id="2147483731" r:id="rId23"/>
    <p:sldLayoutId id="2147483732" r:id="rId24"/>
    <p:sldLayoutId id="2147483733" r:id="rId25"/>
    <p:sldLayoutId id="2147483734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Прямоугольник 273"/>
          <p:cNvSpPr/>
          <p:nvPr/>
        </p:nvSpPr>
        <p:spPr>
          <a:xfrm>
            <a:off x="681417" y="1738153"/>
            <a:ext cx="80696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>
              <a:lnSpc>
                <a:spcPct val="115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kk-KZ" sz="4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</a:t>
            </a:r>
            <a:r>
              <a:rPr lang="kk-KZ" sz="40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қысым. Атмосфералық қысымды өлшеу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1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33683" y="797063"/>
            <a:ext cx="24450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Сөзжұмбақ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8"/>
            <a:ext cx="2432351" cy="5870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39384" y="1718918"/>
            <a:ext cx="4000118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44350" y="171891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978889" y="1716251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018392" y="1723464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480981" y="1712092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05583" y="171436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502890" y="1716642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2503939" y="1713973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2497514" y="2152985"/>
            <a:ext cx="3396006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3016128" y="2152985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3501014" y="2141609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480986" y="2157531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5427233" y="2148435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950220" y="2150709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003707" y="2139331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2499786" y="2564694"/>
            <a:ext cx="3393734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3018400" y="2564694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507056" y="255331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471226" y="2569240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428689" y="2560144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940460" y="256241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005979" y="2551040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1501220" y="2985501"/>
            <a:ext cx="4392309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2006186" y="2985501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2499781" y="2974125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3507049" y="2990047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943158" y="2978675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4473499" y="2980951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010134" y="2983225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/>
          <p:nvPr/>
        </p:nvCxnSpPr>
        <p:spPr>
          <a:xfrm>
            <a:off x="3016122" y="2971847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427232" y="2980947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983308" y="3410853"/>
            <a:ext cx="2519582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1495603" y="3410853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2005800" y="3399477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3018823" y="3415399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99784" y="3397199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504755" y="3836209"/>
            <a:ext cx="1508477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75" name="Прямая соединительная линия 74"/>
          <p:cNvCxnSpPr/>
          <p:nvPr/>
        </p:nvCxnSpPr>
        <p:spPr>
          <a:xfrm>
            <a:off x="3502895" y="3840755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>
            <a:off x="3015738" y="3832080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8" name="Прямоугольник 77"/>
          <p:cNvSpPr/>
          <p:nvPr/>
        </p:nvSpPr>
        <p:spPr>
          <a:xfrm>
            <a:off x="3015695" y="4259344"/>
            <a:ext cx="4704066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3501611" y="4259344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4014256" y="424796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/>
          <p:nvPr/>
        </p:nvCxnSpPr>
        <p:spPr>
          <a:xfrm>
            <a:off x="4946140" y="4263890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6352858" y="425251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5895231" y="4254794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419834" y="425706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482972" y="4256323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>
            <a:off x="6827407" y="4254790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7284607" y="4254790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1986314" y="4688902"/>
            <a:ext cx="2502200" cy="42886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>
            <a:off x="2507318" y="4688902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019439" y="4677526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013120" y="469344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3502790" y="4675248"/>
            <a:ext cx="0" cy="428862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4" name="Прямоугольник 93"/>
          <p:cNvSpPr/>
          <p:nvPr/>
        </p:nvSpPr>
        <p:spPr>
          <a:xfrm>
            <a:off x="3064975" y="1671368"/>
            <a:ext cx="42431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</a:t>
            </a:r>
          </a:p>
          <a:p>
            <a:pPr algn="ctr"/>
            <a:r>
              <a:rPr lang="kk-KZ" sz="2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endParaRPr lang="ru-RU" sz="28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365894" y="1679389"/>
            <a:ext cx="5193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   А   Р  О       Е   Т  Р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1507636" y="2108515"/>
            <a:ext cx="5422553" cy="53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       С  К  А   Л  Ь 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515655" y="2501550"/>
            <a:ext cx="5422553" cy="53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Р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И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095811" y="2950726"/>
            <a:ext cx="5193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Т  М       С  Ф  Е  Р  А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23746" y="3355790"/>
            <a:ext cx="4053895" cy="53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  Ы  С  Ы          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2305740" y="3821013"/>
            <a:ext cx="1875101" cy="53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Р          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2886023" y="4211020"/>
            <a:ext cx="5193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О 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Р  И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Е  Л  Л  И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1246965" y="4663219"/>
            <a:ext cx="4053895" cy="538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  </a:t>
            </a:r>
            <a:r>
              <a:rPr lang="kk-KZ" sz="2800" b="1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28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Ғ  Ы           </a:t>
            </a:r>
            <a:endParaRPr lang="ru-RU" sz="2800" b="1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5844275" y="744930"/>
            <a:ext cx="52666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1.Атмосфералық қысымды өлшеуге арналған құрал.</a:t>
            </a: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2.ХБЖ қысым немен өлшенеді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3.Барометрдің сұйықсыз түрі қалай аталады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4.Жерд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ің ауа қабаты қалай аталады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5.Бетке т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үсіретін күш әрекетінің нәтижесін сипаттайтын шама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6.Біз өмір сүріп жатқан планета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7.Барометрд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і ойлап тапқан кім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8.Ауаны соруға арналған құрал</a:t>
            </a:r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kk-KZ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AutoNum type="arabicPeriod" startAt="2"/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3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/>
      <p:bldP spid="108" grpId="0"/>
      <p:bldP spid="109" grpId="0"/>
      <p:bldP spid="110" grpId="0"/>
      <p:bldP spid="111" grpId="0"/>
      <p:bldP spid="112" grpId="0"/>
      <p:bldP spid="1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Прямоугольник 98"/>
          <p:cNvSpPr/>
          <p:nvPr/>
        </p:nvSpPr>
        <p:spPr>
          <a:xfrm>
            <a:off x="1153002" y="2495393"/>
            <a:ext cx="90401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</a:t>
            </a:r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қысымның табиғатын түсіндіру және оны өлшеудің әдістерін ұсынуды білдіңіздер</a:t>
            </a:r>
            <a:endParaRPr lang="kk-KZ" sz="6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kk-KZ" sz="3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Title 14">
            <a:extLst/>
          </p:cNvPr>
          <p:cNvSpPr txBox="1">
            <a:spLocks/>
          </p:cNvSpPr>
          <p:nvPr/>
        </p:nvSpPr>
        <p:spPr>
          <a:xfrm>
            <a:off x="1124862" y="1484317"/>
            <a:ext cx="6345441" cy="884237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altLang="ru-RU" sz="40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Қорытынды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5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Прямоугольник 141"/>
          <p:cNvSpPr/>
          <p:nvPr/>
        </p:nvSpPr>
        <p:spPr>
          <a:xfrm>
            <a:off x="1098410" y="2440801"/>
            <a:ext cx="9040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</a:t>
            </a:r>
            <a:r>
              <a:rPr lang="kk-KZ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қысымның табиғатын түсіндіру және оны өлшеудің әдістерін </a:t>
            </a:r>
            <a:r>
              <a:rPr lang="kk-KZ" sz="3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ұсынуды білесіздер</a:t>
            </a:r>
            <a:endParaRPr lang="kk-KZ" sz="6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3" name="Title 14">
            <a:extLst/>
          </p:cNvPr>
          <p:cNvSpPr txBox="1">
            <a:spLocks/>
          </p:cNvSpPr>
          <p:nvPr/>
        </p:nvSpPr>
        <p:spPr>
          <a:xfrm>
            <a:off x="1095384" y="1383947"/>
            <a:ext cx="6319867" cy="8485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Source Sans Pro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Source Sans Pro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Source Sans Pro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ource Sans Pro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ahoma"/>
                <a:ea typeface="Tahoma"/>
                <a:cs typeface="Tahoma"/>
                <a:sym typeface="Tahoma"/>
              </a:rPr>
              <a:t>Бүгінгі сабақта:</a:t>
            </a:r>
            <a:endParaRPr kumimoji="0" lang="en-ID" altLang="ru-RU" sz="4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66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0577" y="1205564"/>
            <a:ext cx="109018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Төмендегі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сөйлемдерге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дұрыс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немесе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бұрыс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жауап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беріңіз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4886" y="1897662"/>
            <a:ext cx="62055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Кіші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поршенге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түрсірілген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қысымды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Паскаль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заңы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бойынша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сұйық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өзгеріссіз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поршенге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береді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10979" y="4409643"/>
            <a:ext cx="5996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Үлкен поршен кіші поршенге қарағанда аз жүріс жасайды.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5933" y="2723861"/>
            <a:ext cx="5878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Гидравликалық машинаны пайдаланып, күштен</a:t>
            </a:r>
          </a:p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ұтуға болады.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37111" y="5211845"/>
            <a:ext cx="5831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Кіші поршенге түсірілген күш өзгеріссіз үлкен поршенге беріледі.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968149" y="1509967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Дұрыс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325752" y="1509967"/>
            <a:ext cx="1189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Бұрыс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7395356" y="1969869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7372284" y="2807692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8762026" y="3576472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7395356" y="4426712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https://elements-cover-images-0.imgix.net/e6dc87c5-a888-413c-a951-8914a069909b?auto=compress%2Cformat&amp;fit=max&amp;w=710&amp;s=c890b1784b9d2b40609ae5a49a074973"/>
          <p:cNvPicPr>
            <a:picLocks noChangeAspect="1" noChangeArrowheads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6" t="19556" r="18405" b="24317"/>
          <a:stretch/>
        </p:blipFill>
        <p:spPr bwMode="auto">
          <a:xfrm>
            <a:off x="8762025" y="5296123"/>
            <a:ext cx="334549" cy="345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 flipH="1">
            <a:off x="6911396" y="1653716"/>
            <a:ext cx="2158" cy="443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flipH="1">
            <a:off x="8225803" y="1645592"/>
            <a:ext cx="2158" cy="443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9546601" y="1631946"/>
            <a:ext cx="2158" cy="4437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878206" y="3504064"/>
            <a:ext cx="50225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Гидравликалық машинаны пайдаланып, </a:t>
            </a:r>
          </a:p>
          <a:p>
            <a:r>
              <a:rPr lang="kk-KZ" sz="2000" dirty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kk-KZ" sz="20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рақашықтықтан ұтуға болады.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38644" y="695793"/>
            <a:ext cx="3414991" cy="604409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Еске түсірейік!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59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577" y="1461043"/>
            <a:ext cx="1033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Жердің бетін ауа қабаты – </a:t>
            </a:r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қоршап тұрады. </a:t>
            </a:r>
          </a:p>
          <a:p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грекше атмос – бу, ауа және сфера – шар деген екі сөзден құалған.)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7"/>
            <a:ext cx="2739353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286" y="2503632"/>
            <a:ext cx="4683866" cy="301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577" y="1379155"/>
            <a:ext cx="1033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 – газ, сондықтан ол Паскаль заңы бойынша өзіне түскен қысымды барлық бағытта таратады. Жер бетіне және ондағы балық денелерге түсіретін атмосфера қысымы </a:t>
            </a:r>
            <a:r>
              <a:rPr lang="kk-KZ" sz="2400" b="1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деп атайды.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7"/>
            <a:ext cx="5134608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9430" t="21301" r="14301" b="8550"/>
          <a:stretch/>
        </p:blipFill>
        <p:spPr>
          <a:xfrm>
            <a:off x="1910682" y="2991582"/>
            <a:ext cx="3589357" cy="2849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9" t="31642" r="15564" b="12637"/>
          <a:stretch/>
        </p:blipFill>
        <p:spPr>
          <a:xfrm>
            <a:off x="6077803" y="2692529"/>
            <a:ext cx="2395270" cy="314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8" y="736737"/>
            <a:ext cx="9908186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қысымның әрекетін түсіндіру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420" t="8434" r="9448" b="9921"/>
          <a:stretch/>
        </p:blipFill>
        <p:spPr>
          <a:xfrm>
            <a:off x="1179424" y="3327403"/>
            <a:ext cx="2539518" cy="1828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3831" t="27065" r="25722" b="8060"/>
          <a:stretch/>
        </p:blipFill>
        <p:spPr>
          <a:xfrm>
            <a:off x="5540566" y="2694397"/>
            <a:ext cx="2637611" cy="254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8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20576" y="1461043"/>
            <a:ext cx="10735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қысымды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XVII 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ғасырда италияндық ғалым Торричелли тәжірибе жасап зерттеді.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7"/>
            <a:ext cx="5339324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Торричелли тәжірибесі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7839" t="23448" r="20123" b="29920"/>
          <a:stretch/>
        </p:blipFill>
        <p:spPr>
          <a:xfrm>
            <a:off x="1070221" y="2336579"/>
            <a:ext cx="1693763" cy="268792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/>
          <a:srcRect l="43666" t="27823" r="31694" b="29936"/>
          <a:stretch/>
        </p:blipFill>
        <p:spPr>
          <a:xfrm>
            <a:off x="3614665" y="2336579"/>
            <a:ext cx="2368861" cy="30456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54524" t="23535" r="13599" b="8147"/>
          <a:stretch/>
        </p:blipFill>
        <p:spPr>
          <a:xfrm>
            <a:off x="6903311" y="2329569"/>
            <a:ext cx="1899140" cy="305268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0901" y="4942270"/>
            <a:ext cx="21355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Эванджелиста</a:t>
            </a:r>
          </a:p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Торричелли</a:t>
            </a:r>
          </a:p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1608-1647</a:t>
            </a:r>
            <a:endParaRPr lang="ru-RU" sz="2000" b="1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"/>
          <a:srcRect l="51893" t="37982" r="41230" b="58311"/>
          <a:stretch/>
        </p:blipFill>
        <p:spPr>
          <a:xfrm>
            <a:off x="4529796" y="3418453"/>
            <a:ext cx="661182" cy="26728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3"/>
          <a:srcRect l="51893" t="37982" r="41230" b="58311"/>
          <a:stretch/>
        </p:blipFill>
        <p:spPr>
          <a:xfrm>
            <a:off x="4471182" y="2346961"/>
            <a:ext cx="661182" cy="26728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466665" y="2259597"/>
            <a:ext cx="7553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вакуум</a:t>
            </a:r>
            <a:endParaRPr lang="ru-RU" sz="1200" b="1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506522" y="3438940"/>
            <a:ext cx="68640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сынап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275686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20576" y="1515635"/>
                <a:ext cx="10735399" cy="44988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kk-KZ" sz="24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Атмосфералық қысымды сынап бағанының биіктігі бойынша өлшейді.</a:t>
                </a:r>
              </a:p>
              <a:p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Атмосфералық қысымның бірлігі ретінде </a:t>
                </a:r>
                <a:r>
                  <a:rPr lang="kk-KZ" sz="2400" i="1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мм сын. бағаны </a:t>
                </a:r>
                <a:r>
                  <a:rPr lang="kk-KZ" sz="2400" i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алынады.</a:t>
                </a:r>
              </a:p>
              <a:p>
                <a:endParaRPr lang="kk-KZ" sz="2400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мм сын. </a:t>
                </a:r>
                <a:r>
                  <a:rPr lang="kk-KZ" sz="2400" b="1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</a:t>
                </a:r>
                <a:r>
                  <a:rPr lang="kk-KZ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ағ. Мен 1 Па арасындағы байланыс</a:t>
                </a:r>
              </a:p>
              <a:p>
                <a:endParaRPr lang="kk-KZ" sz="2400" b="1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мм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0,001 м          р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 panose="020B0604030504040204" pitchFamily="34" charset="0"/>
                      </a:rPr>
                      <m:t>𝜌</m:t>
                    </m:r>
                    <m:r>
                      <m:rPr>
                        <m:sty m:val="p"/>
                      </m:rPr>
                      <a:rPr lang="en-US" sz="2000" b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g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𝜌</m:t>
                        </m:r>
                      </m:e>
                      <m:sub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с</m:t>
                        </m:r>
                      </m:sub>
                    </m:sSub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13,6 ∙10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0" i="1" dirty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p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13,6 ∙10</m:t>
                        </m:r>
                      </m:e>
                      <m:sup>
                        <m:r>
                          <a:rPr lang="kk-KZ" sz="20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кг/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м</m:t>
                        </m:r>
                      </m:e>
                      <m:sup>
                        <m:r>
                          <a:rPr lang="kk-KZ" sz="2000" b="0" i="1" dirty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∙ </a:t>
                </a:r>
                <a:r>
                  <a:rPr lang="en-US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10 </a:t>
                </a:r>
                <a:r>
                  <a:rPr lang="kk-KZ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Н/кг ∙ 0,001м </a:t>
                </a:r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133,3 Па</a:t>
                </a:r>
              </a:p>
              <a:p>
                <a:endParaRPr lang="ru-RU" sz="2000" dirty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kk-KZ" sz="20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 мм сын. бағ</a:t>
                </a:r>
                <a:r>
                  <a:rPr lang="kk-KZ" sz="2000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ru-RU" sz="2000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133,3 Па = 1</a:t>
                </a:r>
                <a:r>
                  <a:rPr lang="kk-KZ" sz="2000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,33 гПа</a:t>
                </a:r>
                <a:endParaRPr lang="ru-RU" sz="20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ru-RU" sz="2000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ru-RU" sz="24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Қалыпты</a:t>
                </a:r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жағдайдағы</a:t>
                </a:r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атмосфералық</a:t>
                </a:r>
                <a:r>
                  <a:rPr lang="ru-RU" sz="2400" b="1" dirty="0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2400" b="1" dirty="0" err="1" smtClean="0">
                    <a:solidFill>
                      <a:schemeClr val="accent1">
                        <a:lumMod val="7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қысым</a:t>
                </a:r>
                <a:endParaRPr lang="ru-RU" sz="2400" b="1" dirty="0" smtClean="0">
                  <a:solidFill>
                    <a:schemeClr val="accent1">
                      <a:lumMod val="75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kk-KZ" sz="2000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760 мм сын. </a:t>
                </a:r>
                <a:r>
                  <a:rPr lang="kk-KZ" sz="2000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</a:t>
                </a:r>
                <a:r>
                  <a:rPr lang="kk-KZ" sz="2000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ағ. немесе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k-KZ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sSupPr>
                      <m:e>
                        <m:r>
                          <a:rPr lang="kk-KZ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10</m:t>
                        </m:r>
                      </m:e>
                      <m:sup>
                        <m:r>
                          <a:rPr lang="kk-KZ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kk-KZ" sz="2000" dirty="0" smtClean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Па тең </a:t>
                </a:r>
                <a:endParaRPr lang="ru-RU" sz="2000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6" y="1515635"/>
                <a:ext cx="10735399" cy="4498860"/>
              </a:xfrm>
              <a:prstGeom prst="rect">
                <a:avLst/>
              </a:prstGeom>
              <a:blipFill>
                <a:blip r:embed="rId2"/>
                <a:stretch>
                  <a:fillRect l="-852" t="-1084" b="-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7"/>
            <a:ext cx="7181772" cy="67976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қысымды өлшеу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kk-K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79632" y="1283619"/>
            <a:ext cx="104209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Атмосфералық қысымды өлшеуге арналған құрал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барометр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деп аталады.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грекше барос – ауырлық, </a:t>
            </a:r>
            <a:r>
              <a:rPr lang="kk-KZ" sz="2400" i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метрео</a:t>
            </a:r>
            <a:r>
              <a:rPr lang="kk-KZ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өлшеймін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: скругленные углы 1">
            <a:extLst>
              <a:ext uri="{FF2B5EF4-FFF2-40B4-BE49-F238E27FC236}">
                <a16:creationId xmlns:a16="http://schemas.microsoft.com/office/drawing/2014/main" id="{05D6F291-6420-42E3-A94D-B2B6E8836A90}"/>
              </a:ext>
            </a:extLst>
          </p:cNvPr>
          <p:cNvSpPr/>
          <p:nvPr/>
        </p:nvSpPr>
        <p:spPr>
          <a:xfrm>
            <a:off x="979589" y="736738"/>
            <a:ext cx="2350465" cy="58709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Барометр</a:t>
            </a:r>
            <a:endParaRPr lang="ru-RU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8716" t="10298"/>
          <a:stretch/>
        </p:blipFill>
        <p:spPr>
          <a:xfrm>
            <a:off x="2210369" y="2074401"/>
            <a:ext cx="985937" cy="31164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8408" t="19901" r="25174" b="39104"/>
          <a:stretch/>
        </p:blipFill>
        <p:spPr>
          <a:xfrm>
            <a:off x="4658484" y="2488633"/>
            <a:ext cx="4244454" cy="28114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19810" y="5086783"/>
            <a:ext cx="18069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сынапты </a:t>
            </a:r>
          </a:p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барометр 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52508" y="5168671"/>
            <a:ext cx="37297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барометр-анероид </a:t>
            </a:r>
            <a:endParaRPr lang="ru-RU" sz="24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85166" t="-1110" r="38" b="88484"/>
          <a:stretch/>
        </p:blipFill>
        <p:spPr>
          <a:xfrm>
            <a:off x="5982254" y="3175279"/>
            <a:ext cx="500433" cy="35484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4"/>
          <a:srcRect l="85166" t="-1110" r="38" b="88484"/>
          <a:stretch/>
        </p:blipFill>
        <p:spPr>
          <a:xfrm>
            <a:off x="6052766" y="2699880"/>
            <a:ext cx="500433" cy="35484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4"/>
          <a:srcRect l="85166" t="-1110" r="38" b="88484"/>
          <a:stretch/>
        </p:blipFill>
        <p:spPr>
          <a:xfrm>
            <a:off x="6093710" y="3709818"/>
            <a:ext cx="388977" cy="3548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4"/>
          <a:srcRect l="85166" t="-1110" r="38" b="88484"/>
          <a:stretch/>
        </p:blipFill>
        <p:spPr>
          <a:xfrm>
            <a:off x="8809620" y="3300380"/>
            <a:ext cx="500433" cy="3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88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27506</TotalTime>
  <Words>359</Words>
  <Application>Microsoft Office PowerPoint</Application>
  <PresentationFormat>Широкоэкранный</PresentationFormat>
  <Paragraphs>84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Calibri</vt:lpstr>
      <vt:lpstr>Cambria Math</vt:lpstr>
      <vt:lpstr>Roboto Condensed</vt:lpstr>
      <vt:lpstr>Source Sans Pro</vt:lpstr>
      <vt:lpstr>Tahoma</vt:lpstr>
      <vt:lpstr>Times New Roman</vt:lpstr>
      <vt:lpstr>Office Theme</vt:lpstr>
      <vt:lpstr>1_Office Theme</vt:lpstr>
      <vt:lpstr>2_Office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Пользователь</cp:lastModifiedBy>
  <cp:revision>3284</cp:revision>
  <dcterms:created xsi:type="dcterms:W3CDTF">2017-01-10T11:09:36Z</dcterms:created>
  <dcterms:modified xsi:type="dcterms:W3CDTF">2021-02-26T10:12:33Z</dcterms:modified>
</cp:coreProperties>
</file>