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1" r:id="rId2"/>
    <p:sldMasterId id="2147483708" r:id="rId3"/>
  </p:sldMasterIdLst>
  <p:notesMasterIdLst>
    <p:notesMasterId r:id="rId13"/>
  </p:notesMasterIdLst>
  <p:handoutMasterIdLst>
    <p:handoutMasterId r:id="rId14"/>
  </p:handoutMasterIdLst>
  <p:sldIdLst>
    <p:sldId id="398" r:id="rId4"/>
    <p:sldId id="397" r:id="rId5"/>
    <p:sldId id="441" r:id="rId6"/>
    <p:sldId id="428" r:id="rId7"/>
    <p:sldId id="431" r:id="rId8"/>
    <p:sldId id="433" r:id="rId9"/>
    <p:sldId id="429" r:id="rId10"/>
    <p:sldId id="434" r:id="rId11"/>
    <p:sldId id="40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1BFA7AE-E27A-4B59-9209-E0CC0559E99B}">
          <p14:sldIdLst>
            <p14:sldId id="398"/>
            <p14:sldId id="397"/>
            <p14:sldId id="441"/>
            <p14:sldId id="428"/>
            <p14:sldId id="431"/>
            <p14:sldId id="433"/>
            <p14:sldId id="429"/>
            <p14:sldId id="434"/>
            <p14:sldId id="400"/>
          </p14:sldIdLst>
        </p14:section>
        <p14:section name="Раздел без заголовка" id="{C8F95849-CC29-48C4-93D6-B7BEAC91236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3593"/>
    <a:srgbClr val="F7FDFF"/>
    <a:srgbClr val="AFEAFF"/>
    <a:srgbClr val="E2E2E2"/>
    <a:srgbClr val="EEEEEE"/>
    <a:srgbClr val="002776"/>
    <a:srgbClr val="ECECEC"/>
    <a:srgbClr val="E7F9FF"/>
    <a:srgbClr val="F3FCFF"/>
    <a:srgbClr val="D9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364" autoAdjust="0"/>
  </p:normalViewPr>
  <p:slideViewPr>
    <p:cSldViewPr snapToGrid="0" showGuides="1">
      <p:cViewPr varScale="1">
        <p:scale>
          <a:sx n="70" d="100"/>
          <a:sy n="70" d="100"/>
        </p:scale>
        <p:origin x="666" y="6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01/03/2021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B9867-A8D7-43CA-B62E-65ACB63F0B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8300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B9867-A8D7-43CA-B62E-65ACB63F0B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5507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2379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14098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700352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576072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2573154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6491384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037786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6876299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012272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4311288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530039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602851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465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4908262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5368417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41742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242065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087421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6231606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2094036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38351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3575651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84069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604169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0345833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474820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61344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479063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4615087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205615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5192460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3734967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992476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3287501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00583222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961723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241786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096236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492347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882609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333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6357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1132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417869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855897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61899090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6197470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1482902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2204816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1259717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790248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409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4.xml"/><Relationship Id="rId26" Type="http://schemas.openxmlformats.org/officeDocument/2006/relationships/slideLayout" Target="../slideLayouts/slideLayout52.xml"/><Relationship Id="rId3" Type="http://schemas.openxmlformats.org/officeDocument/2006/relationships/slideLayout" Target="../slideLayouts/slideLayout29.xml"/><Relationship Id="rId21" Type="http://schemas.openxmlformats.org/officeDocument/2006/relationships/slideLayout" Target="../slideLayouts/slideLayout47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3.xml"/><Relationship Id="rId25" Type="http://schemas.openxmlformats.org/officeDocument/2006/relationships/slideLayout" Target="../slideLayouts/slideLayout51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2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23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36.xml"/><Relationship Id="rId19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Relationship Id="rId22" Type="http://schemas.openxmlformats.org/officeDocument/2006/relationships/slideLayout" Target="../slideLayouts/slideLayout48.xml"/><Relationship Id="rId27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18" Type="http://schemas.openxmlformats.org/officeDocument/2006/relationships/slideLayout" Target="../slideLayouts/slideLayout70.xml"/><Relationship Id="rId26" Type="http://schemas.openxmlformats.org/officeDocument/2006/relationships/slideLayout" Target="../slideLayouts/slideLayout78.xml"/><Relationship Id="rId3" Type="http://schemas.openxmlformats.org/officeDocument/2006/relationships/slideLayout" Target="../slideLayouts/slideLayout55.xml"/><Relationship Id="rId21" Type="http://schemas.openxmlformats.org/officeDocument/2006/relationships/slideLayout" Target="../slideLayouts/slideLayout73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17" Type="http://schemas.openxmlformats.org/officeDocument/2006/relationships/slideLayout" Target="../slideLayouts/slideLayout69.xml"/><Relationship Id="rId25" Type="http://schemas.openxmlformats.org/officeDocument/2006/relationships/slideLayout" Target="../slideLayouts/slideLayout77.xml"/><Relationship Id="rId2" Type="http://schemas.openxmlformats.org/officeDocument/2006/relationships/slideLayout" Target="../slideLayouts/slideLayout54.xml"/><Relationship Id="rId16" Type="http://schemas.openxmlformats.org/officeDocument/2006/relationships/slideLayout" Target="../slideLayouts/slideLayout68.xml"/><Relationship Id="rId20" Type="http://schemas.openxmlformats.org/officeDocument/2006/relationships/slideLayout" Target="../slideLayouts/slideLayout72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24" Type="http://schemas.openxmlformats.org/officeDocument/2006/relationships/slideLayout" Target="../slideLayouts/slideLayout76.xml"/><Relationship Id="rId5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67.xml"/><Relationship Id="rId23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62.xml"/><Relationship Id="rId19" Type="http://schemas.openxmlformats.org/officeDocument/2006/relationships/slideLayout" Target="../slideLayouts/slideLayout71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slideLayout" Target="../slideLayouts/slideLayout66.xml"/><Relationship Id="rId22" Type="http://schemas.openxmlformats.org/officeDocument/2006/relationships/slideLayout" Target="../slideLayouts/slideLayout74.xml"/><Relationship Id="rId2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813BF9-5145-4417-B95D-FA86279738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>
                    <a:tint val="75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213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813BF9-5145-4417-B95D-FA86279738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>
                    <a:tint val="75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92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  <p:sldLayoutId id="2147483728" r:id="rId20"/>
    <p:sldLayoutId id="2147483729" r:id="rId21"/>
    <p:sldLayoutId id="2147483730" r:id="rId22"/>
    <p:sldLayoutId id="2147483731" r:id="rId23"/>
    <p:sldLayoutId id="2147483732" r:id="rId24"/>
    <p:sldLayoutId id="2147483733" r:id="rId25"/>
    <p:sldLayoutId id="2147483734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3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image" Target="../media/image22.png"/><Relationship Id="rId5" Type="http://schemas.openxmlformats.org/officeDocument/2006/relationships/image" Target="../media/image17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5.png"/><Relationship Id="rId9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8.png"/><Relationship Id="rId3" Type="http://schemas.openxmlformats.org/officeDocument/2006/relationships/image" Target="../media/image49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5" Type="http://schemas.openxmlformats.org/officeDocument/2006/relationships/image" Target="../media/image470.png"/><Relationship Id="rId10" Type="http://schemas.openxmlformats.org/officeDocument/2006/relationships/image" Target="../media/image55.png"/><Relationship Id="rId4" Type="http://schemas.openxmlformats.org/officeDocument/2006/relationships/image" Target="../media/image50.png"/><Relationship Id="rId9" Type="http://schemas.openxmlformats.org/officeDocument/2006/relationships/image" Target="../media/image5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Прямоугольник 273"/>
          <p:cNvSpPr/>
          <p:nvPr/>
        </p:nvSpPr>
        <p:spPr>
          <a:xfrm>
            <a:off x="1363814" y="2202180"/>
            <a:ext cx="510470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sz="4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Кері итеруші </a:t>
            </a:r>
            <a:r>
              <a:rPr lang="kk-KZ" sz="4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күш</a:t>
            </a:r>
            <a:endParaRPr lang="ru-RU" sz="72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1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Прямоугольник 141"/>
          <p:cNvSpPr/>
          <p:nvPr/>
        </p:nvSpPr>
        <p:spPr>
          <a:xfrm>
            <a:off x="1057466" y="2713761"/>
            <a:ext cx="904015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lang="kk-KZ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септер </a:t>
            </a:r>
            <a:r>
              <a:rPr lang="kk-KZ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шығаруда Архимед заңын </a:t>
            </a:r>
            <a:r>
              <a:rPr lang="kk-KZ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қолдануды білесіздер.</a:t>
            </a:r>
            <a:endParaRPr lang="kk-KZ" sz="6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3" name="Title 14">
            <a:extLst/>
          </p:cNvPr>
          <p:cNvSpPr txBox="1">
            <a:spLocks/>
          </p:cNvSpPr>
          <p:nvPr/>
        </p:nvSpPr>
        <p:spPr>
          <a:xfrm>
            <a:off x="1122680" y="1124639"/>
            <a:ext cx="6319867" cy="8485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ource Sans Pro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ource Sans Pro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ource Sans Pro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/>
                <a:ea typeface="Tahoma"/>
                <a:cs typeface="Tahoma"/>
                <a:sym typeface="Tahoma"/>
              </a:rPr>
              <a:t>Бүгінгі сабақта:</a:t>
            </a:r>
            <a:endParaRPr kumimoji="0" lang="en-ID" altLang="ru-RU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66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06011" y="1383923"/>
                <a:ext cx="10901836" cy="23599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b="1" i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Архимед заңы</a:t>
                </a:r>
              </a:p>
              <a:p>
                <a:r>
                  <a:rPr lang="kk-KZ" sz="2400" i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Сұйыққа </a:t>
                </a:r>
                <a:r>
                  <a:rPr lang="en-US" sz="2400" i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i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батырылған денеге осы дене ығыстырып шығарған сұйықтың салмағына тең күш әрекет етеді.</a:t>
                </a:r>
                <a:endParaRPr lang="kk-KZ" sz="2400" i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F</m:t>
                        </m:r>
                      </m:e>
                      <m:sub>
                        <m:r>
                          <a:rPr lang="kk-KZ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</m:t>
                        </m:r>
                      </m:sub>
                    </m:sSub>
                    <m:r>
                      <a:rPr lang="ru-RU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sSub>
                      <m:sSubPr>
                        <m:ctrlPr>
                          <a:rPr lang="ru-RU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b="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F</m:t>
                        </m:r>
                      </m:e>
                      <m:sub>
                        <m:r>
                          <a:rPr lang="ru-RU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               </a:t>
                </a:r>
              </a:p>
              <a:p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                              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немесе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1" y="1383923"/>
                <a:ext cx="10901836" cy="2359941"/>
              </a:xfrm>
              <a:prstGeom prst="rect">
                <a:avLst/>
              </a:prstGeom>
              <a:blipFill>
                <a:blip r:embed="rId2"/>
                <a:stretch>
                  <a:fillRect l="-895" t="-2067" b="-49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2899981" y="3139231"/>
            <a:ext cx="1890393" cy="62812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2883766" y="3198526"/>
                <a:ext cx="194521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  <m:sub>
                          <m:r>
                            <a:rPr lang="ru-RU" sz="24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А</m:t>
                          </m:r>
                        </m:sub>
                      </m:sSub>
                      <m:r>
                        <a:rPr lang="ru-RU" sz="2400" b="1" i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1" i="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𝛒</m:t>
                          </m:r>
                        </m:e>
                        <m:sub>
                          <m:r>
                            <a:rPr lang="en-US" sz="2400" b="1" i="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𝐜</m:t>
                          </m:r>
                        </m:sub>
                      </m:sSub>
                      <m:r>
                        <a:rPr lang="en-US" sz="2400" b="1" i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𝐠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𝐕</m:t>
                          </m:r>
                        </m:e>
                        <m:sub>
                          <m:r>
                            <a:rPr lang="ru-RU" sz="2400" b="1" i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ы</m:t>
                          </m:r>
                          <m:r>
                            <a:rPr lang="kk-KZ" sz="2400" b="1" i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.с</m:t>
                          </m:r>
                        </m:sub>
                      </m:sSub>
                    </m:oMath>
                  </m:oMathPara>
                </a14:m>
                <a:endParaRPr lang="ru-RU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3766" y="3198526"/>
                <a:ext cx="1945213" cy="461665"/>
              </a:xfrm>
              <a:prstGeom prst="rect">
                <a:avLst/>
              </a:prstGeom>
              <a:blipFill>
                <a:blip r:embed="rId3"/>
                <a:stretch>
                  <a:fillRect b="-14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6391697" y="3139231"/>
            <a:ext cx="1890393" cy="62812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473133" y="3212177"/>
                <a:ext cx="1756058" cy="483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  <m:sub>
                          <m:r>
                            <a:rPr lang="ru-RU" sz="24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А</m:t>
                          </m:r>
                        </m:sub>
                      </m:sSub>
                      <m:r>
                        <a:rPr lang="ru-RU" sz="2400" b="1" i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1" i="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𝛒</m:t>
                          </m:r>
                        </m:e>
                        <m:sub>
                          <m:r>
                            <a:rPr lang="en-US" sz="2400" b="1" i="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𝐜</m:t>
                          </m:r>
                        </m:sub>
                      </m:sSub>
                      <m:r>
                        <a:rPr lang="en-US" sz="2400" b="1" i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𝐠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𝐕</m:t>
                          </m:r>
                        </m:e>
                        <m:sub>
                          <m:r>
                            <a:rPr lang="ru-RU" sz="24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д</m:t>
                          </m:r>
                        </m:sub>
                      </m:sSub>
                    </m:oMath>
                  </m:oMathPara>
                </a14:m>
                <a:endParaRPr lang="ru-RU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3133" y="3212177"/>
                <a:ext cx="1756058" cy="483274"/>
              </a:xfrm>
              <a:prstGeom prst="rect">
                <a:avLst/>
              </a:prstGeom>
              <a:blipFill>
                <a:blip r:embed="rId4"/>
                <a:stretch>
                  <a:fillRect b="-75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Прямоугольник 24"/>
          <p:cNvSpPr/>
          <p:nvPr/>
        </p:nvSpPr>
        <p:spPr>
          <a:xfrm>
            <a:off x="3922794" y="4175318"/>
            <a:ext cx="3344058" cy="62812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4084969" y="4281741"/>
                <a:ext cx="308340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  <m:sub>
                        <m:r>
                          <a:rPr lang="kk-KZ" sz="20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к</m:t>
                        </m:r>
                      </m:sub>
                    </m:sSub>
                    <m:r>
                      <a:rPr lang="ru-RU" sz="2000" b="1" i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sSub>
                      <m:sSubPr>
                        <m:ctrlPr>
                          <a:rPr lang="en-US" sz="2000" b="1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b="1" i="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𝛒</m:t>
                        </m:r>
                      </m:e>
                      <m:sub>
                        <m:r>
                          <a:rPr lang="en-US" sz="2000" b="1" i="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𝐜</m:t>
                        </m:r>
                      </m:sub>
                    </m:sSub>
                    <m:r>
                      <a:rPr lang="en-US" sz="2000" b="1" i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𝐠</m:t>
                    </m:r>
                    <m:sSub>
                      <m:sSubPr>
                        <m:ctrlPr>
                          <a:rPr lang="en-US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𝐕</m:t>
                        </m:r>
                      </m:e>
                      <m:sub>
                        <m:r>
                          <a:rPr lang="ru-RU" sz="2000" b="1" i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ы</m:t>
                        </m:r>
                        <m:r>
                          <a:rPr lang="kk-KZ" sz="2000" b="1" i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.с</m:t>
                        </m:r>
                      </m:sub>
                    </m:sSub>
                    <m:r>
                      <a:rPr lang="ru-RU" sz="2000" b="1" i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𝐦</m:t>
                    </m:r>
                    <m:r>
                      <a:rPr lang="en-US" sz="2000" b="1" i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𝐠</m:t>
                    </m:r>
                  </m:oMath>
                </a14:m>
                <a:r>
                  <a:rPr lang="ru-RU" sz="20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1" i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b="1" i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kk-KZ" sz="2000" b="1" i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Р</m:t>
                        </m:r>
                      </m:e>
                      <m:sub>
                        <m:r>
                          <a:rPr lang="kk-KZ" sz="2000" b="1" i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ы.с</m:t>
                        </m:r>
                      </m:sub>
                    </m:sSub>
                  </m:oMath>
                </a14:m>
                <a:endParaRPr lang="ru-RU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969" y="4281741"/>
                <a:ext cx="3083408" cy="400110"/>
              </a:xfrm>
              <a:prstGeom prst="rect">
                <a:avLst/>
              </a:prstGeom>
              <a:blipFill>
                <a:blip r:embed="rId5"/>
                <a:stretch>
                  <a:fillRect b="-106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Прямоугольник: скругленные углы 1">
            <a:extLst>
              <a:ext uri="{FF2B5EF4-FFF2-40B4-BE49-F238E27FC236}">
                <a16:creationId xmlns:a16="http://schemas.microsoft.com/office/drawing/2014/main" id="{05D6F291-6420-42E3-A94D-B2B6E8836A90}"/>
              </a:ext>
            </a:extLst>
          </p:cNvPr>
          <p:cNvSpPr/>
          <p:nvPr/>
        </p:nvSpPr>
        <p:spPr>
          <a:xfrm>
            <a:off x="979588" y="736738"/>
            <a:ext cx="3414991" cy="62506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Еске түсірейік!</a:t>
            </a:r>
            <a:endParaRPr lang="ru-R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581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966864" y="747866"/>
                <a:ext cx="10533761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№1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Көлемі 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дене суға батырылған. Денеге әсер ететін Архимед күшін табыңыз?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864" y="747866"/>
                <a:ext cx="10533761" cy="1261884"/>
              </a:xfrm>
              <a:prstGeom prst="rect">
                <a:avLst/>
              </a:prstGeom>
              <a:blipFill>
                <a:blip r:embed="rId2"/>
                <a:stretch>
                  <a:fillRect l="-1215" t="-5314" b="-101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032025" y="2314406"/>
            <a:ext cx="20677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055000" y="2423590"/>
            <a:ext cx="0" cy="2405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66864" y="4154248"/>
            <a:ext cx="20869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203970" y="4176496"/>
                <a:ext cx="93769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 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970" y="4176496"/>
                <a:ext cx="937693" cy="461665"/>
              </a:xfrm>
              <a:prstGeom prst="rect">
                <a:avLst/>
              </a:prstGeom>
              <a:blipFill>
                <a:blip r:embed="rId3"/>
                <a:stretch>
                  <a:fillRect l="-1961" t="-11842" r="-9150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3053861" y="2330148"/>
            <a:ext cx="15833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610551" y="4179990"/>
                <a:ext cx="358960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kk-KZ" sz="2400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20 кН</a:t>
                </a: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551" y="4179990"/>
                <a:ext cx="3589607" cy="461665"/>
              </a:xfrm>
              <a:prstGeom prst="rect">
                <a:avLst/>
              </a:prstGeom>
              <a:blipFill>
                <a:blip r:embed="rId4"/>
                <a:stretch>
                  <a:fillRect l="-2547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99053" y="3640966"/>
                <a:ext cx="2475478" cy="5132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9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 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H/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</a:t>
                </a:r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053" y="3640966"/>
                <a:ext cx="2475478" cy="513282"/>
              </a:xfrm>
              <a:prstGeom prst="rect">
                <a:avLst/>
              </a:prstGeom>
              <a:blipFill>
                <a:blip r:embed="rId5"/>
                <a:stretch>
                  <a:fillRect t="-3571" b="-226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043819" y="3154058"/>
                <a:ext cx="221662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3 </m:t>
                        </m:r>
                      </m:sup>
                    </m:sSup>
                    <m:r>
                      <a:rPr lang="kk-KZ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кг/</m:t>
                    </m:r>
                    <m:sSup>
                      <m:sSupPr>
                        <m:ctrlP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19" y="3154058"/>
                <a:ext cx="2216627" cy="461665"/>
              </a:xfrm>
              <a:prstGeom prst="rect">
                <a:avLst/>
              </a:prstGeom>
              <a:blipFill>
                <a:blip r:embed="rId6"/>
                <a:stretch>
                  <a:fillRect l="-824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1027564" y="2715354"/>
                <a:ext cx="1905508" cy="4767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564" y="2715354"/>
                <a:ext cx="1905508" cy="476797"/>
              </a:xfrm>
              <a:prstGeom prst="rect">
                <a:avLst/>
              </a:prstGeom>
              <a:blipFill>
                <a:blip r:embed="rId8"/>
                <a:stretch>
                  <a:fillRect l="-5128" t="-11392" b="-227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3216283" y="2695289"/>
                <a:ext cx="16043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>
                        <a:solidFill>
                          <a:srgbClr val="59359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g</m:t>
                    </m:r>
                    <m:sSub>
                      <m:sSubPr>
                        <m:ctrlPr>
                          <a:rPr lang="en-US" sz="2400" i="1" smtClean="0">
                            <a:solidFill>
                              <a:srgbClr val="593593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593593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kk-KZ" sz="2400" b="0" i="0" smtClean="0">
                            <a:solidFill>
                              <a:srgbClr val="593593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д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283" y="2695289"/>
                <a:ext cx="1604350" cy="461665"/>
              </a:xfrm>
              <a:prstGeom prst="rect">
                <a:avLst/>
              </a:prstGeom>
              <a:blipFill>
                <a:blip r:embed="rId9"/>
                <a:stretch>
                  <a:fillRect l="-1141" t="-14474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3094990" y="3137196"/>
                <a:ext cx="76549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000 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∙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9,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H/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 ∙ 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19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,6 кПа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≈ 20 кН</a:t>
                </a:r>
                <a:endParaRPr lang="ru-RU" sz="2400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990" y="3137196"/>
                <a:ext cx="7654975" cy="461665"/>
              </a:xfrm>
              <a:prstGeom prst="rect">
                <a:avLst/>
              </a:prstGeom>
              <a:blipFill>
                <a:blip r:embed="rId10"/>
                <a:stretch>
                  <a:fillRect l="-239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639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" grpId="0"/>
      <p:bldP spid="11" grpId="0"/>
      <p:bldP spid="22" grpId="0"/>
      <p:bldP spid="30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43820" y="790087"/>
                <a:ext cx="9843954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</a:t>
                </a:r>
                <a:r>
                  <a:rPr lang="kk-KZ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Көлемі 12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3 </m:t>
                        </m:r>
                      </m:sup>
                    </m:sSup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ағаш білеушенің жартысы суға батырылған, ағаш білеушеге әсер ететін көтеру күшін анықтаңыз?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790087"/>
                <a:ext cx="9843954" cy="1261884"/>
              </a:xfrm>
              <a:prstGeom prst="rect">
                <a:avLst/>
              </a:prstGeom>
              <a:blipFill>
                <a:blip r:embed="rId2"/>
                <a:stretch>
                  <a:fillRect l="-1238" t="-5314" b="-101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024301" y="2378245"/>
            <a:ext cx="18180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111690" y="2538484"/>
            <a:ext cx="0" cy="2756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63196" y="4742584"/>
            <a:ext cx="2048494" cy="3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222718" y="2399833"/>
            <a:ext cx="1369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436566" y="4647283"/>
                <a:ext cx="335192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≈60 </m:t>
                    </m:r>
                    <m:r>
                      <a:rPr lang="kk-KZ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кН</m:t>
                    </m:r>
                  </m:oMath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2400" dirty="0">
                  <a:solidFill>
                    <a:srgbClr val="593593">
                      <a:lumMod val="7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566" y="4647283"/>
                <a:ext cx="3351928" cy="830997"/>
              </a:xfrm>
              <a:prstGeom prst="rect">
                <a:avLst/>
              </a:prstGeom>
              <a:blipFill>
                <a:blip r:embed="rId3"/>
                <a:stretch>
                  <a:fillRect l="-2909" t="-6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098033" y="2805559"/>
                <a:ext cx="1704304" cy="4832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>
                        <a:solidFill>
                          <a:srgbClr val="59359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g</m:t>
                    </m:r>
                    <m:r>
                      <a:rPr lang="en-US" sz="2400" i="1">
                        <a:solidFill>
                          <a:srgbClr val="59359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</m:t>
                        </m:r>
                      </m:sub>
                    </m:sSub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033" y="2805559"/>
                <a:ext cx="1704304" cy="483274"/>
              </a:xfrm>
              <a:prstGeom prst="rect">
                <a:avLst/>
              </a:prstGeom>
              <a:blipFill>
                <a:blip r:embed="rId4"/>
                <a:stretch>
                  <a:fillRect l="-714" t="-12500" b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00895" y="2849108"/>
                <a:ext cx="200824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 = 12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895" y="2849108"/>
                <a:ext cx="2008242" cy="461665"/>
              </a:xfrm>
              <a:prstGeom prst="rect">
                <a:avLst/>
              </a:prstGeom>
              <a:blipFill>
                <a:blip r:embed="rId5"/>
                <a:stretch>
                  <a:fillRect l="-4545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1104391" y="4762729"/>
                <a:ext cx="99832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  <m:r>
                      <a:rPr lang="kk-KZ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 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391" y="4762729"/>
                <a:ext cx="998325" cy="461665"/>
              </a:xfrm>
              <a:prstGeom prst="rect">
                <a:avLst/>
              </a:prstGeom>
              <a:blipFill>
                <a:blip r:embed="rId6"/>
                <a:stretch>
                  <a:fillRect l="-1220" t="-11842" r="-610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990645" y="3720559"/>
                <a:ext cx="236569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45" y="3720559"/>
                <a:ext cx="2365694" cy="461665"/>
              </a:xfrm>
              <a:prstGeom prst="rect">
                <a:avLst/>
              </a:prstGeom>
              <a:blipFill>
                <a:blip r:embed="rId7"/>
                <a:stretch>
                  <a:fillRect l="-77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968170" y="4182224"/>
                <a:ext cx="200824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9,8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Н/кг</a:t>
                </a:r>
                <a:endParaRPr lang="ru-RU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70" y="4182224"/>
                <a:ext cx="2008242" cy="461665"/>
              </a:xfrm>
              <a:prstGeom prst="rect">
                <a:avLst/>
              </a:prstGeom>
              <a:blipFill>
                <a:blip r:embed="rId8"/>
                <a:stretch>
                  <a:fillRect l="-91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989894" y="3283823"/>
                <a:ext cx="1985011" cy="4832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0,5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894" y="3283823"/>
                <a:ext cx="1985011" cy="483274"/>
              </a:xfrm>
              <a:prstGeom prst="rect">
                <a:avLst/>
              </a:prstGeom>
              <a:blipFill>
                <a:blip r:embed="rId9"/>
                <a:stretch>
                  <a:fillRect l="-613" t="-12658" b="-21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3099565" y="3362024"/>
                <a:ext cx="3362652" cy="4907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kk-KZ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д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12 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kk-KZ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м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</m:sup>
                      </m:sSup>
                      <m:r>
                        <a:rPr lang="kk-KZ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∙0,5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kk-KZ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м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9565" y="3362024"/>
                <a:ext cx="3362652" cy="490712"/>
              </a:xfrm>
              <a:prstGeom prst="rect">
                <a:avLst/>
              </a:prstGeom>
              <a:blipFill>
                <a:blip r:embed="rId10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3113637" y="3856774"/>
                <a:ext cx="563692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∙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9,8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Н/кг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∙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  <m: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60 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кН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3637" y="3856774"/>
                <a:ext cx="5636928" cy="461665"/>
              </a:xfrm>
              <a:prstGeom prst="rect">
                <a:avLst/>
              </a:prstGeom>
              <a:blipFill>
                <a:blip r:embed="rId11"/>
                <a:stretch>
                  <a:fillRect l="-325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41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0" grpId="0"/>
      <p:bldP spid="2" grpId="0"/>
      <p:bldP spid="45" grpId="0"/>
      <p:bldP spid="33" grpId="0"/>
      <p:bldP spid="35" grpId="0"/>
      <p:bldP spid="39" grpId="0"/>
      <p:bldP spid="44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07340" y="790087"/>
            <a:ext cx="1033324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</a:t>
            </a:r>
            <a:r>
              <a:rPr lang="kk-KZ" sz="28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Егер суда 8000 Н көтеру күші әсер ететін болса, темірбетон плитасының көлемі қанша болады?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24301" y="2378245"/>
            <a:ext cx="18180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169325" y="2506567"/>
            <a:ext cx="0" cy="2348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82883" y="4276795"/>
            <a:ext cx="21829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165873" y="2413383"/>
            <a:ext cx="1369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313733" y="4797409"/>
                <a:ext cx="3420167" cy="4907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ru-RU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</m:t>
                        </m:r>
                      </m:sub>
                    </m:sSub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0,</m:t>
                    </m:r>
                    <m:r>
                      <a:rPr lang="ru-RU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8</m:t>
                    </m:r>
                    <m:r>
                      <a:rPr lang="kk-KZ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kk-KZ" sz="2400" dirty="0">
                  <a:solidFill>
                    <a:srgbClr val="593593">
                      <a:lumMod val="7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733" y="4797409"/>
                <a:ext cx="3420167" cy="490712"/>
              </a:xfrm>
              <a:prstGeom prst="rect">
                <a:avLst/>
              </a:prstGeom>
              <a:blipFill>
                <a:blip r:embed="rId2"/>
                <a:stretch>
                  <a:fillRect l="-2852" t="-11250" b="-2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339289" y="2856920"/>
                <a:ext cx="1826620" cy="4832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  <m:sSub>
                      <m:sSubPr>
                        <m:ctrlPr>
                          <a:rPr lang="en-US" sz="24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</m:t>
                        </m:r>
                      </m:sub>
                    </m:sSub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289" y="2856920"/>
                <a:ext cx="1826620" cy="483274"/>
              </a:xfrm>
              <a:prstGeom prst="rect">
                <a:avLst/>
              </a:prstGeom>
              <a:blipFill>
                <a:blip r:embed="rId3"/>
                <a:stretch>
                  <a:fillRect l="-1003" t="-12658" b="-21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14024" y="3299479"/>
                <a:ext cx="235614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  <m: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r>
                      <a:rPr lang="kk-KZ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кг/</m:t>
                    </m:r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024" y="3299479"/>
                <a:ext cx="2356146" cy="461665"/>
              </a:xfrm>
              <a:prstGeom prst="rect">
                <a:avLst/>
              </a:prstGeom>
              <a:blipFill>
                <a:blip r:embed="rId4"/>
                <a:stretch>
                  <a:fillRect l="-775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995207" y="4326008"/>
                <a:ext cx="998325" cy="4832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</m:t>
                        </m:r>
                      </m:sub>
                    </m:sSub>
                    <m:r>
                      <a:rPr lang="kk-KZ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 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207" y="4326008"/>
                <a:ext cx="998325" cy="483274"/>
              </a:xfrm>
              <a:prstGeom prst="rect">
                <a:avLst/>
              </a:prstGeom>
              <a:blipFill>
                <a:blip r:embed="rId5"/>
                <a:stretch>
                  <a:fillRect l="-1220" t="-12658" b="-21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1006114" y="2873414"/>
                <a:ext cx="198501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80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H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114" y="2873414"/>
                <a:ext cx="1985011" cy="461665"/>
              </a:xfrm>
              <a:prstGeom prst="rect">
                <a:avLst/>
              </a:prstGeom>
              <a:blipFill>
                <a:blip r:embed="rId6"/>
                <a:stretch>
                  <a:fillRect l="-61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734133" y="2666301"/>
                <a:ext cx="1635191" cy="8597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kk-KZ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д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den>
                      </m:f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133" y="2666301"/>
                <a:ext cx="1635191" cy="85972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279127" y="3568983"/>
                <a:ext cx="4978992" cy="8697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д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kk-KZ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80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00 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H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 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 </m:t>
                          </m:r>
                          <m:r>
                            <a:rPr lang="kk-KZ" sz="240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кг/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м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kk-KZ" sz="2400" i="1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9,8 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Н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/</m:t>
                          </m:r>
                          <m:r>
                            <m:rPr>
                              <m:nor/>
                            </m:rPr>
                            <a:rPr lang="kk-KZ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кг</m:t>
                          </m:r>
                          <m:r>
                            <m:rPr>
                              <m:nor/>
                            </m:rPr>
                            <a:rPr lang="ru-RU" sz="2400" dirty="0"/>
                            <m:t> </m:t>
                          </m:r>
                        </m:den>
                      </m:f>
                      <m:r>
                        <m:rPr>
                          <m:nor/>
                        </m:rPr>
                        <a:rPr lang="ru-RU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kk-KZ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0,</m:t>
                      </m:r>
                      <m:r>
                        <a:rPr lang="ru-RU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kk-KZ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kk-KZ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м</m:t>
                          </m:r>
                        </m:e>
                        <m:sup>
                          <m: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9127" y="3568983"/>
                <a:ext cx="4978992" cy="86979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982883" y="3708921"/>
                <a:ext cx="2008242" cy="5132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9,8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</a:t>
                </a:r>
                <a:endParaRPr lang="ru-RU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883" y="3708921"/>
                <a:ext cx="2008242" cy="513282"/>
              </a:xfrm>
              <a:prstGeom prst="rect">
                <a:avLst/>
              </a:prstGeom>
              <a:blipFill>
                <a:blip r:embed="rId9"/>
                <a:stretch>
                  <a:fillRect t="-3529" b="-21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752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0" grpId="0"/>
      <p:bldP spid="2" grpId="0"/>
      <p:bldP spid="45" grpId="0"/>
      <p:bldP spid="33" grpId="0"/>
      <p:bldP spid="5" grpId="0"/>
      <p:bldP spid="6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43820" y="790087"/>
            <a:ext cx="984395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№4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Бетон плитасының массасы 720 кг, оны су астына ұстап тұру үшін қандай күш қолдану керек?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24301" y="2023406"/>
            <a:ext cx="18180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339956" y="2072594"/>
            <a:ext cx="0" cy="2804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16524" y="4311378"/>
            <a:ext cx="23338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400273" y="2031642"/>
            <a:ext cx="1369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596922" y="2442354"/>
                <a:ext cx="166932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𝐴</m:t>
                        </m:r>
                      </m:sub>
                    </m:sSub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6922" y="2442354"/>
                <a:ext cx="1669326" cy="461665"/>
              </a:xfrm>
              <a:prstGeom prst="rect">
                <a:avLst/>
              </a:prstGeom>
              <a:blipFill>
                <a:blip r:embed="rId2"/>
                <a:stretch>
                  <a:fillRect l="-5474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1009376" y="2466132"/>
            <a:ext cx="20082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m= 720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кг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1021721" y="4323202"/>
            <a:ext cx="14967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1007660" y="2915425"/>
                <a:ext cx="274820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1000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660" y="2915425"/>
                <a:ext cx="2748205" cy="461665"/>
              </a:xfrm>
              <a:prstGeom prst="rect">
                <a:avLst/>
              </a:prstGeom>
              <a:blipFill>
                <a:blip r:embed="rId3"/>
                <a:stretch>
                  <a:fillRect l="-665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723034" y="2766113"/>
                <a:ext cx="1237005" cy="7873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д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kk-KZ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б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3034" y="2766113"/>
                <a:ext cx="1237005" cy="7873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993585" y="3336431"/>
                <a:ext cx="24983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б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2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кг/м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585" y="3336431"/>
                <a:ext cx="2498361" cy="461665"/>
              </a:xfrm>
              <a:prstGeom prst="rect">
                <a:avLst/>
              </a:prstGeom>
              <a:blipFill>
                <a:blip r:embed="rId5"/>
                <a:stretch>
                  <a:fillRect l="-73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3485377" y="2393447"/>
                <a:ext cx="166932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=m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5377" y="2393447"/>
                <a:ext cx="1669326" cy="523220"/>
              </a:xfrm>
              <a:prstGeom prst="rect">
                <a:avLst/>
              </a:prstGeom>
              <a:blipFill>
                <a:blip r:embed="rId6"/>
                <a:stretch>
                  <a:fillRect t="-1176" b="-23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3400273" y="3516289"/>
                <a:ext cx="449508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720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кг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∙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9,8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</a:t>
                </a:r>
                <a:r>
                  <a:rPr lang="en-US" sz="2400" dirty="0" smtClean="0"/>
                  <a:t>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</a:rPr>
                  <a:t>=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7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056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Н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0273" y="3516289"/>
                <a:ext cx="4495084" cy="461665"/>
              </a:xfrm>
              <a:prstGeom prst="rect">
                <a:avLst/>
              </a:prstGeom>
              <a:blipFill>
                <a:blip r:embed="rId7"/>
                <a:stretch>
                  <a:fillRect l="-407" t="-11842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980777" y="3798096"/>
                <a:ext cx="2008242" cy="5132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9,8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</a:t>
                </a:r>
                <a:endParaRPr lang="ru-RU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77" y="3798096"/>
                <a:ext cx="2008242" cy="513282"/>
              </a:xfrm>
              <a:prstGeom prst="rect">
                <a:avLst/>
              </a:prstGeom>
              <a:blipFill>
                <a:blip r:embed="rId8"/>
                <a:stretch>
                  <a:fillRect t="-3571" b="-226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3339956" y="3979848"/>
                <a:ext cx="3845412" cy="8484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д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20 кг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  <m:r>
                            <m:rPr>
                              <m:nor/>
                            </m:rPr>
                            <a:rPr lang="kk-KZ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4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00 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кг/м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=0,3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м</m:t>
                          </m:r>
                        </m:e>
                        <m:sup>
                          <m: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956" y="3979848"/>
                <a:ext cx="3845412" cy="84843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3405001" y="4812703"/>
                <a:ext cx="627430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1000 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∙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9,8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 ∙0,3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  <m:r>
                      <a:rPr lang="ru-RU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2940 Н</a:t>
                </a:r>
                <a:endParaRPr lang="ru-RU" sz="2400" dirty="0"/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5001" y="4812703"/>
                <a:ext cx="6274308" cy="461665"/>
              </a:xfrm>
              <a:prstGeom prst="rect">
                <a:avLst/>
              </a:prstGeom>
              <a:blipFill>
                <a:blip r:embed="rId10"/>
                <a:stretch>
                  <a:fillRect l="-29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Прямоугольник 52"/>
          <p:cNvSpPr/>
          <p:nvPr/>
        </p:nvSpPr>
        <p:spPr>
          <a:xfrm>
            <a:off x="3418284" y="5378086"/>
            <a:ext cx="5281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F=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7056 Н – 2940 Н = 4116 Н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4956020" y="2393848"/>
                <a:ext cx="1669326" cy="5484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ρ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</m:t>
                        </m:r>
                      </m:sub>
                    </m:sSub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6020" y="2393848"/>
                <a:ext cx="1669326" cy="548420"/>
              </a:xfrm>
              <a:prstGeom prst="rect">
                <a:avLst/>
              </a:prstGeom>
              <a:blipFill>
                <a:blip r:embed="rId11"/>
                <a:stretch>
                  <a:fillRect t="-2222" b="-1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742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45" grpId="0"/>
      <p:bldP spid="33" grpId="0"/>
      <p:bldP spid="5" grpId="0"/>
      <p:bldP spid="35" grpId="0"/>
      <p:bldP spid="39" grpId="0"/>
      <p:bldP spid="47" grpId="0"/>
      <p:bldP spid="48" grpId="0"/>
      <p:bldP spid="49" grpId="0"/>
      <p:bldP spid="52" grpId="0"/>
      <p:bldP spid="53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844032" y="747866"/>
                <a:ext cx="10533761" cy="12934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</a:t>
                </a:r>
                <a:r>
                  <a:rPr lang="ru-RU" sz="28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Теңізде мұз жүзіп жүр, оның 195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3 </m:t>
                        </m:r>
                      </m:sup>
                    </m:sSup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көлемі судың бетінде болса, мұздың жалпы көлемі қандай?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𝑝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sub>
                    </m:sSub>
                    <m: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=0,9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𝑝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</m:t>
                        </m:r>
                      </m:sub>
                    </m:sSub>
                    <m: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1,03</m:t>
                    </m:r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032" y="747866"/>
                <a:ext cx="10533761" cy="1293496"/>
              </a:xfrm>
              <a:prstGeom prst="rect">
                <a:avLst/>
              </a:prstGeom>
              <a:blipFill>
                <a:blip r:embed="rId2"/>
                <a:stretch>
                  <a:fillRect l="-1157" t="-5189" r="-1736" b="-70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922841" y="2055094"/>
            <a:ext cx="20677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658353" y="2224585"/>
            <a:ext cx="0" cy="2697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32028" y="4369387"/>
            <a:ext cx="2726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793496" y="2113962"/>
            <a:ext cx="15833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543097" y="5321762"/>
                <a:ext cx="353515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</a:t>
                </a:r>
                <a:r>
                  <a:rPr lang="kk-KZ" sz="2400" dirty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V</m:t>
                    </m:r>
                    <m:r>
                      <a:rPr lang="ru-RU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ru-RU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1545 </m:t>
                    </m:r>
                    <m:sSup>
                      <m:sSupPr>
                        <m:ctrlPr>
                          <a:rPr lang="ru-RU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ru-RU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kk-KZ" sz="2400" dirty="0" smtClean="0">
                  <a:solidFill>
                    <a:srgbClr val="593593">
                      <a:lumMod val="7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3097" y="5321762"/>
                <a:ext cx="3535151" cy="461665"/>
              </a:xfrm>
              <a:prstGeom prst="rect">
                <a:avLst/>
              </a:prstGeom>
              <a:blipFill>
                <a:blip r:embed="rId3"/>
                <a:stretch>
                  <a:fillRect l="-2586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128176" y="2409626"/>
                <a:ext cx="4248663" cy="5421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</m:t>
                        </m:r>
                      </m:sub>
                    </m:sSub>
                    <m:r>
                      <m:rPr>
                        <m:sty m:val="p"/>
                      </m:rPr>
                      <a:rPr lang="en-U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  <m:r>
                      <a:rPr lang="en-US" sz="2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(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б.б</m:t>
                        </m:r>
                      </m:sub>
                    </m:sSub>
                    <m:r>
                      <a:rPr lang="kk-KZ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− </m:t>
                    </m:r>
                    <m:sSub>
                      <m:sSubPr>
                        <m:ctrlP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с.б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kk-KZ" sz="28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chemeClr val="accent1">
                        <a:lumMod val="75000"/>
                      </a:schemeClr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  <m:r>
                      <a:rPr lang="en-US" sz="28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б.б</m:t>
                        </m:r>
                      </m:sub>
                    </m:sSub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8176" y="2409626"/>
                <a:ext cx="4248663" cy="542136"/>
              </a:xfrm>
              <a:prstGeom prst="rect">
                <a:avLst/>
              </a:prstGeom>
              <a:blipFill>
                <a:blip r:embed="rId4"/>
                <a:stretch>
                  <a:fillRect t="-12360" b="-258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918380" y="2456042"/>
                <a:ext cx="226154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</m:t>
                        </m:r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.б</m:t>
                        </m:r>
                      </m:sub>
                    </m:sSub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19</m:t>
                        </m:r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5 </m:t>
                        </m:r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380" y="2456042"/>
                <a:ext cx="2261548" cy="461665"/>
              </a:xfrm>
              <a:prstGeom prst="rect">
                <a:avLst/>
              </a:prstGeom>
              <a:blipFill>
                <a:blip r:embed="rId5"/>
                <a:stretch>
                  <a:fillRect l="-809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870582" y="2922323"/>
                <a:ext cx="314261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sub>
                    </m:sSub>
                    <m: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=0,9</m:t>
                    </m:r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582" y="2922323"/>
                <a:ext cx="3142618" cy="461665"/>
              </a:xfrm>
              <a:prstGeom prst="rect">
                <a:avLst/>
              </a:prstGeom>
              <a:blipFill>
                <a:blip r:embed="rId6"/>
                <a:stretch>
                  <a:fillRect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728922" y="4460048"/>
                <a:ext cx="143957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V</m:t>
                      </m:r>
                      <m:r>
                        <a:rPr lang="kk-KZ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−</m:t>
                      </m:r>
                      <m:r>
                        <a:rPr lang="ru-RU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?</m:t>
                      </m:r>
                    </m:oMath>
                  </m:oMathPara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22" y="4460048"/>
                <a:ext cx="1439571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3724466" y="2897363"/>
                <a:ext cx="2403710" cy="7574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б.б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kk-KZ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kk-KZ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с.б</m:t>
                            </m:r>
                          </m:sub>
                        </m:sSub>
                        <m:r>
                          <a:rPr lang="kk-KZ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∙</m:t>
                        </m:r>
                        <m:sSub>
                          <m:sSubPr>
                            <m:ctrlPr>
                              <a:rPr lang="kk-KZ" sz="280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kk-KZ" sz="280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kk-KZ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𝑐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−</m:t>
                        </m:r>
                        <m:sSub>
                          <m:sSubPr>
                            <m:ctrlPr>
                              <a:rPr lang="en-US" sz="2800" i="1" dirty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kk-KZ" sz="2800" i="1" dirty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sub>
                        </m:sSub>
                      </m:den>
                    </m:f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4466" y="2897363"/>
                <a:ext cx="2403710" cy="75745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18999" y="3336619"/>
                <a:ext cx="29339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 </m:t>
                        </m:r>
                        <m: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𝜌</m:t>
                        </m:r>
                      </m:e>
                      <m:sub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</m:t>
                        </m:r>
                      </m:sub>
                    </m:sSub>
                    <m: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kk-KZ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1,03</m:t>
                    </m:r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999" y="3336619"/>
                <a:ext cx="2933945" cy="461665"/>
              </a:xfrm>
              <a:prstGeom prst="rect">
                <a:avLst/>
              </a:prstGeom>
              <a:blipFill>
                <a:blip r:embed="rId9"/>
                <a:stretch>
                  <a:fillRect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808334" y="3815161"/>
                <a:ext cx="1985352" cy="5132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 smtClean="0">
                    <a:solidFill>
                      <a:schemeClr val="accent1">
                        <a:lumMod val="75000"/>
                      </a:schemeClr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9,8 </m:t>
                    </m:r>
                    <m:r>
                      <a:rPr lang="kk-KZ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Н</m:t>
                    </m:r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/кг</a:t>
                </a:r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334" y="3815161"/>
                <a:ext cx="1985352" cy="513282"/>
              </a:xfrm>
              <a:prstGeom prst="rect">
                <a:avLst/>
              </a:prstGeom>
              <a:blipFill>
                <a:blip r:embed="rId10"/>
                <a:stretch>
                  <a:fillRect t="-3571" r="-4000" b="-226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3551361" y="3563730"/>
                <a:ext cx="6921234" cy="8433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𝑉</m:t>
                        </m:r>
                      </m:e>
                      <m:sub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б.б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19</m:t>
                            </m:r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5 </m:t>
                            </m:r>
                            <m:r>
                              <a:rPr lang="kk-KZ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kk-KZ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kk-KZ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∙</m:t>
                        </m:r>
                        <m:r>
                          <a:rPr lang="en-US" sz="28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0,9</m:t>
                        </m:r>
                        <m:r>
                          <a:rPr lang="en-US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kk-KZ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ru-RU" sz="2800" i="1" dirty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кг/</m:t>
                            </m:r>
                            <m:r>
                              <a:rPr lang="kk-KZ" sz="2800" i="1" dirty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kk-KZ" sz="2800" i="1" dirty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kk-KZ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1,03</m:t>
                        </m:r>
                        <m:r>
                          <a:rPr lang="en-US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kk-KZ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ru-RU" sz="280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кг/</m:t>
                            </m:r>
                            <m:r>
                              <a:rPr lang="kk-KZ" sz="2800" i="1" dirty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kk-KZ" sz="2800" i="1" dirty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28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0,9</m:t>
                        </m:r>
                        <m:r>
                          <a:rPr lang="en-US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kk-KZ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ru-RU" sz="2800" i="1" dirty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кг/</m:t>
                            </m:r>
                            <m:r>
                              <a:rPr lang="kk-KZ" sz="2800" i="1" dirty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kk-KZ" sz="2800" i="1" dirty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1350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361" y="3563730"/>
                <a:ext cx="6921234" cy="84337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3563327" y="2494071"/>
                <a:ext cx="247287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V</m:t>
                      </m:r>
                      <m:r>
                        <a:rPr lang="ru-RU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V</m:t>
                          </m:r>
                        </m:e>
                        <m:sub>
                          <m:r>
                            <a:rPr lang="kk-KZ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с.б</m:t>
                          </m:r>
                        </m:sub>
                      </m:sSub>
                      <m:r>
                        <a:rPr lang="ru-RU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kk-KZ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б.б</m:t>
                          </m:r>
                        </m:sub>
                      </m:sSub>
                    </m:oMath>
                  </m:oMathPara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327" y="2494071"/>
                <a:ext cx="2472871" cy="461665"/>
              </a:xfrm>
              <a:prstGeom prst="rect">
                <a:avLst/>
              </a:prstGeom>
              <a:blipFill>
                <a:blip r:embed="rId12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3615623" y="4430647"/>
                <a:ext cx="485240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V</m:t>
                      </m:r>
                      <m:r>
                        <a:rPr lang="ru-RU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kk-KZ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19</m:t>
                          </m:r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5 </m:t>
                          </m:r>
                          <m:r>
                            <a:rPr lang="kk-KZ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м</m:t>
                          </m:r>
                        </m:e>
                        <m:sup>
                          <m:r>
                            <a:rPr lang="kk-KZ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</m:sup>
                      </m:sSup>
                      <m:r>
                        <a:rPr lang="ru-RU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1350</m:t>
                      </m:r>
                      <m:r>
                        <m:rPr>
                          <m:nor/>
                        </m:rPr>
                        <a:rPr lang="kk-KZ" sz="2400" b="0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kk-KZ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м</m:t>
                          </m:r>
                        </m:e>
                        <m:sup>
                          <m:r>
                            <a:rPr lang="kk-KZ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</m:sup>
                      </m:sSup>
                      <m:r>
                        <a:rPr lang="ru-RU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=1545 </m:t>
                      </m:r>
                      <m:sSup>
                        <m:sSupPr>
                          <m:ctrlP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м</m:t>
                          </m:r>
                        </m:e>
                        <m:sup>
                          <m:r>
                            <a:rPr lang="ru-R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623" y="4430647"/>
                <a:ext cx="4852409" cy="461665"/>
              </a:xfrm>
              <a:prstGeom prst="rect">
                <a:avLst/>
              </a:prstGeom>
              <a:blipFill>
                <a:blip r:embed="rId13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103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0" grpId="0"/>
      <p:bldP spid="22" grpId="0"/>
      <p:bldP spid="31" grpId="0"/>
      <p:bldP spid="36" grpId="0"/>
      <p:bldP spid="41" grpId="0"/>
      <p:bldP spid="2" grpId="0"/>
      <p:bldP spid="3" grpId="0"/>
      <p:bldP spid="35" grpId="0"/>
      <p:bldP spid="38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Прямоугольник 98"/>
          <p:cNvSpPr/>
          <p:nvPr/>
        </p:nvSpPr>
        <p:spPr>
          <a:xfrm>
            <a:off x="1071114" y="2754705"/>
            <a:ext cx="904015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lang="kk-KZ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септер </a:t>
            </a:r>
            <a:r>
              <a:rPr lang="kk-KZ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шығаруда Архимед заңын </a:t>
            </a:r>
            <a:r>
              <a:rPr lang="kk-KZ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қолдануды білдіңіздер.</a:t>
            </a:r>
            <a:endParaRPr lang="kk-KZ" sz="6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" name="Title 14">
            <a:extLst/>
          </p:cNvPr>
          <p:cNvSpPr txBox="1">
            <a:spLocks/>
          </p:cNvSpPr>
          <p:nvPr/>
        </p:nvSpPr>
        <p:spPr>
          <a:xfrm>
            <a:off x="1124862" y="1470670"/>
            <a:ext cx="6345441" cy="884237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ource Sans Pro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ource Sans Pro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ource Sans Pro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4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Қорытынды</a:t>
            </a:r>
            <a:endParaRPr kumimoji="0" lang="en-ID" altLang="ru-RU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52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29019</TotalTime>
  <Words>202</Words>
  <Application>Microsoft Office PowerPoint</Application>
  <PresentationFormat>Широкоэкранный</PresentationFormat>
  <Paragraphs>90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Arial</vt:lpstr>
      <vt:lpstr>Calibri</vt:lpstr>
      <vt:lpstr>Cambria Math</vt:lpstr>
      <vt:lpstr>Roboto Condensed</vt:lpstr>
      <vt:lpstr>Source Sans Pro</vt:lpstr>
      <vt:lpstr>Tahoma</vt:lpstr>
      <vt:lpstr>Times New Roman</vt:lpstr>
      <vt:lpstr>Office Theme</vt:lpstr>
      <vt:lpstr>1_Office Theme</vt:lpstr>
      <vt:lpstr>2_Office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Пользователь</cp:lastModifiedBy>
  <cp:revision>3592</cp:revision>
  <dcterms:created xsi:type="dcterms:W3CDTF">2017-01-10T11:09:36Z</dcterms:created>
  <dcterms:modified xsi:type="dcterms:W3CDTF">2021-03-01T14:21:35Z</dcterms:modified>
</cp:coreProperties>
</file>