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theme/theme2.xml" ContentType="application/vnd.openxmlformats-officedocument.theme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81" r:id="rId2"/>
    <p:sldMasterId id="2147483708" r:id="rId3"/>
  </p:sldMasterIdLst>
  <p:notesMasterIdLst>
    <p:notesMasterId r:id="rId12"/>
  </p:notesMasterIdLst>
  <p:handoutMasterIdLst>
    <p:handoutMasterId r:id="rId13"/>
  </p:handoutMasterIdLst>
  <p:sldIdLst>
    <p:sldId id="398" r:id="rId4"/>
    <p:sldId id="397" r:id="rId5"/>
    <p:sldId id="444" r:id="rId6"/>
    <p:sldId id="445" r:id="rId7"/>
    <p:sldId id="452" r:id="rId8"/>
    <p:sldId id="448" r:id="rId9"/>
    <p:sldId id="454" r:id="rId10"/>
    <p:sldId id="400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51BFA7AE-E27A-4B59-9209-E0CC0559E99B}">
          <p14:sldIdLst>
            <p14:sldId id="398"/>
            <p14:sldId id="397"/>
            <p14:sldId id="444"/>
            <p14:sldId id="445"/>
            <p14:sldId id="452"/>
            <p14:sldId id="448"/>
            <p14:sldId id="454"/>
            <p14:sldId id="400"/>
          </p14:sldIdLst>
        </p14:section>
        <p14:section name="Раздел без заголовка" id="{C8F95849-CC29-48C4-93D6-B7BEAC912362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ziz Azi" initials="AA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3593"/>
    <a:srgbClr val="F7FDFF"/>
    <a:srgbClr val="AFEAFF"/>
    <a:srgbClr val="E2E2E2"/>
    <a:srgbClr val="EEEEEE"/>
    <a:srgbClr val="002776"/>
    <a:srgbClr val="ECECEC"/>
    <a:srgbClr val="E7F9FF"/>
    <a:srgbClr val="F3FCFF"/>
    <a:srgbClr val="D9F5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D083AE6-46FA-4A59-8FB0-9F97EB10719F}" styleName="Светлый стиль 3 -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793D81CF-94F2-401A-BA57-92F5A7B2D0C5}" styleName="Средний стиль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2DE63D5-997A-4646-A377-4702673A728D}" styleName="Светлый стиль 2 - акцент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779" autoAdjust="0"/>
    <p:restoredTop sz="94364" autoAdjust="0"/>
  </p:normalViewPr>
  <p:slideViewPr>
    <p:cSldViewPr snapToGrid="0" showGuides="1">
      <p:cViewPr varScale="1">
        <p:scale>
          <a:sx n="70" d="100"/>
          <a:sy n="70" d="100"/>
        </p:scale>
        <p:origin x="666" y="60"/>
      </p:cViewPr>
      <p:guideLst>
        <p:guide orient="horz" pos="2183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88" d="100"/>
          <a:sy n="88" d="100"/>
        </p:scale>
        <p:origin x="-3822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B9A8C55-0C4F-40BB-9F99-5F31E305482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5585356-880D-4B4F-931D-BBC9E4665EC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3618BE5-F755-4EC7-8913-ED860531EC1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59BD0D-08DD-43E5-AD72-BB64A5D8EE76}" type="slidenum">
              <a:rPr lang="en-ID" smtClean="0"/>
              <a:pPr/>
              <a:t>‹#›</a:t>
            </a:fld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5361D2-F044-4A78-BD0F-51EFE46052D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343C4A-49E8-45E3-8518-FBFCD6640E5B}" type="datetimeFigureOut">
              <a:rPr lang="en-ID" smtClean="0"/>
              <a:pPr/>
              <a:t>01/03/2021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421706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4660AB-C737-4725-A59E-73096A219B67}" type="datetimeFigureOut">
              <a:rPr lang="en-US" smtClean="0"/>
              <a:pPr/>
              <a:t>3/1/2021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9B9867-A8D7-43CA-B62E-65ACB63F0B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1782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59B9867-A8D7-43CA-B62E-65ACB63F0B1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183007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59B9867-A8D7-43CA-B62E-65ACB63F0B1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555079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2115069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000487D-9388-4757-9054-C71757BBA32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D2FEB7F-206A-416C-B2A5-A636C8D09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08A5E99A-9DDC-4DE9-8A55-49CF8CAE29FC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F8C38F88-B935-4484-825B-1317F711597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83057" y="58664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11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7578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1C722AC7-0D64-4755-AACF-00AFC415AD9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0A335B13-64DC-434F-A109-D43A41E8DD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75596" y="111052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0F40FC8D-95A0-409C-96F1-E86AAEC86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7531F00D-DED3-4D28-99E3-79AA7D6756D0}"/>
              </a:ext>
            </a:extLst>
          </p:cNvPr>
          <p:cNvSpPr/>
          <p:nvPr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9F75258C-901B-47AE-A254-21F0DFFD5F2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68673" y="1051031"/>
            <a:ext cx="4881083" cy="517146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pic>
        <p:nvPicPr>
          <p:cNvPr id="12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995480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AAD05432-4B70-4E73-BAF1-E3DED0C6DDD4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FC9D7BB-9178-4DCB-97FC-0D6FDA114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E4EADB7E-DD59-4404-BD1A-569B06338DFB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21A36352-01F6-498C-8E1D-F0BC2021EDA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955086" y="117483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2D45CE94-76F3-4435-9141-AE9B896BD56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955086" y="387231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9CE34D4E-09A7-40E0-B75F-365D1BEA885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1082110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9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16861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09C7FD82-7F33-40B4-8043-7F05F3727B04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942716" y="387231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AAD05432-4B70-4E73-BAF1-E3DED0C6DDD4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FC9D7BB-9178-4DCB-97FC-0D6FDA114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E4EADB7E-DD59-4404-BD1A-569B06338DFB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9CE34D4E-09A7-40E0-B75F-365D1BEA885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977938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F2B13A89-47B9-47C0-82C5-EF69E14457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383351" y="117483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088ABD45-FF79-487C-91F5-BDEF8D54A8E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383351" y="387231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pic>
        <p:nvPicPr>
          <p:cNvPr id="11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20195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15">
            <a:extLst>
              <a:ext uri="{FF2B5EF4-FFF2-40B4-BE49-F238E27FC236}">
                <a16:creationId xmlns:a16="http://schemas.microsoft.com/office/drawing/2014/main" id="{40FB3B7B-E82C-4D07-BF23-26DA8F42C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5760720" cy="685800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D219FE39-30ED-428F-BAD8-39CD85C52EB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434904" y="791200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663046CB-42C8-48A3-96D4-7C9D15D26F01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C7AB48BC-3FDA-4C08-8531-BBB6D23DD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8979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E8F9B0B5-E5BC-421A-9F49-1EA8AE36496C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300488" y="2951545"/>
            <a:ext cx="4948798" cy="3259534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8E8120B0-9FBE-4C78-A7DA-85D7DA82E3C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42714" y="2951545"/>
            <a:ext cx="4948798" cy="3259534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2EF8EDDF-7B4E-4028-8400-48063DC54FE9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56C96727-1ADA-4D1C-8DBD-AA624DE02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38889F2A-88FC-417C-8A5A-90C4585C98BC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FB5144F3-59CC-4E8E-81F3-413EB3A51E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8969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10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07124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F4767D20-668F-40A0-BCA8-2B03579DE66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05756" y="867163"/>
            <a:ext cx="5248792" cy="2848310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664A6AC4-5C21-4ABF-BC0E-7273CD95C0EC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DE370FB-46A6-4A5E-827A-F9CE2510D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E2DCC27-BDEB-4B58-B30E-D64B645ECF75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8DBB746C-0ADC-4E71-BA37-D4378CAE29E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437454" y="88008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B8DFB98F-1E0E-41D1-87AB-F45AF6C4669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5757" y="3831220"/>
            <a:ext cx="2568251" cy="272555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22" name="Picture Placeholder 9">
            <a:extLst>
              <a:ext uri="{FF2B5EF4-FFF2-40B4-BE49-F238E27FC236}">
                <a16:creationId xmlns:a16="http://schemas.microsoft.com/office/drawing/2014/main" id="{B93F1C18-14EE-4396-BAE5-DBFAD47C7E1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3186297" y="3831220"/>
            <a:ext cx="2568251" cy="272555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pic>
        <p:nvPicPr>
          <p:cNvPr id="12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98722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9">
            <a:extLst>
              <a:ext uri="{FF2B5EF4-FFF2-40B4-BE49-F238E27FC236}">
                <a16:creationId xmlns:a16="http://schemas.microsoft.com/office/drawing/2014/main" id="{47909367-C9B0-4EBB-A3FC-EC2057361685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916567" y="1537563"/>
            <a:ext cx="2190695" cy="4614315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5E4C9993-4434-439D-B3FB-76B01407A25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027358" y="1125503"/>
            <a:ext cx="2190695" cy="4614315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8E03AF48-BA90-4513-B7E5-262FA08AF789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3F9EBB4-5CF9-49FF-8765-2F603B867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C922ECF5-C542-4E0F-8448-945426B64EBE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96815EBE-4EAF-4A3E-B0B5-49AE35A2D1A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1024236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9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39888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43AF2A65-410F-4A54-8399-6A8D14C52CC1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576989E-9AC5-4F74-9A3F-818735E00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30ECDBF7-FE9A-4C2D-9C60-9F319A7344EE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58B0E6FA-785B-4140-91AD-DF0BEBF583D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06903" y="750658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3" name="Picture Placeholder 9">
            <a:extLst>
              <a:ext uri="{FF2B5EF4-FFF2-40B4-BE49-F238E27FC236}">
                <a16:creationId xmlns:a16="http://schemas.microsoft.com/office/drawing/2014/main" id="{C1C954D3-21FB-4B97-9EE8-81A09B68BB9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46299" y="1747778"/>
            <a:ext cx="5347504" cy="3368233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pic>
        <p:nvPicPr>
          <p:cNvPr id="11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8768562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F3A3B6A2-681D-47D2-B99D-0A0ACC9412EE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CEECE9A8-3E2A-43A6-BA05-F714D884F0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157DE4C7-3319-4475-809B-ED428F297C42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C3839D2A-4AB5-4CB1-A7D9-3E6AA48BDFE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665862" y="682491"/>
            <a:ext cx="6860276" cy="1146309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10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42805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7685EDED-11D7-4A26-BF8F-53B82EFAF81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solidFill>
            <a:schemeClr val="bg2">
              <a:lumMod val="75000"/>
            </a:schemeClr>
          </a:solidFill>
        </p:spPr>
        <p:txBody>
          <a:bodyPr anchor="ctr">
            <a:normAutofit/>
          </a:bodyPr>
          <a:lstStyle>
            <a:lvl1pPr algn="ctr">
              <a:defRPr sz="1800"/>
            </a:lvl1pPr>
          </a:lstStyle>
          <a:p>
            <a:endParaRPr lang="en-ID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1F556B0-DB95-4287-8EEA-271C1177BE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45569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487F0840-6516-4401-855E-E7509A6A4CC3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AA41A2A-F54C-488B-9841-0748FE651F70}"/>
              </a:ext>
            </a:extLst>
          </p:cNvPr>
          <p:cNvSpPr txBox="1">
            <a:spLocks/>
          </p:cNvSpPr>
          <p:nvPr userDrawn="1"/>
        </p:nvSpPr>
        <p:spPr>
          <a:xfrm>
            <a:off x="11312862" y="282380"/>
            <a:ext cx="4562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b="1" kern="1200">
                <a:solidFill>
                  <a:schemeClr val="bg2"/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3C5D532-AC8F-43A7-A56B-B1CFBB96A45E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FFCB548A-524F-42B6-B0F1-9018EE4B202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825670" y="66753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9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92281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A59184B1-BBB6-4ADA-A748-20977C70C4F6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31A58F2-814F-46E3-AA2C-BBDE9E431F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629805F4-D703-41B1-86C7-034DE53A41C6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48B6A3C5-7DBA-441A-96FB-AE700F5D028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1106182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9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94343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487F0840-6516-4401-855E-E7509A6A4CC3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AA41A2A-F54C-488B-9841-0748FE651F70}"/>
              </a:ext>
            </a:extLst>
          </p:cNvPr>
          <p:cNvSpPr txBox="1">
            <a:spLocks/>
          </p:cNvSpPr>
          <p:nvPr userDrawn="1"/>
        </p:nvSpPr>
        <p:spPr>
          <a:xfrm>
            <a:off x="11312862" y="282380"/>
            <a:ext cx="4562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b="1" kern="1200">
                <a:solidFill>
                  <a:schemeClr val="bg2"/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3C5D532-AC8F-43A7-A56B-B1CFBB96A45E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FFCB548A-524F-42B6-B0F1-9018EE4B202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13152" y="74045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9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299326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8FDF4D62-2398-4AE4-82EB-F08B0C70024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D700F2E-E8DD-4E58-9F5F-10C35AC5F6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CE2A551-C44B-42F7-8246-A83B9633E38E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7ACAC7CE-A7D2-4CA3-98C8-A5831619AC2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50119" y="1198782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9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458035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5">
            <a:extLst>
              <a:ext uri="{FF2B5EF4-FFF2-40B4-BE49-F238E27FC236}">
                <a16:creationId xmlns:a16="http://schemas.microsoft.com/office/drawing/2014/main" id="{56E58034-299F-43C5-BADE-3D7C7C130C6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96380" y="946327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19" name="Picture Placeholder 15">
            <a:extLst>
              <a:ext uri="{FF2B5EF4-FFF2-40B4-BE49-F238E27FC236}">
                <a16:creationId xmlns:a16="http://schemas.microsoft.com/office/drawing/2014/main" id="{AB530C88-3238-4E45-AC4F-0738E0ECBAE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81228" y="946326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20" name="Picture Placeholder 15">
            <a:extLst>
              <a:ext uri="{FF2B5EF4-FFF2-40B4-BE49-F238E27FC236}">
                <a16:creationId xmlns:a16="http://schemas.microsoft.com/office/drawing/2014/main" id="{C7287904-DA84-4FDD-969C-ACF5203C88D8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83352" y="3777470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21" name="Picture Placeholder 15">
            <a:extLst>
              <a:ext uri="{FF2B5EF4-FFF2-40B4-BE49-F238E27FC236}">
                <a16:creationId xmlns:a16="http://schemas.microsoft.com/office/drawing/2014/main" id="{F282FC72-C668-4CD9-A6E8-D3414D04BF29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368200" y="3777469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62264CF1-88C3-419C-AB5F-0C7AA585EF8D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0265EAF-8697-4908-AFAC-20E5C9D44326}"/>
              </a:ext>
            </a:extLst>
          </p:cNvPr>
          <p:cNvSpPr txBox="1">
            <a:spLocks/>
          </p:cNvSpPr>
          <p:nvPr userDrawn="1"/>
        </p:nvSpPr>
        <p:spPr>
          <a:xfrm>
            <a:off x="11312862" y="282380"/>
            <a:ext cx="4562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b="1" kern="1200">
                <a:solidFill>
                  <a:schemeClr val="bg2"/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589500ED-8EFC-4A83-9782-9325EEC0BA12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31CF62FD-3C11-47E6-B1AB-C001BD9B074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63952" y="113669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12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955717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8FDF4D62-2398-4AE4-82EB-F08B0C70024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D700F2E-E8DD-4E58-9F5F-10C35AC5F6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CE2A551-C44B-42F7-8246-A83B9633E38E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7ACAC7CE-A7D2-4CA3-98C8-A5831619AC2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757184" y="135329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1" name="Picture Placeholder 15">
            <a:extLst>
              <a:ext uri="{FF2B5EF4-FFF2-40B4-BE49-F238E27FC236}">
                <a16:creationId xmlns:a16="http://schemas.microsoft.com/office/drawing/2014/main" id="{55C637F5-D1EC-40F8-B892-3041F157E68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43004" y="1985661"/>
            <a:ext cx="1237553" cy="123800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29" name="Picture Placeholder 15">
            <a:extLst>
              <a:ext uri="{FF2B5EF4-FFF2-40B4-BE49-F238E27FC236}">
                <a16:creationId xmlns:a16="http://schemas.microsoft.com/office/drawing/2014/main" id="{7B6584BF-A5F0-4D14-AB3C-251B01128D9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555401" y="1985661"/>
            <a:ext cx="1237553" cy="123800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30" name="Picture Placeholder 15">
            <a:extLst>
              <a:ext uri="{FF2B5EF4-FFF2-40B4-BE49-F238E27FC236}">
                <a16:creationId xmlns:a16="http://schemas.microsoft.com/office/drawing/2014/main" id="{19FEFA85-2B2D-4508-A193-8A3EC8B397C7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430289" y="1985661"/>
            <a:ext cx="1237553" cy="123800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pic>
        <p:nvPicPr>
          <p:cNvPr id="13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131108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12">
            <a:extLst>
              <a:ext uri="{FF2B5EF4-FFF2-40B4-BE49-F238E27FC236}">
                <a16:creationId xmlns:a16="http://schemas.microsoft.com/office/drawing/2014/main" id="{4EF08015-1653-43D1-95DF-E7251BBDBEF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5450" y="0"/>
            <a:ext cx="5374640" cy="6858000"/>
          </a:xfrm>
          <a:custGeom>
            <a:avLst/>
            <a:gdLst>
              <a:gd name="connsiteX0" fmla="*/ 0 w 5374640"/>
              <a:gd name="connsiteY0" fmla="*/ 0 h 6858000"/>
              <a:gd name="connsiteX1" fmla="*/ 4829383 w 5374640"/>
              <a:gd name="connsiteY1" fmla="*/ 0 h 6858000"/>
              <a:gd name="connsiteX2" fmla="*/ 5374640 w 5374640"/>
              <a:gd name="connsiteY2" fmla="*/ 545257 h 6858000"/>
              <a:gd name="connsiteX3" fmla="*/ 5374640 w 5374640"/>
              <a:gd name="connsiteY3" fmla="*/ 6312743 h 6858000"/>
              <a:gd name="connsiteX4" fmla="*/ 4829383 w 5374640"/>
              <a:gd name="connsiteY4" fmla="*/ 6858000 h 6858000"/>
              <a:gd name="connsiteX5" fmla="*/ 0 w 5374640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74640" h="6858000">
                <a:moveTo>
                  <a:pt x="0" y="0"/>
                </a:moveTo>
                <a:lnTo>
                  <a:pt x="4829383" y="0"/>
                </a:lnTo>
                <a:cubicBezTo>
                  <a:pt x="5130520" y="0"/>
                  <a:pt x="5374640" y="244120"/>
                  <a:pt x="5374640" y="545257"/>
                </a:cubicBezTo>
                <a:lnTo>
                  <a:pt x="5374640" y="6312743"/>
                </a:lnTo>
                <a:cubicBezTo>
                  <a:pt x="5374640" y="6613880"/>
                  <a:pt x="5130520" y="6858000"/>
                  <a:pt x="4829383" y="6858000"/>
                </a:cubicBezTo>
                <a:lnTo>
                  <a:pt x="0" y="6858000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86910759-EE82-4C8B-AE68-FBF361268B18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4C2660FE-8BCA-4E09-BC3B-0B0E26D53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58A68AA-1F01-4DB5-AD86-AACE390EF6B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963403" y="957076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8858095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4723798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7685EDED-11D7-4A26-BF8F-53B82EFAF81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solidFill>
            <a:schemeClr val="bg2">
              <a:lumMod val="75000"/>
            </a:schemeClr>
          </a:solidFill>
        </p:spPr>
        <p:txBody>
          <a:bodyPr anchor="ctr">
            <a:normAutofit/>
          </a:bodyPr>
          <a:lstStyle>
            <a:lvl1pPr algn="ctr">
              <a:defRPr sz="1800"/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59140984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id="{A295FCD4-B2C3-4812-AFF4-AD5767FB02B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5196" y="1120817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700352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1C722AC7-0D64-4755-AACF-00AFC415AD9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0F40FC8D-95A0-409C-96F1-E86AAEC86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7531F00D-DED3-4D28-99E3-79AA7D6756D0}"/>
              </a:ext>
            </a:extLst>
          </p:cNvPr>
          <p:cNvSpPr/>
          <p:nvPr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A295FCD4-B2C3-4812-AFF4-AD5767FB02B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5196" y="1120817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7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3117975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id="{A1425586-1B77-4F1D-A056-35C60C7DCEB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94366" y="765022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95760724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716292C9-F964-4725-A8D5-4B9F699EB5C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5196" y="83582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25731544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id="{A30FFE61-70DA-44E8-80B5-C704ACDD715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62286" y="8450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64913847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id="{153D02E3-A946-4936-832A-826C3B7072A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87206" y="668801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50377862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F4EF66F0-DC35-4E9A-B665-1FA6E36D57C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-15237"/>
            <a:ext cx="5419544" cy="6883224"/>
          </a:xfrm>
          <a:custGeom>
            <a:avLst/>
            <a:gdLst>
              <a:gd name="connsiteX0" fmla="*/ 0 w 5419544"/>
              <a:gd name="connsiteY0" fmla="*/ 0 h 6883224"/>
              <a:gd name="connsiteX1" fmla="*/ 4804859 w 5419544"/>
              <a:gd name="connsiteY1" fmla="*/ 0 h 6883224"/>
              <a:gd name="connsiteX2" fmla="*/ 5419544 w 5419544"/>
              <a:gd name="connsiteY2" fmla="*/ 614685 h 6883224"/>
              <a:gd name="connsiteX3" fmla="*/ 5419544 w 5419544"/>
              <a:gd name="connsiteY3" fmla="*/ 6883224 h 6883224"/>
              <a:gd name="connsiteX4" fmla="*/ 0 w 5419544"/>
              <a:gd name="connsiteY4" fmla="*/ 6883224 h 6883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19544" h="6883224">
                <a:moveTo>
                  <a:pt x="0" y="0"/>
                </a:moveTo>
                <a:lnTo>
                  <a:pt x="4804859" y="0"/>
                </a:lnTo>
                <a:cubicBezTo>
                  <a:pt x="5144340" y="0"/>
                  <a:pt x="5419544" y="275204"/>
                  <a:pt x="5419544" y="614685"/>
                </a:cubicBezTo>
                <a:lnTo>
                  <a:pt x="5419544" y="6883224"/>
                </a:lnTo>
                <a:lnTo>
                  <a:pt x="0" y="6883224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800"/>
            </a:lvl1pPr>
          </a:lstStyle>
          <a:p>
            <a:endParaRPr lang="en-ID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ED55A0B3-B3F0-4205-8582-AD37A15F704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37452" y="98326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68762994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79E4B32B-5183-4CB7-9BC7-ABD8C34773E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-15237"/>
            <a:ext cx="5419544" cy="6883224"/>
          </a:xfrm>
          <a:custGeom>
            <a:avLst/>
            <a:gdLst>
              <a:gd name="connsiteX0" fmla="*/ 0 w 5419544"/>
              <a:gd name="connsiteY0" fmla="*/ 0 h 6883224"/>
              <a:gd name="connsiteX1" fmla="*/ 5419544 w 5419544"/>
              <a:gd name="connsiteY1" fmla="*/ 0 h 6883224"/>
              <a:gd name="connsiteX2" fmla="*/ 5419544 w 5419544"/>
              <a:gd name="connsiteY2" fmla="*/ 6268539 h 6883224"/>
              <a:gd name="connsiteX3" fmla="*/ 4804859 w 5419544"/>
              <a:gd name="connsiteY3" fmla="*/ 6883224 h 6883224"/>
              <a:gd name="connsiteX4" fmla="*/ 0 w 5419544"/>
              <a:gd name="connsiteY4" fmla="*/ 6883224 h 6883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19544" h="6883224">
                <a:moveTo>
                  <a:pt x="0" y="0"/>
                </a:moveTo>
                <a:lnTo>
                  <a:pt x="5419544" y="0"/>
                </a:lnTo>
                <a:lnTo>
                  <a:pt x="5419544" y="6268539"/>
                </a:lnTo>
                <a:cubicBezTo>
                  <a:pt x="5419544" y="6608020"/>
                  <a:pt x="5144340" y="6883224"/>
                  <a:pt x="4804859" y="6883224"/>
                </a:cubicBezTo>
                <a:lnTo>
                  <a:pt x="0" y="6883224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800"/>
            </a:lvl1pPr>
          </a:lstStyle>
          <a:p>
            <a:endParaRPr lang="en-ID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ED55A0B3-B3F0-4205-8582-AD37A15F704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37452" y="98326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70122729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>
            <a:extLst>
              <a:ext uri="{FF2B5EF4-FFF2-40B4-BE49-F238E27FC236}">
                <a16:creationId xmlns:a16="http://schemas.microsoft.com/office/drawing/2014/main" id="{F8C38F88-B935-4484-825B-1317F711597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83057" y="58664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43112883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0A335B13-64DC-434F-A109-D43A41E8DD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75596" y="111052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9F75258C-901B-47AE-A254-21F0DFFD5F2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68673" y="1051031"/>
            <a:ext cx="4881083" cy="517146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25300398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21A36352-01F6-498C-8E1D-F0BC2021EDA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955086" y="117483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2D45CE94-76F3-4435-9141-AE9B896BD56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955086" y="387231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9CE34D4E-09A7-40E0-B75F-365D1BEA885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1082110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26028517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09C7FD82-7F33-40B4-8043-7F05F3727B04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942716" y="387231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9CE34D4E-09A7-40E0-B75F-365D1BEA885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977938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F2B13A89-47B9-47C0-82C5-EF69E14457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383351" y="117483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088ABD45-FF79-487C-91F5-BDEF8D54A8E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383351" y="387231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7646524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F9C600F0-E9B4-4C11-BCCD-C017FE3112EE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2A7A2521-5E3D-4CDC-95AF-3A7C1C87E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538B31A2-DB6C-4D55-9AFA-121C1E3BEC26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A1425586-1B77-4F1D-A056-35C60C7DCEB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94366" y="765022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8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317832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15">
            <a:extLst>
              <a:ext uri="{FF2B5EF4-FFF2-40B4-BE49-F238E27FC236}">
                <a16:creationId xmlns:a16="http://schemas.microsoft.com/office/drawing/2014/main" id="{40FB3B7B-E82C-4D07-BF23-26DA8F42C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5760720" cy="685800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D219FE39-30ED-428F-BAD8-39CD85C52EB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434904" y="791200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49082624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E8F9B0B5-E5BC-421A-9F49-1EA8AE36496C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300488" y="2951545"/>
            <a:ext cx="4948798" cy="3259534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8E8120B0-9FBE-4C78-A7DA-85D7DA82E3C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42714" y="2951545"/>
            <a:ext cx="4948798" cy="3259534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FB5144F3-59CC-4E8E-81F3-413EB3A51E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8969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53684179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F4767D20-668F-40A0-BCA8-2B03579DE66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05756" y="867163"/>
            <a:ext cx="5248792" cy="2848310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8DBB746C-0ADC-4E71-BA37-D4378CAE29E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437454" y="88008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B8DFB98F-1E0E-41D1-87AB-F45AF6C4669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5757" y="3831220"/>
            <a:ext cx="2568251" cy="272555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22" name="Picture Placeholder 9">
            <a:extLst>
              <a:ext uri="{FF2B5EF4-FFF2-40B4-BE49-F238E27FC236}">
                <a16:creationId xmlns:a16="http://schemas.microsoft.com/office/drawing/2014/main" id="{B93F1C18-14EE-4396-BAE5-DBFAD47C7E1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3186297" y="3831220"/>
            <a:ext cx="2568251" cy="272555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44417427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9">
            <a:extLst>
              <a:ext uri="{FF2B5EF4-FFF2-40B4-BE49-F238E27FC236}">
                <a16:creationId xmlns:a16="http://schemas.microsoft.com/office/drawing/2014/main" id="{47909367-C9B0-4EBB-A3FC-EC2057361685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916567" y="1537563"/>
            <a:ext cx="2190695" cy="4614315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5E4C9993-4434-439D-B3FB-76B01407A25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027358" y="1125503"/>
            <a:ext cx="2190695" cy="4614315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96815EBE-4EAF-4A3E-B0B5-49AE35A2D1A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1024236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402420654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58B0E6FA-785B-4140-91AD-DF0BEBF583D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06903" y="750658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3" name="Picture Placeholder 9">
            <a:extLst>
              <a:ext uri="{FF2B5EF4-FFF2-40B4-BE49-F238E27FC236}">
                <a16:creationId xmlns:a16="http://schemas.microsoft.com/office/drawing/2014/main" id="{C1C954D3-21FB-4B97-9EE8-81A09B68BB9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46299" y="1747778"/>
            <a:ext cx="5347504" cy="3368233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00874215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C3839D2A-4AB5-4CB1-A7D9-3E6AA48BDFE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665862" y="682491"/>
            <a:ext cx="6860276" cy="1146309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62316063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FFCB548A-524F-42B6-B0F1-9018EE4B202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825670" y="66753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20940364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48B6A3C5-7DBA-441A-96FB-AE700F5D028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1106182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6383519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FFCB548A-524F-42B6-B0F1-9018EE4B202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13152" y="74045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35756517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7ACAC7CE-A7D2-4CA3-98C8-A5831619AC2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50119" y="1198782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8406958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1C722AC7-0D64-4755-AACF-00AFC415AD9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0F40FC8D-95A0-409C-96F1-E86AAEC86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7531F00D-DED3-4D28-99E3-79AA7D6756D0}"/>
              </a:ext>
            </a:extLst>
          </p:cNvPr>
          <p:cNvSpPr/>
          <p:nvPr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716292C9-F964-4725-A8D5-4B9F699EB5C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5196" y="83582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8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734561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5">
            <a:extLst>
              <a:ext uri="{FF2B5EF4-FFF2-40B4-BE49-F238E27FC236}">
                <a16:creationId xmlns:a16="http://schemas.microsoft.com/office/drawing/2014/main" id="{56E58034-299F-43C5-BADE-3D7C7C130C6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96380" y="946327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19" name="Picture Placeholder 15">
            <a:extLst>
              <a:ext uri="{FF2B5EF4-FFF2-40B4-BE49-F238E27FC236}">
                <a16:creationId xmlns:a16="http://schemas.microsoft.com/office/drawing/2014/main" id="{AB530C88-3238-4E45-AC4F-0738E0ECBAE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81228" y="946326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20" name="Picture Placeholder 15">
            <a:extLst>
              <a:ext uri="{FF2B5EF4-FFF2-40B4-BE49-F238E27FC236}">
                <a16:creationId xmlns:a16="http://schemas.microsoft.com/office/drawing/2014/main" id="{C7287904-DA84-4FDD-969C-ACF5203C88D8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83352" y="3777470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21" name="Picture Placeholder 15">
            <a:extLst>
              <a:ext uri="{FF2B5EF4-FFF2-40B4-BE49-F238E27FC236}">
                <a16:creationId xmlns:a16="http://schemas.microsoft.com/office/drawing/2014/main" id="{F282FC72-C668-4CD9-A6E8-D3414D04BF29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368200" y="3777469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31CF62FD-3C11-47E6-B1AB-C001BD9B074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63952" y="113669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76041699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7ACAC7CE-A7D2-4CA3-98C8-A5831619AC2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757184" y="135329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1" name="Picture Placeholder 15">
            <a:extLst>
              <a:ext uri="{FF2B5EF4-FFF2-40B4-BE49-F238E27FC236}">
                <a16:creationId xmlns:a16="http://schemas.microsoft.com/office/drawing/2014/main" id="{55C637F5-D1EC-40F8-B892-3041F157E68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43004" y="1985661"/>
            <a:ext cx="1237553" cy="123800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29" name="Picture Placeholder 15">
            <a:extLst>
              <a:ext uri="{FF2B5EF4-FFF2-40B4-BE49-F238E27FC236}">
                <a16:creationId xmlns:a16="http://schemas.microsoft.com/office/drawing/2014/main" id="{7B6584BF-A5F0-4D14-AB3C-251B01128D9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555401" y="1985661"/>
            <a:ext cx="1237553" cy="123800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30" name="Picture Placeholder 15">
            <a:extLst>
              <a:ext uri="{FF2B5EF4-FFF2-40B4-BE49-F238E27FC236}">
                <a16:creationId xmlns:a16="http://schemas.microsoft.com/office/drawing/2014/main" id="{19FEFA85-2B2D-4508-A193-8A3EC8B397C7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430289" y="1985661"/>
            <a:ext cx="1237553" cy="123800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20345833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12">
            <a:extLst>
              <a:ext uri="{FF2B5EF4-FFF2-40B4-BE49-F238E27FC236}">
                <a16:creationId xmlns:a16="http://schemas.microsoft.com/office/drawing/2014/main" id="{4EF08015-1653-43D1-95DF-E7251BBDBEF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5450" y="0"/>
            <a:ext cx="5374640" cy="6858000"/>
          </a:xfrm>
          <a:custGeom>
            <a:avLst/>
            <a:gdLst>
              <a:gd name="connsiteX0" fmla="*/ 0 w 5374640"/>
              <a:gd name="connsiteY0" fmla="*/ 0 h 6858000"/>
              <a:gd name="connsiteX1" fmla="*/ 4829383 w 5374640"/>
              <a:gd name="connsiteY1" fmla="*/ 0 h 6858000"/>
              <a:gd name="connsiteX2" fmla="*/ 5374640 w 5374640"/>
              <a:gd name="connsiteY2" fmla="*/ 545257 h 6858000"/>
              <a:gd name="connsiteX3" fmla="*/ 5374640 w 5374640"/>
              <a:gd name="connsiteY3" fmla="*/ 6312743 h 6858000"/>
              <a:gd name="connsiteX4" fmla="*/ 4829383 w 5374640"/>
              <a:gd name="connsiteY4" fmla="*/ 6858000 h 6858000"/>
              <a:gd name="connsiteX5" fmla="*/ 0 w 5374640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74640" h="6858000">
                <a:moveTo>
                  <a:pt x="0" y="0"/>
                </a:moveTo>
                <a:lnTo>
                  <a:pt x="4829383" y="0"/>
                </a:lnTo>
                <a:cubicBezTo>
                  <a:pt x="5130520" y="0"/>
                  <a:pt x="5374640" y="244120"/>
                  <a:pt x="5374640" y="545257"/>
                </a:cubicBezTo>
                <a:lnTo>
                  <a:pt x="5374640" y="6312743"/>
                </a:lnTo>
                <a:cubicBezTo>
                  <a:pt x="5374640" y="6613880"/>
                  <a:pt x="5130520" y="6858000"/>
                  <a:pt x="4829383" y="6858000"/>
                </a:cubicBezTo>
                <a:lnTo>
                  <a:pt x="0" y="6858000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58A68AA-1F01-4DB5-AD86-AACE390EF6B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963403" y="957076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747482062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3613441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7685EDED-11D7-4A26-BF8F-53B82EFAF81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solidFill>
            <a:schemeClr val="bg2">
              <a:lumMod val="75000"/>
            </a:schemeClr>
          </a:solidFill>
        </p:spPr>
        <p:txBody>
          <a:bodyPr anchor="ctr">
            <a:normAutofit/>
          </a:bodyPr>
          <a:lstStyle>
            <a:lvl1pPr algn="ctr">
              <a:defRPr sz="1800"/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88479063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id="{A295FCD4-B2C3-4812-AFF4-AD5767FB02B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5196" y="1120817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146150870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id="{A1425586-1B77-4F1D-A056-35C60C7DCEB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94366" y="765022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620561594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716292C9-F964-4725-A8D5-4B9F699EB5C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5196" y="83582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651924600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id="{A30FFE61-70DA-44E8-80B5-C704ACDD715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62286" y="8450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373496751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id="{153D02E3-A946-4936-832A-826C3B7072A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87206" y="668801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992476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000487D-9388-4757-9054-C71757BBA32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D2FEB7F-206A-416C-B2A5-A636C8D09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08A5E99A-9DDC-4DE9-8A55-49CF8CAE29FC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A30FFE61-70DA-44E8-80B5-C704ACDD715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62286" y="8450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11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8624200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F4EF66F0-DC35-4E9A-B665-1FA6E36D57C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-15237"/>
            <a:ext cx="5419544" cy="6883224"/>
          </a:xfrm>
          <a:custGeom>
            <a:avLst/>
            <a:gdLst>
              <a:gd name="connsiteX0" fmla="*/ 0 w 5419544"/>
              <a:gd name="connsiteY0" fmla="*/ 0 h 6883224"/>
              <a:gd name="connsiteX1" fmla="*/ 4804859 w 5419544"/>
              <a:gd name="connsiteY1" fmla="*/ 0 h 6883224"/>
              <a:gd name="connsiteX2" fmla="*/ 5419544 w 5419544"/>
              <a:gd name="connsiteY2" fmla="*/ 614685 h 6883224"/>
              <a:gd name="connsiteX3" fmla="*/ 5419544 w 5419544"/>
              <a:gd name="connsiteY3" fmla="*/ 6883224 h 6883224"/>
              <a:gd name="connsiteX4" fmla="*/ 0 w 5419544"/>
              <a:gd name="connsiteY4" fmla="*/ 6883224 h 6883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19544" h="6883224">
                <a:moveTo>
                  <a:pt x="0" y="0"/>
                </a:moveTo>
                <a:lnTo>
                  <a:pt x="4804859" y="0"/>
                </a:lnTo>
                <a:cubicBezTo>
                  <a:pt x="5144340" y="0"/>
                  <a:pt x="5419544" y="275204"/>
                  <a:pt x="5419544" y="614685"/>
                </a:cubicBezTo>
                <a:lnTo>
                  <a:pt x="5419544" y="6883224"/>
                </a:lnTo>
                <a:lnTo>
                  <a:pt x="0" y="6883224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800"/>
            </a:lvl1pPr>
          </a:lstStyle>
          <a:p>
            <a:endParaRPr lang="en-ID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ED55A0B3-B3F0-4205-8582-AD37A15F704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37452" y="98326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932875017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79E4B32B-5183-4CB7-9BC7-ABD8C34773E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-15237"/>
            <a:ext cx="5419544" cy="6883224"/>
          </a:xfrm>
          <a:custGeom>
            <a:avLst/>
            <a:gdLst>
              <a:gd name="connsiteX0" fmla="*/ 0 w 5419544"/>
              <a:gd name="connsiteY0" fmla="*/ 0 h 6883224"/>
              <a:gd name="connsiteX1" fmla="*/ 5419544 w 5419544"/>
              <a:gd name="connsiteY1" fmla="*/ 0 h 6883224"/>
              <a:gd name="connsiteX2" fmla="*/ 5419544 w 5419544"/>
              <a:gd name="connsiteY2" fmla="*/ 6268539 h 6883224"/>
              <a:gd name="connsiteX3" fmla="*/ 4804859 w 5419544"/>
              <a:gd name="connsiteY3" fmla="*/ 6883224 h 6883224"/>
              <a:gd name="connsiteX4" fmla="*/ 0 w 5419544"/>
              <a:gd name="connsiteY4" fmla="*/ 6883224 h 6883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19544" h="6883224">
                <a:moveTo>
                  <a:pt x="0" y="0"/>
                </a:moveTo>
                <a:lnTo>
                  <a:pt x="5419544" y="0"/>
                </a:lnTo>
                <a:lnTo>
                  <a:pt x="5419544" y="6268539"/>
                </a:lnTo>
                <a:cubicBezTo>
                  <a:pt x="5419544" y="6608020"/>
                  <a:pt x="5144340" y="6883224"/>
                  <a:pt x="4804859" y="6883224"/>
                </a:cubicBezTo>
                <a:lnTo>
                  <a:pt x="0" y="6883224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800"/>
            </a:lvl1pPr>
          </a:lstStyle>
          <a:p>
            <a:endParaRPr lang="en-ID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ED55A0B3-B3F0-4205-8582-AD37A15F704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37452" y="98326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005832225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>
            <a:extLst>
              <a:ext uri="{FF2B5EF4-FFF2-40B4-BE49-F238E27FC236}">
                <a16:creationId xmlns:a16="http://schemas.microsoft.com/office/drawing/2014/main" id="{F8C38F88-B935-4484-825B-1317F711597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83057" y="58664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196172309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0A335B13-64DC-434F-A109-D43A41E8DD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75596" y="111052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9F75258C-901B-47AE-A254-21F0DFFD5F2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68673" y="1051031"/>
            <a:ext cx="4881083" cy="517146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152417865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21A36352-01F6-498C-8E1D-F0BC2021EDA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955086" y="117483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2D45CE94-76F3-4435-9141-AE9B896BD56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955086" y="387231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9CE34D4E-09A7-40E0-B75F-365D1BEA885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1082110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09623671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09C7FD82-7F33-40B4-8043-7F05F3727B04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942716" y="387231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9CE34D4E-09A7-40E0-B75F-365D1BEA885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977938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F2B13A89-47B9-47C0-82C5-EF69E14457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383351" y="117483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088ABD45-FF79-487C-91F5-BDEF8D54A8E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383351" y="387231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944923476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15">
            <a:extLst>
              <a:ext uri="{FF2B5EF4-FFF2-40B4-BE49-F238E27FC236}">
                <a16:creationId xmlns:a16="http://schemas.microsoft.com/office/drawing/2014/main" id="{40FB3B7B-E82C-4D07-BF23-26DA8F42C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5760720" cy="685800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D219FE39-30ED-428F-BAD8-39CD85C52EB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434904" y="791200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68826092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E8F9B0B5-E5BC-421A-9F49-1EA8AE36496C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300488" y="2951545"/>
            <a:ext cx="4948798" cy="3259534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8E8120B0-9FBE-4C78-A7DA-85D7DA82E3C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42714" y="2951545"/>
            <a:ext cx="4948798" cy="3259534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FB5144F3-59CC-4E8E-81F3-413EB3A51E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8969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2333656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F4767D20-668F-40A0-BCA8-2B03579DE66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05756" y="867163"/>
            <a:ext cx="5248792" cy="2848310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8DBB746C-0ADC-4E71-BA37-D4378CAE29E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437454" y="88008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B8DFB98F-1E0E-41D1-87AB-F45AF6C4669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5757" y="3831220"/>
            <a:ext cx="2568251" cy="272555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22" name="Picture Placeholder 9">
            <a:extLst>
              <a:ext uri="{FF2B5EF4-FFF2-40B4-BE49-F238E27FC236}">
                <a16:creationId xmlns:a16="http://schemas.microsoft.com/office/drawing/2014/main" id="{B93F1C18-14EE-4396-BAE5-DBFAD47C7E1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3186297" y="3831220"/>
            <a:ext cx="2568251" cy="272555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963574665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9">
            <a:extLst>
              <a:ext uri="{FF2B5EF4-FFF2-40B4-BE49-F238E27FC236}">
                <a16:creationId xmlns:a16="http://schemas.microsoft.com/office/drawing/2014/main" id="{47909367-C9B0-4EBB-A3FC-EC2057361685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916567" y="1537563"/>
            <a:ext cx="2190695" cy="4614315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5E4C9993-4434-439D-B3FB-76B01407A25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027358" y="1125503"/>
            <a:ext cx="2190695" cy="4614315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96815EBE-4EAF-4A3E-B0B5-49AE35A2D1A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1024236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011324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1C722AC7-0D64-4755-AACF-00AFC415AD9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0F40FC8D-95A0-409C-96F1-E86AAEC86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7531F00D-DED3-4D28-99E3-79AA7D6756D0}"/>
              </a:ext>
            </a:extLst>
          </p:cNvPr>
          <p:cNvSpPr/>
          <p:nvPr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153D02E3-A946-4936-832A-826C3B7072A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87206" y="668801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8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47240671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58B0E6FA-785B-4140-91AD-DF0BEBF583D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06903" y="750658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3" name="Picture Placeholder 9">
            <a:extLst>
              <a:ext uri="{FF2B5EF4-FFF2-40B4-BE49-F238E27FC236}">
                <a16:creationId xmlns:a16="http://schemas.microsoft.com/office/drawing/2014/main" id="{C1C954D3-21FB-4B97-9EE8-81A09B68BB9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46299" y="1747778"/>
            <a:ext cx="5347504" cy="3368233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154178691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C3839D2A-4AB5-4CB1-A7D9-3E6AA48BDFE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665862" y="682491"/>
            <a:ext cx="6860276" cy="1146309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785589777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FFCB548A-524F-42B6-B0F1-9018EE4B202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825670" y="66753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618990908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48B6A3C5-7DBA-441A-96FB-AE700F5D028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1106182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661974704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FFCB548A-524F-42B6-B0F1-9018EE4B202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13152" y="74045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4014829027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7ACAC7CE-A7D2-4CA3-98C8-A5831619AC2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50119" y="1198782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622048167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5">
            <a:extLst>
              <a:ext uri="{FF2B5EF4-FFF2-40B4-BE49-F238E27FC236}">
                <a16:creationId xmlns:a16="http://schemas.microsoft.com/office/drawing/2014/main" id="{56E58034-299F-43C5-BADE-3D7C7C130C6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96380" y="946327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19" name="Picture Placeholder 15">
            <a:extLst>
              <a:ext uri="{FF2B5EF4-FFF2-40B4-BE49-F238E27FC236}">
                <a16:creationId xmlns:a16="http://schemas.microsoft.com/office/drawing/2014/main" id="{AB530C88-3238-4E45-AC4F-0738E0ECBAE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81228" y="946326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20" name="Picture Placeholder 15">
            <a:extLst>
              <a:ext uri="{FF2B5EF4-FFF2-40B4-BE49-F238E27FC236}">
                <a16:creationId xmlns:a16="http://schemas.microsoft.com/office/drawing/2014/main" id="{C7287904-DA84-4FDD-969C-ACF5203C88D8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83352" y="3777470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21" name="Picture Placeholder 15">
            <a:extLst>
              <a:ext uri="{FF2B5EF4-FFF2-40B4-BE49-F238E27FC236}">
                <a16:creationId xmlns:a16="http://schemas.microsoft.com/office/drawing/2014/main" id="{F282FC72-C668-4CD9-A6E8-D3414D04BF29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368200" y="3777469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31CF62FD-3C11-47E6-B1AB-C001BD9B074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63952" y="113669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112597170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7ACAC7CE-A7D2-4CA3-98C8-A5831619AC2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757184" y="135329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1" name="Picture Placeholder 15">
            <a:extLst>
              <a:ext uri="{FF2B5EF4-FFF2-40B4-BE49-F238E27FC236}">
                <a16:creationId xmlns:a16="http://schemas.microsoft.com/office/drawing/2014/main" id="{55C637F5-D1EC-40F8-B892-3041F157E68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43004" y="1985661"/>
            <a:ext cx="1237553" cy="123800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29" name="Picture Placeholder 15">
            <a:extLst>
              <a:ext uri="{FF2B5EF4-FFF2-40B4-BE49-F238E27FC236}">
                <a16:creationId xmlns:a16="http://schemas.microsoft.com/office/drawing/2014/main" id="{7B6584BF-A5F0-4D14-AB3C-251B01128D9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555401" y="1985661"/>
            <a:ext cx="1237553" cy="123800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30" name="Picture Placeholder 15">
            <a:extLst>
              <a:ext uri="{FF2B5EF4-FFF2-40B4-BE49-F238E27FC236}">
                <a16:creationId xmlns:a16="http://schemas.microsoft.com/office/drawing/2014/main" id="{19FEFA85-2B2D-4508-A193-8A3EC8B397C7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430289" y="1985661"/>
            <a:ext cx="1237553" cy="123800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247902483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12">
            <a:extLst>
              <a:ext uri="{FF2B5EF4-FFF2-40B4-BE49-F238E27FC236}">
                <a16:creationId xmlns:a16="http://schemas.microsoft.com/office/drawing/2014/main" id="{4EF08015-1653-43D1-95DF-E7251BBDBEF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5450" y="0"/>
            <a:ext cx="5374640" cy="6858000"/>
          </a:xfrm>
          <a:custGeom>
            <a:avLst/>
            <a:gdLst>
              <a:gd name="connsiteX0" fmla="*/ 0 w 5374640"/>
              <a:gd name="connsiteY0" fmla="*/ 0 h 6858000"/>
              <a:gd name="connsiteX1" fmla="*/ 4829383 w 5374640"/>
              <a:gd name="connsiteY1" fmla="*/ 0 h 6858000"/>
              <a:gd name="connsiteX2" fmla="*/ 5374640 w 5374640"/>
              <a:gd name="connsiteY2" fmla="*/ 545257 h 6858000"/>
              <a:gd name="connsiteX3" fmla="*/ 5374640 w 5374640"/>
              <a:gd name="connsiteY3" fmla="*/ 6312743 h 6858000"/>
              <a:gd name="connsiteX4" fmla="*/ 4829383 w 5374640"/>
              <a:gd name="connsiteY4" fmla="*/ 6858000 h 6858000"/>
              <a:gd name="connsiteX5" fmla="*/ 0 w 5374640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74640" h="6858000">
                <a:moveTo>
                  <a:pt x="0" y="0"/>
                </a:moveTo>
                <a:lnTo>
                  <a:pt x="4829383" y="0"/>
                </a:lnTo>
                <a:cubicBezTo>
                  <a:pt x="5130520" y="0"/>
                  <a:pt x="5374640" y="244120"/>
                  <a:pt x="5374640" y="545257"/>
                </a:cubicBezTo>
                <a:lnTo>
                  <a:pt x="5374640" y="6312743"/>
                </a:lnTo>
                <a:cubicBezTo>
                  <a:pt x="5374640" y="6613880"/>
                  <a:pt x="5130520" y="6858000"/>
                  <a:pt x="4829383" y="6858000"/>
                </a:cubicBezTo>
                <a:lnTo>
                  <a:pt x="0" y="6858000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58A68AA-1F01-4DB5-AD86-AACE390EF6B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963403" y="957076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4093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F4EF66F0-DC35-4E9A-B665-1FA6E36D57C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-15237"/>
            <a:ext cx="5419544" cy="6883224"/>
          </a:xfrm>
          <a:custGeom>
            <a:avLst/>
            <a:gdLst>
              <a:gd name="connsiteX0" fmla="*/ 0 w 5419544"/>
              <a:gd name="connsiteY0" fmla="*/ 0 h 6883224"/>
              <a:gd name="connsiteX1" fmla="*/ 4804859 w 5419544"/>
              <a:gd name="connsiteY1" fmla="*/ 0 h 6883224"/>
              <a:gd name="connsiteX2" fmla="*/ 5419544 w 5419544"/>
              <a:gd name="connsiteY2" fmla="*/ 614685 h 6883224"/>
              <a:gd name="connsiteX3" fmla="*/ 5419544 w 5419544"/>
              <a:gd name="connsiteY3" fmla="*/ 6883224 h 6883224"/>
              <a:gd name="connsiteX4" fmla="*/ 0 w 5419544"/>
              <a:gd name="connsiteY4" fmla="*/ 6883224 h 6883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19544" h="6883224">
                <a:moveTo>
                  <a:pt x="0" y="0"/>
                </a:moveTo>
                <a:lnTo>
                  <a:pt x="4804859" y="0"/>
                </a:lnTo>
                <a:cubicBezTo>
                  <a:pt x="5144340" y="0"/>
                  <a:pt x="5419544" y="275204"/>
                  <a:pt x="5419544" y="614685"/>
                </a:cubicBezTo>
                <a:lnTo>
                  <a:pt x="5419544" y="6883224"/>
                </a:lnTo>
                <a:lnTo>
                  <a:pt x="0" y="6883224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800"/>
            </a:lvl1pPr>
          </a:lstStyle>
          <a:p>
            <a:endParaRPr lang="en-ID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000487D-9388-4757-9054-C71757BBA32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D2FEB7F-206A-416C-B2A5-A636C8D09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ED55A0B3-B3F0-4205-8582-AD37A15F704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37452" y="98326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941569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79E4B32B-5183-4CB7-9BC7-ABD8C34773E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-15237"/>
            <a:ext cx="5419544" cy="6883224"/>
          </a:xfrm>
          <a:custGeom>
            <a:avLst/>
            <a:gdLst>
              <a:gd name="connsiteX0" fmla="*/ 0 w 5419544"/>
              <a:gd name="connsiteY0" fmla="*/ 0 h 6883224"/>
              <a:gd name="connsiteX1" fmla="*/ 5419544 w 5419544"/>
              <a:gd name="connsiteY1" fmla="*/ 0 h 6883224"/>
              <a:gd name="connsiteX2" fmla="*/ 5419544 w 5419544"/>
              <a:gd name="connsiteY2" fmla="*/ 6268539 h 6883224"/>
              <a:gd name="connsiteX3" fmla="*/ 4804859 w 5419544"/>
              <a:gd name="connsiteY3" fmla="*/ 6883224 h 6883224"/>
              <a:gd name="connsiteX4" fmla="*/ 0 w 5419544"/>
              <a:gd name="connsiteY4" fmla="*/ 6883224 h 6883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19544" h="6883224">
                <a:moveTo>
                  <a:pt x="0" y="0"/>
                </a:moveTo>
                <a:lnTo>
                  <a:pt x="5419544" y="0"/>
                </a:lnTo>
                <a:lnTo>
                  <a:pt x="5419544" y="6268539"/>
                </a:lnTo>
                <a:cubicBezTo>
                  <a:pt x="5419544" y="6608020"/>
                  <a:pt x="5144340" y="6883224"/>
                  <a:pt x="4804859" y="6883224"/>
                </a:cubicBezTo>
                <a:lnTo>
                  <a:pt x="0" y="6883224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800"/>
            </a:lvl1pPr>
          </a:lstStyle>
          <a:p>
            <a:endParaRPr lang="en-ID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000487D-9388-4757-9054-C71757BBA32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D2FEB7F-206A-416C-B2A5-A636C8D09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ED55A0B3-B3F0-4205-8582-AD37A15F704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37452" y="98326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14066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13" Type="http://schemas.openxmlformats.org/officeDocument/2006/relationships/slideLayout" Target="../slideLayouts/slideLayout39.xml"/><Relationship Id="rId18" Type="http://schemas.openxmlformats.org/officeDocument/2006/relationships/slideLayout" Target="../slideLayouts/slideLayout44.xml"/><Relationship Id="rId26" Type="http://schemas.openxmlformats.org/officeDocument/2006/relationships/slideLayout" Target="../slideLayouts/slideLayout52.xml"/><Relationship Id="rId3" Type="http://schemas.openxmlformats.org/officeDocument/2006/relationships/slideLayout" Target="../slideLayouts/slideLayout29.xml"/><Relationship Id="rId21" Type="http://schemas.openxmlformats.org/officeDocument/2006/relationships/slideLayout" Target="../slideLayouts/slideLayout47.xml"/><Relationship Id="rId7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8.xml"/><Relationship Id="rId17" Type="http://schemas.openxmlformats.org/officeDocument/2006/relationships/slideLayout" Target="../slideLayouts/slideLayout43.xml"/><Relationship Id="rId25" Type="http://schemas.openxmlformats.org/officeDocument/2006/relationships/slideLayout" Target="../slideLayouts/slideLayout51.xml"/><Relationship Id="rId2" Type="http://schemas.openxmlformats.org/officeDocument/2006/relationships/slideLayout" Target="../slideLayouts/slideLayout28.xml"/><Relationship Id="rId16" Type="http://schemas.openxmlformats.org/officeDocument/2006/relationships/slideLayout" Target="../slideLayouts/slideLayout42.xml"/><Relationship Id="rId20" Type="http://schemas.openxmlformats.org/officeDocument/2006/relationships/slideLayout" Target="../slideLayouts/slideLayout46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24" Type="http://schemas.openxmlformats.org/officeDocument/2006/relationships/slideLayout" Target="../slideLayouts/slideLayout50.xml"/><Relationship Id="rId5" Type="http://schemas.openxmlformats.org/officeDocument/2006/relationships/slideLayout" Target="../slideLayouts/slideLayout31.xml"/><Relationship Id="rId15" Type="http://schemas.openxmlformats.org/officeDocument/2006/relationships/slideLayout" Target="../slideLayouts/slideLayout41.xml"/><Relationship Id="rId23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36.xml"/><Relationship Id="rId19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Relationship Id="rId14" Type="http://schemas.openxmlformats.org/officeDocument/2006/relationships/slideLayout" Target="../slideLayouts/slideLayout40.xml"/><Relationship Id="rId22" Type="http://schemas.openxmlformats.org/officeDocument/2006/relationships/slideLayout" Target="../slideLayouts/slideLayout48.xml"/><Relationship Id="rId27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0.xml"/><Relationship Id="rId13" Type="http://schemas.openxmlformats.org/officeDocument/2006/relationships/slideLayout" Target="../slideLayouts/slideLayout65.xml"/><Relationship Id="rId18" Type="http://schemas.openxmlformats.org/officeDocument/2006/relationships/slideLayout" Target="../slideLayouts/slideLayout70.xml"/><Relationship Id="rId26" Type="http://schemas.openxmlformats.org/officeDocument/2006/relationships/slideLayout" Target="../slideLayouts/slideLayout78.xml"/><Relationship Id="rId3" Type="http://schemas.openxmlformats.org/officeDocument/2006/relationships/slideLayout" Target="../slideLayouts/slideLayout55.xml"/><Relationship Id="rId21" Type="http://schemas.openxmlformats.org/officeDocument/2006/relationships/slideLayout" Target="../slideLayouts/slideLayout73.xml"/><Relationship Id="rId7" Type="http://schemas.openxmlformats.org/officeDocument/2006/relationships/slideLayout" Target="../slideLayouts/slideLayout59.xml"/><Relationship Id="rId12" Type="http://schemas.openxmlformats.org/officeDocument/2006/relationships/slideLayout" Target="../slideLayouts/slideLayout64.xml"/><Relationship Id="rId17" Type="http://schemas.openxmlformats.org/officeDocument/2006/relationships/slideLayout" Target="../slideLayouts/slideLayout69.xml"/><Relationship Id="rId25" Type="http://schemas.openxmlformats.org/officeDocument/2006/relationships/slideLayout" Target="../slideLayouts/slideLayout77.xml"/><Relationship Id="rId2" Type="http://schemas.openxmlformats.org/officeDocument/2006/relationships/slideLayout" Target="../slideLayouts/slideLayout54.xml"/><Relationship Id="rId16" Type="http://schemas.openxmlformats.org/officeDocument/2006/relationships/slideLayout" Target="../slideLayouts/slideLayout68.xml"/><Relationship Id="rId20" Type="http://schemas.openxmlformats.org/officeDocument/2006/relationships/slideLayout" Target="../slideLayouts/slideLayout72.xml"/><Relationship Id="rId1" Type="http://schemas.openxmlformats.org/officeDocument/2006/relationships/slideLayout" Target="../slideLayouts/slideLayout53.xml"/><Relationship Id="rId6" Type="http://schemas.openxmlformats.org/officeDocument/2006/relationships/slideLayout" Target="../slideLayouts/slideLayout58.xml"/><Relationship Id="rId11" Type="http://schemas.openxmlformats.org/officeDocument/2006/relationships/slideLayout" Target="../slideLayouts/slideLayout63.xml"/><Relationship Id="rId24" Type="http://schemas.openxmlformats.org/officeDocument/2006/relationships/slideLayout" Target="../slideLayouts/slideLayout76.xml"/><Relationship Id="rId5" Type="http://schemas.openxmlformats.org/officeDocument/2006/relationships/slideLayout" Target="../slideLayouts/slideLayout57.xml"/><Relationship Id="rId15" Type="http://schemas.openxmlformats.org/officeDocument/2006/relationships/slideLayout" Target="../slideLayouts/slideLayout67.xml"/><Relationship Id="rId23" Type="http://schemas.openxmlformats.org/officeDocument/2006/relationships/slideLayout" Target="../slideLayouts/slideLayout75.xml"/><Relationship Id="rId10" Type="http://schemas.openxmlformats.org/officeDocument/2006/relationships/slideLayout" Target="../slideLayouts/slideLayout62.xml"/><Relationship Id="rId19" Type="http://schemas.openxmlformats.org/officeDocument/2006/relationships/slideLayout" Target="../slideLayouts/slideLayout71.xml"/><Relationship Id="rId4" Type="http://schemas.openxmlformats.org/officeDocument/2006/relationships/slideLayout" Target="../slideLayouts/slideLayout56.xml"/><Relationship Id="rId9" Type="http://schemas.openxmlformats.org/officeDocument/2006/relationships/slideLayout" Target="../slideLayouts/slideLayout61.xml"/><Relationship Id="rId14" Type="http://schemas.openxmlformats.org/officeDocument/2006/relationships/slideLayout" Target="../slideLayouts/slideLayout66.xml"/><Relationship Id="rId22" Type="http://schemas.openxmlformats.org/officeDocument/2006/relationships/slideLayout" Target="../slideLayouts/slideLayout74.xml"/><Relationship Id="rId27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710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63" r:id="rId5"/>
    <p:sldLayoutId id="2147483656" r:id="rId6"/>
    <p:sldLayoutId id="2147483657" r:id="rId7"/>
    <p:sldLayoutId id="2147483661" r:id="rId8"/>
    <p:sldLayoutId id="2147483680" r:id="rId9"/>
    <p:sldLayoutId id="2147483658" r:id="rId10"/>
    <p:sldLayoutId id="2147483664" r:id="rId11"/>
    <p:sldLayoutId id="2147483665" r:id="rId12"/>
    <p:sldLayoutId id="2147483666" r:id="rId13"/>
    <p:sldLayoutId id="2147483667" r:id="rId14"/>
    <p:sldLayoutId id="2147483668" r:id="rId15"/>
    <p:sldLayoutId id="2147483669" r:id="rId16"/>
    <p:sldLayoutId id="2147483670" r:id="rId17"/>
    <p:sldLayoutId id="2147483671" r:id="rId18"/>
    <p:sldLayoutId id="2147483672" r:id="rId19"/>
    <p:sldLayoutId id="2147483673" r:id="rId20"/>
    <p:sldLayoutId id="2147483674" r:id="rId21"/>
    <p:sldLayoutId id="2147483675" r:id="rId22"/>
    <p:sldLayoutId id="2147483676" r:id="rId23"/>
    <p:sldLayoutId id="2147483677" r:id="rId24"/>
    <p:sldLayoutId id="2147483678" r:id="rId25"/>
    <p:sldLayoutId id="2147483679" r:id="rId2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3F3F3F">
                  <a:tint val="75000"/>
                </a:srgbClr>
              </a:solidFill>
              <a:effectLst/>
              <a:uLnTx/>
              <a:uFillTx/>
              <a:latin typeface="Source Sans Pro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3F3F3F">
                  <a:tint val="75000"/>
                </a:srgbClr>
              </a:solidFill>
              <a:effectLst/>
              <a:uLnTx/>
              <a:uFillTx/>
              <a:latin typeface="Source Sans Pro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3813BF9-5145-4417-B95D-FA862797388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3F3F3F">
                    <a:tint val="75000"/>
                  </a:srgbClr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3F3F3F">
                  <a:tint val="75000"/>
                </a:srgbClr>
              </a:solidFill>
              <a:effectLst/>
              <a:uLnTx/>
              <a:uFillTx/>
              <a:latin typeface="Source Sans Pr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22134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  <p:sldLayoutId id="2147483693" r:id="rId12"/>
    <p:sldLayoutId id="2147483694" r:id="rId13"/>
    <p:sldLayoutId id="2147483695" r:id="rId14"/>
    <p:sldLayoutId id="2147483696" r:id="rId15"/>
    <p:sldLayoutId id="2147483697" r:id="rId16"/>
    <p:sldLayoutId id="2147483698" r:id="rId17"/>
    <p:sldLayoutId id="2147483699" r:id="rId18"/>
    <p:sldLayoutId id="2147483700" r:id="rId19"/>
    <p:sldLayoutId id="2147483701" r:id="rId20"/>
    <p:sldLayoutId id="2147483702" r:id="rId21"/>
    <p:sldLayoutId id="2147483703" r:id="rId22"/>
    <p:sldLayoutId id="2147483704" r:id="rId23"/>
    <p:sldLayoutId id="2147483705" r:id="rId24"/>
    <p:sldLayoutId id="2147483706" r:id="rId25"/>
    <p:sldLayoutId id="2147483707" r:id="rId2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3F3F3F">
                  <a:tint val="75000"/>
                </a:srgbClr>
              </a:solidFill>
              <a:effectLst/>
              <a:uLnTx/>
              <a:uFillTx/>
              <a:latin typeface="Source Sans Pro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3F3F3F">
                  <a:tint val="75000"/>
                </a:srgbClr>
              </a:solidFill>
              <a:effectLst/>
              <a:uLnTx/>
              <a:uFillTx/>
              <a:latin typeface="Source Sans Pro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3813BF9-5145-4417-B95D-FA862797388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3F3F3F">
                    <a:tint val="75000"/>
                  </a:srgbClr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3F3F3F">
                  <a:tint val="75000"/>
                </a:srgbClr>
              </a:solidFill>
              <a:effectLst/>
              <a:uLnTx/>
              <a:uFillTx/>
              <a:latin typeface="Source Sans Pr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649210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  <p:sldLayoutId id="2147483725" r:id="rId17"/>
    <p:sldLayoutId id="2147483726" r:id="rId18"/>
    <p:sldLayoutId id="2147483727" r:id="rId19"/>
    <p:sldLayoutId id="2147483728" r:id="rId20"/>
    <p:sldLayoutId id="2147483729" r:id="rId21"/>
    <p:sldLayoutId id="2147483730" r:id="rId22"/>
    <p:sldLayoutId id="2147483731" r:id="rId23"/>
    <p:sldLayoutId id="2147483732" r:id="rId24"/>
    <p:sldLayoutId id="2147483733" r:id="rId25"/>
    <p:sldLayoutId id="2147483734" r:id="rId2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9.png"/><Relationship Id="rId7" Type="http://schemas.openxmlformats.org/officeDocument/2006/relationships/image" Target="../media/image14.png"/><Relationship Id="rId12" Type="http://schemas.openxmlformats.org/officeDocument/2006/relationships/image" Target="../media/image19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png"/><Relationship Id="rId11" Type="http://schemas.openxmlformats.org/officeDocument/2006/relationships/image" Target="../media/image18.png"/><Relationship Id="rId5" Type="http://schemas.openxmlformats.org/officeDocument/2006/relationships/image" Target="../media/image12.png"/><Relationship Id="rId10" Type="http://schemas.openxmlformats.org/officeDocument/2006/relationships/image" Target="../media/image17.png"/><Relationship Id="rId4" Type="http://schemas.openxmlformats.org/officeDocument/2006/relationships/image" Target="../media/image10.png"/><Relationship Id="rId9" Type="http://schemas.openxmlformats.org/officeDocument/2006/relationships/image" Target="../media/image16.png"/></Relationships>
</file>

<file path=ppt/slides/_rels/slide4.xml.rels><?xml version="1.0" encoding="UTF-8" standalone="yes"?>
<Relationships xmlns="http://schemas.openxmlformats.org/package/2006/relationships"><Relationship Id="rId13" Type="http://schemas.openxmlformats.org/officeDocument/2006/relationships/image" Target="../media/image22.png"/><Relationship Id="rId3" Type="http://schemas.openxmlformats.org/officeDocument/2006/relationships/image" Target="../media/image21.png"/><Relationship Id="rId12" Type="http://schemas.openxmlformats.org/officeDocument/2006/relationships/image" Target="../media/image95.png"/><Relationship Id="rId17" Type="http://schemas.openxmlformats.org/officeDocument/2006/relationships/image" Target="../media/image26.png"/><Relationship Id="rId2" Type="http://schemas.openxmlformats.org/officeDocument/2006/relationships/image" Target="../media/image2.png"/><Relationship Id="rId16" Type="http://schemas.openxmlformats.org/officeDocument/2006/relationships/image" Target="../media/image2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1.png"/><Relationship Id="rId11" Type="http://schemas.openxmlformats.org/officeDocument/2006/relationships/image" Target="../media/image94.png"/><Relationship Id="rId15" Type="http://schemas.openxmlformats.org/officeDocument/2006/relationships/image" Target="../media/image24.png"/><Relationship Id="rId10" Type="http://schemas.openxmlformats.org/officeDocument/2006/relationships/image" Target="../media/image93.png"/><Relationship Id="rId4" Type="http://schemas.openxmlformats.org/officeDocument/2006/relationships/image" Target="../media/image89.png"/><Relationship Id="rId9" Type="http://schemas.openxmlformats.org/officeDocument/2006/relationships/image" Target="../media/image83.png"/><Relationship Id="rId14" Type="http://schemas.openxmlformats.org/officeDocument/2006/relationships/image" Target="../media/image2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png"/><Relationship Id="rId3" Type="http://schemas.openxmlformats.org/officeDocument/2006/relationships/image" Target="../media/image31.png"/><Relationship Id="rId7" Type="http://schemas.openxmlformats.org/officeDocument/2006/relationships/image" Target="../media/image3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4.png"/><Relationship Id="rId5" Type="http://schemas.openxmlformats.org/officeDocument/2006/relationships/image" Target="../media/image33.png"/><Relationship Id="rId4" Type="http://schemas.openxmlformats.org/officeDocument/2006/relationships/image" Target="../media/image32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png"/><Relationship Id="rId13" Type="http://schemas.openxmlformats.org/officeDocument/2006/relationships/image" Target="../media/image57.png"/><Relationship Id="rId3" Type="http://schemas.openxmlformats.org/officeDocument/2006/relationships/image" Target="../media/image47.png"/><Relationship Id="rId7" Type="http://schemas.openxmlformats.org/officeDocument/2006/relationships/image" Target="../media/image51.png"/><Relationship Id="rId12" Type="http://schemas.openxmlformats.org/officeDocument/2006/relationships/image" Target="../media/image56.png"/><Relationship Id="rId2" Type="http://schemas.openxmlformats.org/officeDocument/2006/relationships/image" Target="../media/image46.png"/><Relationship Id="rId16" Type="http://schemas.openxmlformats.org/officeDocument/2006/relationships/image" Target="../media/image6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0.png"/><Relationship Id="rId11" Type="http://schemas.openxmlformats.org/officeDocument/2006/relationships/image" Target="../media/image55.png"/><Relationship Id="rId5" Type="http://schemas.openxmlformats.org/officeDocument/2006/relationships/image" Target="../media/image49.png"/><Relationship Id="rId15" Type="http://schemas.openxmlformats.org/officeDocument/2006/relationships/image" Target="../media/image59.png"/><Relationship Id="rId10" Type="http://schemas.openxmlformats.org/officeDocument/2006/relationships/image" Target="../media/image54.png"/><Relationship Id="rId4" Type="http://schemas.openxmlformats.org/officeDocument/2006/relationships/image" Target="../media/image48.png"/><Relationship Id="rId9" Type="http://schemas.openxmlformats.org/officeDocument/2006/relationships/image" Target="../media/image53.png"/><Relationship Id="rId14" Type="http://schemas.openxmlformats.org/officeDocument/2006/relationships/image" Target="../media/image58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Прямоугольник 273"/>
          <p:cNvSpPr/>
          <p:nvPr/>
        </p:nvSpPr>
        <p:spPr>
          <a:xfrm>
            <a:off x="1363814" y="2202180"/>
            <a:ext cx="5104704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7800">
              <a:lnSpc>
                <a:spcPct val="115000"/>
              </a:lnSpc>
              <a:spcAft>
                <a:spcPts val="0"/>
              </a:spcAft>
              <a:tabLst>
                <a:tab pos="270510" algn="l"/>
              </a:tabLst>
            </a:pPr>
            <a:r>
              <a:rPr lang="kk-KZ" sz="4000" b="1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Кері итеруші </a:t>
            </a:r>
            <a:r>
              <a:rPr lang="kk-KZ" sz="4000" b="1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күш</a:t>
            </a:r>
            <a:endParaRPr lang="ru-RU" sz="7200" b="1" dirty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614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Прямоугольник 141"/>
          <p:cNvSpPr/>
          <p:nvPr/>
        </p:nvSpPr>
        <p:spPr>
          <a:xfrm>
            <a:off x="1057466" y="2713761"/>
            <a:ext cx="9040151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4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</a:t>
            </a:r>
            <a:r>
              <a:rPr lang="kk-KZ" sz="4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септер </a:t>
            </a:r>
            <a:r>
              <a:rPr lang="kk-KZ" sz="4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шығаруда Архимед заңын </a:t>
            </a:r>
            <a:r>
              <a:rPr lang="kk-KZ" sz="4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қолдануды білесіздер.</a:t>
            </a:r>
            <a:endParaRPr lang="kk-KZ" sz="60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3" name="Title 14">
            <a:extLst/>
          </p:cNvPr>
          <p:cNvSpPr txBox="1">
            <a:spLocks/>
          </p:cNvSpPr>
          <p:nvPr/>
        </p:nvSpPr>
        <p:spPr>
          <a:xfrm>
            <a:off x="1122680" y="1493129"/>
            <a:ext cx="6319867" cy="84855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Source Sans Pro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Source Sans Pro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Source Sans Pro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Source Sans Pro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Source Sans Pro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Source Sans Pro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Source Sans Pro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Source Sans Pro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Source Sans Pro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4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ahoma"/>
                <a:ea typeface="Tahoma"/>
                <a:cs typeface="Tahoma"/>
                <a:sym typeface="Tahoma"/>
              </a:rPr>
              <a:t>Бүгінгі сабақта:</a:t>
            </a:r>
            <a:endParaRPr kumimoji="0" lang="en-ID" altLang="ru-RU" sz="4000" b="1" i="0" u="none" strike="noStrike" kern="1200" cap="none" spc="0" normalizeH="0" baseline="0" noProof="0" dirty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5664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0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kk-K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811641" y="803688"/>
            <a:ext cx="10595376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</a:t>
            </a: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№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800" b="1" dirty="0" err="1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Есеп</a:t>
            </a:r>
            <a:endParaRPr lang="ru-RU" sz="2800" b="1" dirty="0" smtClean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kk-KZ" sz="2400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Дененің ауадағы салмағы 26 кН, ал судағы салмағы 16 кН. Дененің көлемі қандай?</a:t>
            </a:r>
            <a:endParaRPr lang="ru-RU" sz="2400" dirty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994012" y="1970093"/>
            <a:ext cx="181801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Берілгені:</a:t>
            </a: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 flipH="1">
            <a:off x="3269204" y="2003774"/>
            <a:ext cx="159" cy="30166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1002876" y="4461506"/>
            <a:ext cx="2266328" cy="118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Прямоугольник 22"/>
          <p:cNvSpPr/>
          <p:nvPr/>
        </p:nvSpPr>
        <p:spPr>
          <a:xfrm>
            <a:off x="3259181" y="1978960"/>
            <a:ext cx="136928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ХБЖ:</a:t>
            </a:r>
            <a:endParaRPr lang="ru-RU" sz="24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6676793" y="2595790"/>
                <a:ext cx="2501034" cy="48327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𝐹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𝐴</m:t>
                        </m:r>
                      </m:sub>
                    </m:sSub>
                  </m:oMath>
                </a14:m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a:rPr lang="en-US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𝜌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𝑐</m:t>
                        </m:r>
                      </m:sub>
                    </m:sSub>
                    <m:r>
                      <m:rPr>
                        <m:sty m:val="p"/>
                      </m:rPr>
                      <a:rPr lang="en-US" sz="240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g</m:t>
                    </m:r>
                    <m:sSub>
                      <m:sSubPr>
                        <m:ctrlPr>
                          <a:rPr lang="en-US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𝑉</m:t>
                        </m:r>
                      </m:e>
                      <m:sub>
                        <m:r>
                          <a:rPr lang="kk-KZ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д</m:t>
                        </m:r>
                      </m:sub>
                    </m:sSub>
                  </m:oMath>
                </a14:m>
                <a:endParaRPr lang="ru-RU" sz="2400" dirty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76793" y="2595790"/>
                <a:ext cx="2501034" cy="483274"/>
              </a:xfrm>
              <a:prstGeom prst="rect">
                <a:avLst/>
              </a:prstGeom>
              <a:blipFill>
                <a:blip r:embed="rId2"/>
                <a:stretch>
                  <a:fillRect l="-487" t="-12658" b="-2151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1008873" y="2477751"/>
                <a:ext cx="2008242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𝑃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kk-KZ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= </a:t>
                </a:r>
                <a:r>
                  <a:rPr lang="kk-KZ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26 кН</a:t>
                </a:r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endParaRPr lang="ru-RU" dirty="0"/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8873" y="2477751"/>
                <a:ext cx="2008242" cy="461665"/>
              </a:xfrm>
              <a:prstGeom prst="rect">
                <a:avLst/>
              </a:prstGeom>
              <a:blipFill>
                <a:blip r:embed="rId3"/>
                <a:stretch>
                  <a:fillRect l="-606" t="-11842" b="-276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Прямоугольник 44"/>
              <p:cNvSpPr/>
              <p:nvPr/>
            </p:nvSpPr>
            <p:spPr>
              <a:xfrm>
                <a:off x="1008073" y="4473330"/>
                <a:ext cx="1496783" cy="48327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kk-KZ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𝑉</m:t>
                        </m:r>
                      </m:e>
                      <m:sub>
                        <m:r>
                          <a:rPr lang="kk-KZ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д</m:t>
                        </m:r>
                      </m:sub>
                    </m:sSub>
                  </m:oMath>
                </a14:m>
                <a:r>
                  <a:rPr lang="kk-KZ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ru-RU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- ?</a:t>
                </a:r>
                <a:endParaRPr lang="ru-RU" sz="2400" dirty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45" name="Прямоугольник 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8073" y="4473330"/>
                <a:ext cx="1496783" cy="483274"/>
              </a:xfrm>
              <a:prstGeom prst="rect">
                <a:avLst/>
              </a:prstGeom>
              <a:blipFill>
                <a:blip r:embed="rId4"/>
                <a:stretch>
                  <a:fillRect l="-813" t="-12658" b="-2151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Прямоугольник 32"/>
              <p:cNvSpPr/>
              <p:nvPr/>
            </p:nvSpPr>
            <p:spPr>
              <a:xfrm>
                <a:off x="976757" y="3010418"/>
                <a:ext cx="2748205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𝑃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ru-RU" sz="2400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=</a:t>
                </a:r>
                <a:r>
                  <a:rPr lang="en-US" sz="2400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16 </a:t>
                </a:r>
                <a:r>
                  <a:rPr lang="kk-KZ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кН</a:t>
                </a:r>
                <a:endParaRPr lang="ru-RU" sz="2400" dirty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33" name="Прямоугольник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6757" y="3010418"/>
                <a:ext cx="2748205" cy="461665"/>
              </a:xfrm>
              <a:prstGeom prst="rect">
                <a:avLst/>
              </a:prstGeom>
              <a:blipFill>
                <a:blip r:embed="rId5"/>
                <a:stretch>
                  <a:fillRect l="-443" t="-11842" b="-276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8550789" y="2283045"/>
                <a:ext cx="1609543" cy="84856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𝑉</m:t>
                          </m:r>
                        </m:e>
                        <m:sub>
                          <m:r>
                            <a:rPr lang="kk-KZ" sz="24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д</m:t>
                          </m:r>
                        </m:sub>
                      </m:sSub>
                      <m:r>
                        <a:rPr lang="en-US" sz="2400" i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2400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ahoma" panose="020B0604030504040204" pitchFamily="34" charset="0"/>
                                </a:rPr>
                                <m:t>𝐴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400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40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g</m:t>
                              </m:r>
                              <m:r>
                                <a:rPr lang="en-US" sz="2400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∙</m:t>
                              </m:r>
                              <m:r>
                                <a:rPr lang="en-US" sz="2400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ahoma" panose="020B0604030504040204" pitchFamily="34" charset="0"/>
                                </a:rPr>
                                <m:t>𝜌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ahoma" panose="020B0604030504040204" pitchFamily="34" charset="0"/>
                                </a:rPr>
                                <m:t>𝑐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ru-RU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50789" y="2283045"/>
                <a:ext cx="1609543" cy="84856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Прямоугольник 34"/>
              <p:cNvSpPr/>
              <p:nvPr/>
            </p:nvSpPr>
            <p:spPr>
              <a:xfrm>
                <a:off x="881518" y="3485220"/>
                <a:ext cx="2498361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a:rPr lang="en-US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𝜌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𝑐</m:t>
                        </m:r>
                      </m:sub>
                    </m:sSub>
                  </m:oMath>
                </a14:m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= </a:t>
                </a:r>
                <a:r>
                  <a:rPr lang="kk-KZ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10</a:t>
                </a:r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00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kk-KZ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кг/м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3</m:t>
                        </m:r>
                      </m:sup>
                    </m:sSup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35" name="Прямоугольник 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1518" y="3485220"/>
                <a:ext cx="2498361" cy="461665"/>
              </a:xfrm>
              <a:prstGeom prst="rect">
                <a:avLst/>
              </a:prstGeom>
              <a:blipFill>
                <a:blip r:embed="rId7"/>
                <a:stretch>
                  <a:fillRect l="-733" t="-12000" b="-29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Прямоугольник 38"/>
              <p:cNvSpPr/>
              <p:nvPr/>
            </p:nvSpPr>
            <p:spPr>
              <a:xfrm>
                <a:off x="4685231" y="2570539"/>
                <a:ext cx="1916908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𝐹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𝐴</m:t>
                        </m:r>
                      </m:sub>
                    </m:sSub>
                  </m:oMath>
                </a14:m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dirty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a:rPr lang="en-US" sz="2400" b="0" i="1" dirty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𝑃</m:t>
                        </m:r>
                      </m:e>
                      <m:sub>
                        <m:r>
                          <a:rPr lang="en-US" sz="2400" b="0" i="1" dirty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-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dirty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a:rPr lang="en-US" sz="2400" i="1" dirty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𝑃</m:t>
                        </m:r>
                      </m:e>
                      <m:sub>
                        <m:r>
                          <a:rPr lang="en-US" sz="2400" b="0" i="1" dirty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8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endParaRPr lang="ru-RU" sz="2800" dirty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39" name="Прямоугольник 3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85231" y="2570539"/>
                <a:ext cx="1916908" cy="523220"/>
              </a:xfrm>
              <a:prstGeom prst="rect">
                <a:avLst/>
              </a:prstGeom>
              <a:blipFill>
                <a:blip r:embed="rId8"/>
                <a:stretch>
                  <a:fillRect b="-2325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Прямоугольник 47"/>
              <p:cNvSpPr/>
              <p:nvPr/>
            </p:nvSpPr>
            <p:spPr>
              <a:xfrm>
                <a:off x="967129" y="3846825"/>
                <a:ext cx="2008242" cy="51328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g</m:t>
                    </m:r>
                  </m:oMath>
                </a14:m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= 9,8 </a:t>
                </a:r>
                <a:r>
                  <a:rPr lang="ru-RU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Н</a:t>
                </a:r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/</a:t>
                </a:r>
                <a:r>
                  <a:rPr lang="kk-KZ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кг</a:t>
                </a:r>
                <a:endParaRPr lang="ru-RU" dirty="0"/>
              </a:p>
            </p:txBody>
          </p:sp>
        </mc:Choice>
        <mc:Fallback xmlns="">
          <p:sp>
            <p:nvSpPr>
              <p:cNvPr id="48" name="Прямоугольник 4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7129" y="3846825"/>
                <a:ext cx="2008242" cy="513282"/>
              </a:xfrm>
              <a:prstGeom prst="rect">
                <a:avLst/>
              </a:prstGeom>
              <a:blipFill>
                <a:blip r:embed="rId9"/>
                <a:stretch>
                  <a:fillRect t="-3571" b="-2261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" name="Прямоугольник 33"/>
          <p:cNvSpPr/>
          <p:nvPr/>
        </p:nvSpPr>
        <p:spPr>
          <a:xfrm>
            <a:off x="4738699" y="2182472"/>
            <a:ext cx="136928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Шешуі:</a:t>
            </a:r>
            <a:endParaRPr lang="ru-RU" sz="2400" b="1" dirty="0"/>
          </a:p>
        </p:txBody>
      </p:sp>
      <p:sp>
        <p:nvSpPr>
          <p:cNvPr id="36" name="Прямоугольник 35"/>
          <p:cNvSpPr/>
          <p:nvPr/>
        </p:nvSpPr>
        <p:spPr>
          <a:xfrm>
            <a:off x="3269204" y="2469775"/>
            <a:ext cx="191018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26000 Н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4582244" y="3942568"/>
                <a:ext cx="5082673" cy="84843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𝑉</m:t>
                          </m:r>
                        </m:e>
                        <m:sub>
                          <m:r>
                            <a:rPr lang="kk-KZ" sz="24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д</m:t>
                          </m:r>
                        </m:sub>
                      </m:sSub>
                      <m:r>
                        <a:rPr lang="en-US" sz="2400" i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2400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400" i="1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1</m:t>
                          </m:r>
                          <m:r>
                            <a:rPr lang="ru-RU" sz="2400" b="0" i="1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0000 Н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sz="2400" dirty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Tahoma" panose="020B0604030504040204" pitchFamily="34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9,8 </m:t>
                          </m:r>
                          <m:r>
                            <m:rPr>
                              <m:nor/>
                            </m:rPr>
                            <a:rPr lang="ru-RU" sz="2400" dirty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Tahoma" panose="020B0604030504040204" pitchFamily="34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Н</m:t>
                          </m:r>
                          <m:r>
                            <m:rPr>
                              <m:nor/>
                            </m:rPr>
                            <a:rPr lang="en-US" sz="2400" dirty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Tahoma" panose="020B0604030504040204" pitchFamily="34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/</m:t>
                          </m:r>
                          <m:r>
                            <m:rPr>
                              <m:nor/>
                            </m:rPr>
                            <a:rPr lang="kk-KZ" sz="2400" dirty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Tahoma" panose="020B0604030504040204" pitchFamily="34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кг</m:t>
                          </m:r>
                          <m:r>
                            <m:rPr>
                              <m:nor/>
                            </m:rPr>
                            <a:rPr lang="ru-RU" sz="2400" dirty="0"/>
                            <m:t> </m:t>
                          </m:r>
                          <m:r>
                            <a:rPr lang="kk-KZ" sz="2400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∙</m:t>
                          </m:r>
                          <m:r>
                            <m:rPr>
                              <m:nor/>
                            </m:rPr>
                            <a:rPr lang="kk-KZ" sz="2400" dirty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Tahoma" panose="020B0604030504040204" pitchFamily="34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10</m:t>
                          </m:r>
                          <m:r>
                            <m:rPr>
                              <m:nor/>
                            </m:rPr>
                            <a:rPr lang="en-US" sz="2400" dirty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Tahoma" panose="020B0604030504040204" pitchFamily="34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00 </m:t>
                          </m:r>
                          <m:sSup>
                            <m:sSupPr>
                              <m:ctrlPr>
                                <a:rPr lang="en-US" sz="2400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</m:ctrlPr>
                            </m:sSupPr>
                            <m:e>
                              <m:r>
                                <a:rPr lang="kk-KZ" sz="2400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кг/м</m:t>
                              </m:r>
                            </m:e>
                            <m:sup>
                              <m:r>
                                <a:rPr lang="en-US" sz="2400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3</m:t>
                              </m:r>
                            </m:sup>
                          </m:sSup>
                        </m:den>
                      </m:f>
                      <m:r>
                        <a:rPr lang="en-US" sz="2400" b="0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ahoma" panose="020B0604030504040204" pitchFamily="34" charset="0"/>
                        </a:rPr>
                        <m:t>=</m:t>
                      </m:r>
                      <m:r>
                        <a:rPr lang="ru-RU" sz="2400" b="0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ahoma" panose="020B0604030504040204" pitchFamily="34" charset="0"/>
                        </a:rPr>
                        <m:t>1</m:t>
                      </m:r>
                      <m:r>
                        <a:rPr lang="en-US" sz="2400" b="0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ahoma" panose="020B0604030504040204" pitchFamily="34" charset="0"/>
                        </a:rPr>
                        <m:t> </m:t>
                      </m:r>
                      <m:sSup>
                        <m:sSupPr>
                          <m:ctrlPr>
                            <a:rPr lang="en-US" sz="24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ahoma" panose="020B0604030504040204" pitchFamily="34" charset="0"/>
                            </a:rPr>
                          </m:ctrlPr>
                        </m:sSupPr>
                        <m:e>
                          <m:r>
                            <a:rPr lang="ru-RU" sz="24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ahoma" panose="020B0604030504040204" pitchFamily="34" charset="0"/>
                            </a:rPr>
                            <m:t>м</m:t>
                          </m:r>
                        </m:e>
                        <m:sup>
                          <m:r>
                            <a:rPr lang="ru-RU" sz="24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ahoma" panose="020B0604030504040204" pitchFamily="34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82244" y="3942568"/>
                <a:ext cx="5082673" cy="848437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7624367" y="5114854"/>
                <a:ext cx="211301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kk-KZ" sz="2400" i="1" dirty="0">
                    <a:solidFill>
                      <a:srgbClr val="593593">
                        <a:lumMod val="75000"/>
                      </a:srgb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Жауабы:</a:t>
                </a:r>
                <a:r>
                  <a:rPr lang="kk-KZ" sz="2400" dirty="0">
                    <a:solidFill>
                      <a:srgbClr val="593593">
                        <a:lumMod val="75000"/>
                      </a:srgb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2400" i="1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1</m:t>
                    </m:r>
                    <m:r>
                      <a:rPr lang="en-US" sz="2400" i="1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 </m:t>
                    </m:r>
                    <m:sSup>
                      <m:sSupPr>
                        <m:ctrlPr>
                          <a:rPr lang="en-US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ru-RU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м</m:t>
                        </m:r>
                      </m:e>
                      <m:sup>
                        <m:r>
                          <a:rPr lang="ru-RU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3</m:t>
                        </m:r>
                      </m:sup>
                    </m:sSup>
                  </m:oMath>
                </a14:m>
                <a:endParaRPr lang="kk-KZ" sz="2400" dirty="0">
                  <a:solidFill>
                    <a:srgbClr val="593593">
                      <a:lumMod val="75000"/>
                    </a:srgb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4367" y="5114854"/>
                <a:ext cx="2113014" cy="461665"/>
              </a:xfrm>
              <a:prstGeom prst="rect">
                <a:avLst/>
              </a:prstGeom>
              <a:blipFill>
                <a:blip r:embed="rId11"/>
                <a:stretch>
                  <a:fillRect l="-4624" t="-11842" b="-276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8" name="Прямоугольник 37"/>
          <p:cNvSpPr/>
          <p:nvPr/>
        </p:nvSpPr>
        <p:spPr>
          <a:xfrm>
            <a:off x="3259181" y="2970929"/>
            <a:ext cx="191018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16000 Н</a:t>
            </a:r>
            <a:endParaRPr lang="ru-RU" dirty="0"/>
          </a:p>
        </p:txBody>
      </p:sp>
      <p:cxnSp>
        <p:nvCxnSpPr>
          <p:cNvPr id="40" name="Прямая соединительная линия 39"/>
          <p:cNvCxnSpPr/>
          <p:nvPr/>
        </p:nvCxnSpPr>
        <p:spPr>
          <a:xfrm flipH="1">
            <a:off x="4524794" y="2004971"/>
            <a:ext cx="159" cy="30166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4786507" y="3201761"/>
                <a:ext cx="5039905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a:rPr lang="en-US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𝐹</m:t>
                        </m:r>
                      </m:e>
                      <m:sub>
                        <m:r>
                          <a:rPr lang="en-US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𝐴</m:t>
                        </m:r>
                      </m:sub>
                    </m:sSub>
                  </m:oMath>
                </a14:m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=</a:t>
                </a:r>
                <a:r>
                  <a:rPr lang="kk-KZ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26000 Н – 16000 Н </a:t>
                </a:r>
                <a:r>
                  <a:rPr lang="ru-RU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= 10000 Н</a:t>
                </a:r>
                <a:endParaRPr lang="ru-RU" sz="2400" dirty="0"/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6507" y="3201761"/>
                <a:ext cx="5039905" cy="461665"/>
              </a:xfrm>
              <a:prstGeom prst="rect">
                <a:avLst/>
              </a:prstGeom>
              <a:blipFill>
                <a:blip r:embed="rId12"/>
                <a:stretch>
                  <a:fillRect l="-242" t="-11842" r="-605" b="-276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07807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" grpId="0"/>
      <p:bldP spid="45" grpId="0"/>
      <p:bldP spid="33" grpId="0"/>
      <p:bldP spid="5" grpId="0"/>
      <p:bldP spid="35" grpId="0"/>
      <p:bldP spid="39" grpId="0"/>
      <p:bldP spid="48" grpId="0"/>
      <p:bldP spid="36" grpId="0"/>
      <p:bldP spid="6" grpId="0"/>
      <p:bldP spid="7" grpId="0"/>
      <p:bldP spid="3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0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kk-K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6" name="Прямоугольник 15"/>
              <p:cNvSpPr/>
              <p:nvPr/>
            </p:nvSpPr>
            <p:spPr>
              <a:xfrm>
                <a:off x="1027039" y="803688"/>
                <a:ext cx="10379978" cy="126188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2800" b="1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№</a:t>
                </a:r>
                <a:r>
                  <a:rPr lang="en-US" sz="2800" b="1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2</a:t>
                </a:r>
                <a:r>
                  <a:rPr lang="ru-RU" sz="2800" b="1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ru-RU" sz="2800" b="1" dirty="0" err="1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Есеп</a:t>
                </a:r>
                <a:endParaRPr lang="ru-RU" sz="2800" b="1" dirty="0" smtClean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r>
                  <a:rPr lang="kk-KZ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Көлемі 40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kk-KZ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kk-KZ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дм</m:t>
                        </m:r>
                      </m:e>
                      <m:sup>
                        <m:r>
                          <a:rPr lang="kk-KZ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kk-KZ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гранит кесегін суда ұстау үшін қандай күш қолдану     керек?</a:t>
                </a:r>
                <a:endParaRPr lang="ru-RU" sz="2400" dirty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7039" y="803688"/>
                <a:ext cx="10379978" cy="1261884"/>
              </a:xfrm>
              <a:prstGeom prst="rect">
                <a:avLst/>
              </a:prstGeom>
              <a:blipFill>
                <a:blip r:embed="rId2"/>
                <a:stretch>
                  <a:fillRect l="-1174" t="-5314" b="-1014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Прямоугольник 17"/>
          <p:cNvSpPr/>
          <p:nvPr/>
        </p:nvSpPr>
        <p:spPr>
          <a:xfrm>
            <a:off x="1009238" y="2023556"/>
            <a:ext cx="181801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Берілгені:</a:t>
            </a: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 flipH="1">
            <a:off x="3282852" y="1853646"/>
            <a:ext cx="159" cy="30166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1016524" y="4311378"/>
            <a:ext cx="2266328" cy="118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Прямоугольник 22"/>
          <p:cNvSpPr/>
          <p:nvPr/>
        </p:nvSpPr>
        <p:spPr>
          <a:xfrm>
            <a:off x="3282852" y="2005606"/>
            <a:ext cx="136928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ХБЖ:</a:t>
            </a:r>
            <a:endParaRPr lang="ru-RU" sz="24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4673159" y="2471409"/>
                <a:ext cx="2153040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F 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𝐹</m:t>
                        </m:r>
                      </m:e>
                      <m:sub>
                        <m:r>
                          <a:rPr lang="kk-KZ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а</m:t>
                        </m:r>
                      </m:sub>
                    </m:sSub>
                    <m:r>
                      <a:rPr lang="en-US" sz="2400" b="0" i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 − </m:t>
                    </m:r>
                    <m:sSub>
                      <m:sSubPr>
                        <m:ctrlPr>
                          <a:rPr lang="en-US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𝐹</m:t>
                        </m:r>
                      </m:e>
                      <m:sub>
                        <m:r>
                          <a:rPr lang="kk-KZ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А</m:t>
                        </m:r>
                      </m:sub>
                    </m:sSub>
                  </m:oMath>
                </a14:m>
                <a:endParaRPr lang="ru-RU" sz="2400" dirty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3159" y="2471409"/>
                <a:ext cx="2153040" cy="461665"/>
              </a:xfrm>
              <a:prstGeom prst="rect">
                <a:avLst/>
              </a:prstGeom>
              <a:blipFill>
                <a:blip r:embed="rId3"/>
                <a:stretch>
                  <a:fillRect l="-4533" t="-11842" b="-276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1009238" y="2467271"/>
                <a:ext cx="2008242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𝑉</m:t>
                        </m:r>
                      </m:e>
                      <m:sub>
                        <m:r>
                          <a:rPr lang="kk-KZ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г</m:t>
                        </m:r>
                      </m:sub>
                    </m:sSub>
                  </m:oMath>
                </a14:m>
                <a:r>
                  <a:rPr lang="kk-KZ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= </a:t>
                </a:r>
                <a:r>
                  <a:rPr lang="kk-KZ" sz="2400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40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kk-KZ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kk-KZ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дм</m:t>
                        </m:r>
                      </m:e>
                      <m:sup>
                        <m:r>
                          <a:rPr lang="kk-KZ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3</m:t>
                        </m:r>
                      </m:sup>
                    </m:sSup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9238" y="2467271"/>
                <a:ext cx="2008242" cy="461665"/>
              </a:xfrm>
              <a:prstGeom prst="rect">
                <a:avLst/>
              </a:prstGeom>
              <a:blipFill>
                <a:blip r:embed="rId4"/>
                <a:stretch>
                  <a:fillRect l="-912" t="-12000" b="-29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5" name="Прямоугольник 44"/>
          <p:cNvSpPr/>
          <p:nvPr/>
        </p:nvSpPr>
        <p:spPr>
          <a:xfrm>
            <a:off x="1021721" y="4323202"/>
            <a:ext cx="149678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 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?</a:t>
            </a:r>
            <a:endParaRPr lang="ru-RU" sz="2400" dirty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Прямоугольник 34"/>
              <p:cNvSpPr/>
              <p:nvPr/>
            </p:nvSpPr>
            <p:spPr>
              <a:xfrm>
                <a:off x="928420" y="2882736"/>
                <a:ext cx="2498361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a:rPr lang="en-US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𝜌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𝑐</m:t>
                        </m:r>
                      </m:sub>
                    </m:sSub>
                  </m:oMath>
                </a14:m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= </a:t>
                </a:r>
                <a:r>
                  <a:rPr lang="kk-KZ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10</a:t>
                </a:r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00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kk-KZ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кг/м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3</m:t>
                        </m:r>
                      </m:sup>
                    </m:sSup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35" name="Прямоугольник 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8420" y="2882736"/>
                <a:ext cx="2498361" cy="461665"/>
              </a:xfrm>
              <a:prstGeom prst="rect">
                <a:avLst/>
              </a:prstGeom>
              <a:blipFill>
                <a:blip r:embed="rId6"/>
                <a:stretch>
                  <a:fillRect l="-732" t="-11842" b="-276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Прямоугольник 47"/>
              <p:cNvSpPr/>
              <p:nvPr/>
            </p:nvSpPr>
            <p:spPr>
              <a:xfrm>
                <a:off x="980777" y="3696697"/>
                <a:ext cx="2008242" cy="51328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g</m:t>
                    </m:r>
                  </m:oMath>
                </a14:m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= 9,8 </a:t>
                </a:r>
                <a:r>
                  <a:rPr lang="ru-RU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Н</a:t>
                </a:r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/</a:t>
                </a:r>
                <a:r>
                  <a:rPr lang="kk-KZ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кг</a:t>
                </a:r>
                <a:endParaRPr lang="ru-RU" dirty="0"/>
              </a:p>
            </p:txBody>
          </p:sp>
        </mc:Choice>
        <mc:Fallback xmlns="">
          <p:sp>
            <p:nvSpPr>
              <p:cNvPr id="48" name="Прямоугольник 4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0777" y="3696697"/>
                <a:ext cx="2008242" cy="513282"/>
              </a:xfrm>
              <a:prstGeom prst="rect">
                <a:avLst/>
              </a:prstGeom>
              <a:blipFill>
                <a:blip r:embed="rId9"/>
                <a:stretch>
                  <a:fillRect t="-3529" b="-2117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" name="Прямоугольник 33"/>
          <p:cNvSpPr/>
          <p:nvPr/>
        </p:nvSpPr>
        <p:spPr>
          <a:xfrm>
            <a:off x="4605517" y="1973602"/>
            <a:ext cx="136928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Шешуі:</a:t>
            </a:r>
            <a:endParaRPr lang="ru-RU" sz="24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Прямоугольник 35"/>
              <p:cNvSpPr/>
              <p:nvPr/>
            </p:nvSpPr>
            <p:spPr>
              <a:xfrm>
                <a:off x="3277556" y="2455401"/>
                <a:ext cx="1910181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kk-KZ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0,04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kk-KZ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kk-KZ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 </m:t>
                        </m:r>
                        <m:r>
                          <a:rPr lang="kk-KZ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м</m:t>
                        </m:r>
                      </m:e>
                      <m:sup>
                        <m:r>
                          <a:rPr lang="kk-KZ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3</m:t>
                        </m:r>
                      </m:sup>
                    </m:sSup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36" name="Прямоугольник 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7556" y="2455401"/>
                <a:ext cx="1910181" cy="461665"/>
              </a:xfrm>
              <a:prstGeom prst="rect">
                <a:avLst/>
              </a:prstGeom>
              <a:blipFill>
                <a:blip r:embed="rId10"/>
                <a:stretch>
                  <a:fillRect l="-5112" t="-11842" b="-276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7105750" y="5278626"/>
                <a:ext cx="2547492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kk-KZ" sz="2400" i="1" dirty="0" smtClean="0">
                    <a:solidFill>
                      <a:srgbClr val="593593">
                        <a:lumMod val="75000"/>
                      </a:srgb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Жауабы:</a:t>
                </a:r>
                <a:r>
                  <a:rPr lang="kk-KZ" sz="2400" dirty="0">
                    <a:solidFill>
                      <a:srgbClr val="593593">
                        <a:lumMod val="75000"/>
                      </a:srgb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24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627,2 Н</m:t>
                    </m:r>
                  </m:oMath>
                </a14:m>
                <a:endParaRPr lang="kk-KZ" sz="2400" dirty="0">
                  <a:solidFill>
                    <a:srgbClr val="593593">
                      <a:lumMod val="75000"/>
                    </a:srgb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05750" y="5278626"/>
                <a:ext cx="2547492" cy="461665"/>
              </a:xfrm>
              <a:prstGeom prst="rect">
                <a:avLst/>
              </a:prstGeom>
              <a:blipFill>
                <a:blip r:embed="rId11"/>
                <a:stretch>
                  <a:fillRect l="-3828" t="-11842" b="-276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0" name="Прямая соединительная линия 39"/>
          <p:cNvCxnSpPr/>
          <p:nvPr/>
        </p:nvCxnSpPr>
        <p:spPr>
          <a:xfrm flipH="1">
            <a:off x="4374666" y="1854843"/>
            <a:ext cx="159" cy="30166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Прямоугольник 36"/>
              <p:cNvSpPr/>
              <p:nvPr/>
            </p:nvSpPr>
            <p:spPr>
              <a:xfrm>
                <a:off x="928420" y="3309116"/>
                <a:ext cx="2498361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a:rPr lang="en-US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𝜌</m:t>
                        </m:r>
                      </m:e>
                      <m:sub>
                        <m:r>
                          <a:rPr lang="kk-KZ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г</m:t>
                        </m:r>
                      </m:sub>
                    </m:sSub>
                  </m:oMath>
                </a14:m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= </a:t>
                </a:r>
                <a:r>
                  <a:rPr lang="kk-KZ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26</a:t>
                </a:r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00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kk-KZ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кг/м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3</m:t>
                        </m:r>
                      </m:sup>
                    </m:sSup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37" name="Прямоугольник 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8420" y="3309116"/>
                <a:ext cx="2498361" cy="461665"/>
              </a:xfrm>
              <a:prstGeom prst="rect">
                <a:avLst/>
              </a:prstGeom>
              <a:blipFill>
                <a:blip r:embed="rId12"/>
                <a:stretch>
                  <a:fillRect l="-732" t="-11842" b="-276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Прямоугольник 40"/>
              <p:cNvSpPr/>
              <p:nvPr/>
            </p:nvSpPr>
            <p:spPr>
              <a:xfrm>
                <a:off x="6529290" y="2459462"/>
                <a:ext cx="2177886" cy="83099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P=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b="0" i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m</m:t>
                    </m:r>
                    <m:r>
                      <m:rPr>
                        <m:sty m:val="p"/>
                      </m:rPr>
                      <a:rPr lang="en-US" sz="240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g</m:t>
                    </m:r>
                  </m:oMath>
                </a14:m>
                <a:endParaRPr lang="ru-RU" sz="2400" dirty="0"/>
              </a:p>
              <a:p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endParaRPr lang="ru-RU" sz="2800" dirty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41" name="Прямоугольник 4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29290" y="2459462"/>
                <a:ext cx="2177886" cy="830997"/>
              </a:xfrm>
              <a:prstGeom prst="rect">
                <a:avLst/>
              </a:prstGeom>
              <a:blipFill>
                <a:blip r:embed="rId13"/>
                <a:stretch>
                  <a:fillRect l="-4202" t="-656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7901270" y="2480455"/>
                <a:ext cx="1240148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P=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a:rPr lang="en-US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𝜌</m:t>
                        </m:r>
                      </m:e>
                      <m:sub>
                        <m:r>
                          <a:rPr lang="kk-KZ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г</m:t>
                        </m:r>
                      </m:sub>
                    </m:sSub>
                    <m:r>
                      <m:rPr>
                        <m:sty m:val="p"/>
                      </m:rPr>
                      <a:rPr lang="en-US" sz="240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g</m:t>
                    </m:r>
                    <m:sSub>
                      <m:sSubPr>
                        <m:ctrlPr>
                          <a:rPr lang="en-US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a:rPr lang="en-US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𝑉</m:t>
                        </m:r>
                      </m:e>
                      <m:sub>
                        <m:r>
                          <a:rPr lang="kk-KZ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г</m:t>
                        </m:r>
                      </m:sub>
                    </m:sSub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01270" y="2480455"/>
                <a:ext cx="1240148" cy="461665"/>
              </a:xfrm>
              <a:prstGeom prst="rect">
                <a:avLst/>
              </a:prstGeom>
              <a:blipFill>
                <a:blip r:embed="rId14"/>
                <a:stretch>
                  <a:fillRect l="-7353" t="-11842" b="-276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9458309" y="2424623"/>
                <a:ext cx="1584729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a:rPr lang="en-US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𝐹</m:t>
                        </m:r>
                      </m:e>
                      <m:sub>
                        <m:r>
                          <a:rPr lang="kk-KZ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А</m:t>
                        </m:r>
                      </m:sub>
                    </m:sSub>
                  </m:oMath>
                </a14:m>
                <a:r>
                  <a:rPr lang="en-US" sz="2400" dirty="0" smtClean="0"/>
                  <a:t>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a:rPr lang="en-US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𝜌</m:t>
                        </m:r>
                      </m:e>
                      <m:sub>
                        <m:r>
                          <a:rPr lang="kk-KZ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с</m:t>
                        </m:r>
                      </m:sub>
                    </m:sSub>
                    <m:r>
                      <m:rPr>
                        <m:sty m:val="p"/>
                      </m:rPr>
                      <a:rPr lang="en-US" sz="240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g</m:t>
                    </m:r>
                    <m:sSub>
                      <m:sSubPr>
                        <m:ctrlPr>
                          <a:rPr lang="en-US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𝑉</m:t>
                        </m:r>
                      </m:e>
                      <m:sub>
                        <m:r>
                          <a:rPr lang="kk-KZ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г</m:t>
                        </m:r>
                      </m:sub>
                    </m:sSub>
                  </m:oMath>
                </a14:m>
                <a:r>
                  <a:rPr lang="en-US" sz="2400" dirty="0" smtClean="0"/>
                  <a:t> </a:t>
                </a:r>
                <a:endParaRPr lang="ru-RU" sz="2400" dirty="0"/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58309" y="2424623"/>
                <a:ext cx="1584729" cy="461665"/>
              </a:xfrm>
              <a:prstGeom prst="rect">
                <a:avLst/>
              </a:prstGeom>
              <a:blipFill>
                <a:blip r:embed="rId15"/>
                <a:stretch>
                  <a:fillRect l="-1154" t="-9333" b="-32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4530553" y="3109627"/>
                <a:ext cx="7248545" cy="83099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P</a:t>
                </a:r>
                <a:r>
                  <a:rPr lang="kk-KZ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=</a:t>
                </a:r>
                <a:r>
                  <a:rPr lang="kk-KZ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kk-KZ" sz="2400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26</a:t>
                </a:r>
                <a:r>
                  <a:rPr lang="en-US" sz="2400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00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kk-KZ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кг/м</m:t>
                        </m:r>
                      </m:e>
                      <m:sup>
                        <m:r>
                          <a:rPr lang="en-US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kk-KZ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∙</a:t>
                </a:r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9,8 </a:t>
                </a:r>
                <a:r>
                  <a:rPr lang="ru-RU" sz="2400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Н</a:t>
                </a:r>
                <a:r>
                  <a:rPr lang="en-US" sz="2400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/</a:t>
                </a:r>
                <a:r>
                  <a:rPr lang="kk-KZ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к,г</a:t>
                </a:r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ru-RU" sz="2400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∙</a:t>
                </a:r>
                <a:r>
                  <a:rPr lang="en-US" sz="2400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kk-KZ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0,04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kk-KZ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kk-KZ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 м</m:t>
                        </m:r>
                      </m:e>
                      <m:sup>
                        <m:r>
                          <a:rPr lang="kk-KZ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3</m:t>
                        </m:r>
                      </m:sup>
                    </m:sSup>
                    <m:r>
                      <a:rPr lang="en-US" sz="2400" b="0" i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=1019,2 </m:t>
                    </m:r>
                    <m:r>
                      <a:rPr lang="kk-KZ" sz="2400" b="0" i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Н</m:t>
                    </m:r>
                  </m:oMath>
                </a14:m>
                <a:endParaRPr lang="ru-RU" sz="2400" dirty="0"/>
              </a:p>
              <a:p>
                <a:r>
                  <a:rPr lang="kk-KZ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endParaRPr lang="ru-RU" sz="2400" dirty="0"/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30553" y="3109627"/>
                <a:ext cx="7248545" cy="830997"/>
              </a:xfrm>
              <a:prstGeom prst="rect">
                <a:avLst/>
              </a:prstGeom>
              <a:blipFill>
                <a:blip r:embed="rId16"/>
                <a:stretch>
                  <a:fillRect l="-1262" t="-66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/>
              <p:cNvSpPr/>
              <p:nvPr/>
            </p:nvSpPr>
            <p:spPr>
              <a:xfrm>
                <a:off x="4427408" y="3667977"/>
                <a:ext cx="5300265" cy="110799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a:rPr lang="en-US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𝐹</m:t>
                        </m:r>
                      </m:e>
                      <m:sub>
                        <m:r>
                          <a:rPr lang="kk-KZ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А</m:t>
                        </m:r>
                      </m:sub>
                    </m:sSub>
                  </m:oMath>
                </a14:m>
                <a:r>
                  <a:rPr lang="en-US" sz="2400" dirty="0"/>
                  <a:t> </a:t>
                </a:r>
                <a:r>
                  <a:rPr lang="en-US" sz="2400" dirty="0" smtClean="0"/>
                  <a:t>=</a:t>
                </a:r>
                <a:r>
                  <a:rPr lang="kk-KZ" sz="2400" dirty="0" smtClean="0"/>
                  <a:t> </a:t>
                </a:r>
                <a:r>
                  <a:rPr lang="kk-KZ" sz="2400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10</a:t>
                </a:r>
                <a:r>
                  <a:rPr lang="en-US" sz="2400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00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kk-KZ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кг/м</m:t>
                        </m:r>
                      </m:e>
                      <m:sup>
                        <m:r>
                          <a:rPr lang="en-US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2400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∙</a:t>
                </a:r>
                <a:r>
                  <a:rPr lang="kk-KZ" sz="2400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en-US" sz="2400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9,8 </a:t>
                </a:r>
                <a:r>
                  <a:rPr lang="ru-RU" sz="2400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Н</a:t>
                </a:r>
                <a:r>
                  <a:rPr lang="en-US" sz="2400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/</a:t>
                </a:r>
                <a:r>
                  <a:rPr lang="kk-KZ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кг∙</a:t>
                </a:r>
                <a:r>
                  <a:rPr lang="kk-KZ" sz="2400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0,04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kk-KZ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kk-KZ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 м</m:t>
                        </m:r>
                      </m:e>
                      <m:sup>
                        <m:r>
                          <a:rPr lang="kk-KZ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3</m:t>
                        </m:r>
                      </m:sup>
                    </m:sSup>
                    <m:r>
                      <a:rPr lang="en-US" sz="2400" b="0" i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=</m:t>
                    </m:r>
                  </m:oMath>
                </a14:m>
                <a:endParaRPr lang="kk-KZ" sz="2400" b="0" i="0" dirty="0" smtClean="0">
                  <a:solidFill>
                    <a:schemeClr val="accent1">
                      <a:lumMod val="75000"/>
                    </a:schemeClr>
                  </a:solidFill>
                  <a:latin typeface="Cambria Math" panose="02040503050406030204" pitchFamily="18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r>
                  <a:rPr lang="ru-RU" sz="2400" b="0" dirty="0" smtClean="0">
                    <a:solidFill>
                      <a:schemeClr val="accent1">
                        <a:lumMod val="75000"/>
                      </a:schemeClr>
                    </a:solidFill>
                    <a:ea typeface="Tahoma" panose="020B0604030504040204" pitchFamily="34" charset="0"/>
                    <a:cs typeface="Tahoma" panose="020B0604030504040204" pitchFamily="34" charset="0"/>
                  </a:rPr>
                  <a:t>                                                </a:t>
                </a:r>
                <a14:m>
                  <m:oMath xmlns:m="http://schemas.openxmlformats.org/officeDocument/2006/math">
                    <m:r>
                      <a:rPr lang="ru-RU" sz="2400" b="0" i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392 Н</m:t>
                    </m:r>
                  </m:oMath>
                </a14:m>
                <a:r>
                  <a:rPr lang="en-US" sz="2400" dirty="0" smtClean="0"/>
                  <a:t> </a:t>
                </a:r>
                <a:endParaRPr lang="ru-RU" sz="2400" dirty="0"/>
              </a:p>
              <a:p>
                <a:r>
                  <a:rPr lang="en-US" dirty="0" smtClean="0"/>
                  <a:t> </a:t>
                </a:r>
                <a:endParaRPr lang="ru-RU" dirty="0"/>
              </a:p>
            </p:txBody>
          </p:sp>
        </mc:Choice>
        <mc:Fallback xmlns=""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7408" y="3667977"/>
                <a:ext cx="5300265" cy="1107996"/>
              </a:xfrm>
              <a:prstGeom prst="rect">
                <a:avLst/>
              </a:prstGeom>
              <a:blipFill>
                <a:blip r:embed="rId17"/>
                <a:stretch>
                  <a:fillRect l="-230" t="-497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Прямоугольник 12"/>
          <p:cNvSpPr/>
          <p:nvPr/>
        </p:nvSpPr>
        <p:spPr>
          <a:xfrm>
            <a:off x="4456310" y="4542339"/>
            <a:ext cx="497417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 = 1019,2 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 – 392 Н = 627,2 Н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6353703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" grpId="0"/>
      <p:bldP spid="45" grpId="0"/>
      <p:bldP spid="35" grpId="0"/>
      <p:bldP spid="48" grpId="0"/>
      <p:bldP spid="36" grpId="0"/>
      <p:bldP spid="7" grpId="0"/>
      <p:bldP spid="37" grpId="0"/>
      <p:bldP spid="41" grpId="0"/>
      <p:bldP spid="4" grpId="0"/>
      <p:bldP spid="8" grpId="0"/>
      <p:bldP spid="11" grpId="0"/>
      <p:bldP spid="12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0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kk-K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6" name="Прямоугольник 15"/>
              <p:cNvSpPr/>
              <p:nvPr/>
            </p:nvSpPr>
            <p:spPr>
              <a:xfrm>
                <a:off x="844032" y="747866"/>
                <a:ext cx="10533761" cy="126188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2800" b="1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№</a:t>
                </a:r>
                <a:r>
                  <a:rPr lang="en-US" sz="2800" b="1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3</a:t>
                </a:r>
                <a:r>
                  <a:rPr lang="ru-RU" sz="2800" b="1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ru-RU" sz="2800" b="1" dirty="0" err="1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Есеп</a:t>
                </a:r>
                <a:endParaRPr lang="ru-RU" sz="2800" b="1" dirty="0" smtClean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r>
                  <a:rPr lang="ru-RU" sz="2400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К</a:t>
                </a:r>
                <a:r>
                  <a:rPr lang="kk-KZ" sz="2400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өлемі </a:t>
                </a:r>
                <a:r>
                  <a:rPr lang="kk-KZ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0,8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kk-KZ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kk-KZ" sz="2400" b="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м</m:t>
                        </m:r>
                      </m:e>
                      <m:sup>
                        <m:r>
                          <a:rPr lang="kk-KZ" sz="2400" b="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kk-KZ" sz="2400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дене толығымен </a:t>
                </a:r>
                <a:r>
                  <a:rPr lang="kk-KZ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керосинге </a:t>
                </a:r>
                <a:r>
                  <a:rPr lang="kk-KZ" sz="2400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батырылған. Осы денеге әсер ететін кері итеруші күш </a:t>
                </a:r>
                <a:r>
                  <a:rPr lang="kk-KZ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қандай?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k-KZ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a:rPr lang="kk-KZ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𝜌</m:t>
                        </m:r>
                      </m:e>
                      <m:sub>
                        <m:r>
                          <a:rPr lang="kk-KZ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к</m:t>
                        </m:r>
                      </m:sub>
                    </m:sSub>
                    <m:r>
                      <a:rPr lang="ru-RU" sz="24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=</m:t>
                    </m:r>
                    <m:r>
                      <a:rPr lang="kk-KZ" sz="24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800</m:t>
                    </m:r>
                    <m:r>
                      <a:rPr lang="ru-RU" sz="24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 </m:t>
                    </m:r>
                  </m:oMath>
                </a14:m>
                <a:r>
                  <a:rPr lang="ru-RU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кг/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400" i="1" dirty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ru-RU" sz="2400" b="0" i="1" dirty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м</m:t>
                        </m:r>
                      </m:e>
                      <m:sup>
                        <m:r>
                          <a:rPr lang="ru-RU" sz="2400" b="0" i="1" dirty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3</m:t>
                        </m:r>
                      </m:sup>
                    </m:sSup>
                    <m:r>
                      <a:rPr lang="kk-KZ" sz="2400" b="0" i="0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.</m:t>
                    </m:r>
                  </m:oMath>
                </a14:m>
                <a:endParaRPr lang="ru-RU" sz="2400" dirty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4032" y="747866"/>
                <a:ext cx="10533761" cy="1261884"/>
              </a:xfrm>
              <a:prstGeom prst="rect">
                <a:avLst/>
              </a:prstGeom>
              <a:blipFill>
                <a:blip r:embed="rId2"/>
                <a:stretch>
                  <a:fillRect l="-1157" t="-5314" b="-966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Прямоугольник 17"/>
          <p:cNvSpPr/>
          <p:nvPr/>
        </p:nvSpPr>
        <p:spPr>
          <a:xfrm>
            <a:off x="922841" y="2055094"/>
            <a:ext cx="206775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Берілгені:</a:t>
            </a: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 flipH="1">
            <a:off x="3178443" y="2183642"/>
            <a:ext cx="1488" cy="25443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919659" y="3784530"/>
            <a:ext cx="2257162" cy="2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Прямоугольник 22"/>
          <p:cNvSpPr/>
          <p:nvPr/>
        </p:nvSpPr>
        <p:spPr>
          <a:xfrm>
            <a:off x="3213103" y="2061639"/>
            <a:ext cx="158333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Шешуі:</a:t>
            </a:r>
            <a:endParaRPr lang="ru-RU" sz="2400" b="1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6975865" y="3919033"/>
            <a:ext cx="267928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i="1" dirty="0" smtClean="0">
                <a:solidFill>
                  <a:srgbClr val="593593">
                    <a:lumMod val="75000"/>
                  </a:srgb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Жауабы:</a:t>
            </a:r>
            <a:r>
              <a:rPr lang="kk-KZ" sz="2400" dirty="0">
                <a:solidFill>
                  <a:srgbClr val="593593">
                    <a:lumMod val="75000"/>
                  </a:srgb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kk-KZ" sz="2400" dirty="0" smtClean="0">
                <a:solidFill>
                  <a:srgbClr val="593593">
                    <a:lumMod val="75000"/>
                  </a:srgb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6272 Н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3223815" y="2409743"/>
                <a:ext cx="1621139" cy="5484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𝐹</m:t>
                        </m:r>
                      </m:e>
                      <m:sub>
                        <m:r>
                          <a:rPr lang="kk-KZ" sz="28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к</m:t>
                        </m:r>
                      </m:sub>
                    </m:sSub>
                  </m:oMath>
                </a14:m>
                <a:r>
                  <a:rPr lang="en-US" sz="28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=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𝜌</m:t>
                    </m:r>
                    <m:r>
                      <m:rPr>
                        <m:sty m:val="p"/>
                      </m:rPr>
                      <a:rPr lang="en-US" sz="280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g</m:t>
                    </m:r>
                    <m:sSub>
                      <m:sSubPr>
                        <m:ctrlPr>
                          <a:rPr lang="ru-RU" sz="28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280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V</m:t>
                        </m:r>
                      </m:e>
                      <m:sub>
                        <m:r>
                          <a:rPr lang="kk-KZ" sz="280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д</m:t>
                        </m:r>
                      </m:sub>
                    </m:sSub>
                  </m:oMath>
                </a14:m>
                <a:endParaRPr lang="ru-RU" sz="2800" dirty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23815" y="2409743"/>
                <a:ext cx="1621139" cy="548420"/>
              </a:xfrm>
              <a:prstGeom prst="rect">
                <a:avLst/>
              </a:prstGeom>
              <a:blipFill>
                <a:blip r:embed="rId3"/>
                <a:stretch>
                  <a:fillRect t="-13333" b="-23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Прямоугольник 21"/>
              <p:cNvSpPr/>
              <p:nvPr/>
            </p:nvSpPr>
            <p:spPr>
              <a:xfrm>
                <a:off x="918380" y="2456042"/>
                <a:ext cx="2370730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V </a:t>
                </a:r>
                <a:r>
                  <a:rPr lang="ru-RU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=</a:t>
                </a:r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b="0" i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0</m:t>
                    </m:r>
                    <m:r>
                      <a:rPr lang="kk-KZ" sz="24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,8</m:t>
                    </m:r>
                    <m:sSup>
                      <m:sSupPr>
                        <m:ctrlPr>
                          <a:rPr lang="en-US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 </m:t>
                        </m:r>
                        <m:r>
                          <a:rPr lang="kk-KZ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м</m:t>
                        </m:r>
                      </m:e>
                      <m:sup>
                        <m:r>
                          <a:rPr lang="kk-KZ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ru-RU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endParaRPr lang="ru-RU" sz="2400" dirty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22" name="Прямоугольник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8380" y="2456042"/>
                <a:ext cx="2370730" cy="461665"/>
              </a:xfrm>
              <a:prstGeom prst="rect">
                <a:avLst/>
              </a:prstGeom>
              <a:blipFill>
                <a:blip r:embed="rId4"/>
                <a:stretch>
                  <a:fillRect l="-4113" t="-11842" b="-276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Прямоугольник 33"/>
              <p:cNvSpPr/>
              <p:nvPr/>
            </p:nvSpPr>
            <p:spPr>
              <a:xfrm>
                <a:off x="922926" y="2801787"/>
                <a:ext cx="2366184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ρ</m:t>
                        </m:r>
                      </m:e>
                      <m:sub>
                        <m:r>
                          <a:rPr lang="kk-KZ" sz="2400" b="0" i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к</m:t>
                        </m:r>
                      </m:sub>
                    </m:sSub>
                  </m:oMath>
                </a14:m>
                <a:r>
                  <a:rPr lang="ru-RU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=</a:t>
                </a:r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kk-KZ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800 кг/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kk-KZ" sz="28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kk-KZ" sz="28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м</m:t>
                        </m:r>
                      </m:e>
                      <m:sup>
                        <m:r>
                          <a:rPr lang="kk-KZ" sz="28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3</m:t>
                        </m:r>
                      </m:sup>
                    </m:sSup>
                  </m:oMath>
                </a14:m>
                <a:endParaRPr lang="ru-RU" sz="2400" dirty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34" name="Прямоугольник 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2926" y="2801787"/>
                <a:ext cx="2366184" cy="523220"/>
              </a:xfrm>
              <a:prstGeom prst="rect">
                <a:avLst/>
              </a:prstGeom>
              <a:blipFill>
                <a:blip r:embed="rId5"/>
                <a:stretch>
                  <a:fillRect t="-1176" b="-2352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968994" y="3802263"/>
                <a:ext cx="838628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kk-KZ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2400" b="0" i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F</m:t>
                        </m:r>
                      </m:e>
                      <m:sub>
                        <m:r>
                          <a:rPr lang="kk-KZ" sz="2400" b="0" i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к</m:t>
                        </m:r>
                      </m:sub>
                    </m:sSub>
                  </m:oMath>
                </a14:m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-</a:t>
                </a:r>
                <a:r>
                  <a:rPr lang="kk-KZ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? </a:t>
                </a:r>
                <a:endParaRPr lang="ru-RU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8994" y="3802263"/>
                <a:ext cx="838628" cy="461665"/>
              </a:xfrm>
              <a:prstGeom prst="rect">
                <a:avLst/>
              </a:prstGeom>
              <a:blipFill>
                <a:blip r:embed="rId6"/>
                <a:stretch>
                  <a:fillRect l="-2174" t="-12000" r="-10145" b="-29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Прямоугольник 34"/>
              <p:cNvSpPr/>
              <p:nvPr/>
            </p:nvSpPr>
            <p:spPr>
              <a:xfrm>
                <a:off x="3198792" y="2998872"/>
                <a:ext cx="6750426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𝐹</m:t>
                        </m:r>
                      </m:e>
                      <m:sub>
                        <m:r>
                          <a:rPr lang="kk-KZ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к</m:t>
                        </m:r>
                      </m:sub>
                    </m:sSub>
                  </m:oMath>
                </a14:m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=</a:t>
                </a:r>
                <a:r>
                  <a:rPr lang="kk-KZ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800 </a:t>
                </a:r>
                <a:r>
                  <a:rPr lang="kk-KZ" sz="2400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кг/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kk-KZ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kk-KZ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м</m:t>
                        </m:r>
                      </m:e>
                      <m:sup>
                        <m:r>
                          <a:rPr lang="kk-KZ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kk-KZ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∙</a:t>
                </a:r>
                <a:r>
                  <a:rPr lang="ru-RU" sz="2400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9</a:t>
                </a:r>
                <a:r>
                  <a:rPr lang="kk-KZ" sz="2400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,8 </a:t>
                </a:r>
                <a:r>
                  <a:rPr lang="kk-KZ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Н/кг∙</a:t>
                </a:r>
                <a:r>
                  <a:rPr lang="ru-RU" sz="2400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0</a:t>
                </a:r>
                <a:r>
                  <a:rPr lang="kk-KZ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,8</a:t>
                </a:r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dirty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kk-KZ" sz="2400" i="1" dirty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м</m:t>
                        </m:r>
                      </m:e>
                      <m:sup>
                        <m:r>
                          <a:rPr lang="kk-KZ" sz="2400" i="1" dirty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ru-RU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= 6272 Н</a:t>
                </a:r>
                <a:endParaRPr lang="ru-RU" sz="2400" dirty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35" name="Прямоугольник 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98792" y="2998872"/>
                <a:ext cx="6750426" cy="461665"/>
              </a:xfrm>
              <a:prstGeom prst="rect">
                <a:avLst/>
              </a:prstGeom>
              <a:blipFill>
                <a:blip r:embed="rId7"/>
                <a:stretch>
                  <a:fillRect l="-271" t="-11842" b="-276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919612" y="3271627"/>
                <a:ext cx="1720343" cy="51328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g</m:t>
                    </m:r>
                  </m:oMath>
                </a14:m>
                <a:r>
                  <a:rPr lang="ru-RU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=9</a:t>
                </a:r>
                <a:r>
                  <a:rPr lang="kk-KZ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,8 Н/кг</a:t>
                </a:r>
                <a:endParaRPr lang="ru-RU" sz="2400" dirty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9612" y="3271627"/>
                <a:ext cx="1720343" cy="513282"/>
              </a:xfrm>
              <a:prstGeom prst="rect">
                <a:avLst/>
              </a:prstGeom>
              <a:blipFill>
                <a:blip r:embed="rId8"/>
                <a:stretch>
                  <a:fillRect t="-3571" r="-4610" b="-2261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20326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10" grpId="0"/>
      <p:bldP spid="22" grpId="0"/>
      <p:bldP spid="34" grpId="0"/>
      <p:bldP spid="3" grpId="0"/>
      <p:bldP spid="35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0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kk-K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922101" y="681167"/>
            <a:ext cx="1037997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№</a:t>
            </a:r>
            <a:r>
              <a:rPr lang="en-US" sz="2000" b="1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</a:t>
            </a: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b="1" dirty="0" err="1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Есеп</a:t>
            </a:r>
            <a:endParaRPr lang="ru-RU" sz="2000" b="1" dirty="0" smtClean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kk-KZ" sz="2000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Мыс шардың ауадағы салмағы  1,96 Н, ал судағы салмағы 1,47 Н. Бұл шар толы ма немесе шардың іші қуыспа?</a:t>
            </a:r>
            <a:endParaRPr lang="ru-RU" sz="2000" dirty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009238" y="2023556"/>
            <a:ext cx="181801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000" b="1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Берілгені:</a:t>
            </a: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3282852" y="2108374"/>
            <a:ext cx="1" cy="27619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1016524" y="4311378"/>
            <a:ext cx="2266328" cy="118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1009238" y="2467271"/>
                <a:ext cx="2008242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𝑃</m:t>
                        </m:r>
                      </m:e>
                      <m:sub>
                        <m:r>
                          <a:rPr lang="en-US" sz="20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𝑎</m:t>
                        </m:r>
                      </m:sub>
                    </m:sSub>
                  </m:oMath>
                </a14:m>
                <a:r>
                  <a:rPr lang="kk-KZ" sz="20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en-US" sz="20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= 1,96 H</a:t>
                </a:r>
                <a:endParaRPr lang="ru-RU" sz="20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9238" y="2467271"/>
                <a:ext cx="2008242" cy="400110"/>
              </a:xfrm>
              <a:prstGeom prst="rect">
                <a:avLst/>
              </a:prstGeom>
              <a:blipFill>
                <a:blip r:embed="rId2"/>
                <a:stretch>
                  <a:fillRect t="-9231" b="-2769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Прямоугольник 44"/>
              <p:cNvSpPr/>
              <p:nvPr/>
            </p:nvSpPr>
            <p:spPr>
              <a:xfrm>
                <a:off x="1021721" y="4323202"/>
                <a:ext cx="1496783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a:rPr lang="en-US" sz="20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𝜌</m:t>
                        </m:r>
                      </m:e>
                      <m:sub>
                        <m:r>
                          <a:rPr lang="kk-KZ" sz="20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ш</m:t>
                        </m:r>
                      </m:sub>
                    </m:sSub>
                  </m:oMath>
                </a14:m>
                <a:r>
                  <a:rPr lang="ru-RU" sz="20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- ?</a:t>
                </a:r>
                <a:endParaRPr lang="ru-RU" sz="2000" dirty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45" name="Прямоугольник 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1721" y="4323202"/>
                <a:ext cx="1496783" cy="400110"/>
              </a:xfrm>
              <a:prstGeom prst="rect">
                <a:avLst/>
              </a:prstGeom>
              <a:blipFill>
                <a:blip r:embed="rId3"/>
                <a:stretch>
                  <a:fillRect t="-7576" b="-257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Прямоугольник 34"/>
              <p:cNvSpPr/>
              <p:nvPr/>
            </p:nvSpPr>
            <p:spPr>
              <a:xfrm>
                <a:off x="1044958" y="2882736"/>
                <a:ext cx="2641899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𝑃</m:t>
                        </m:r>
                      </m:e>
                      <m:sub>
                        <m:r>
                          <a:rPr lang="en-US" sz="20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𝑐</m:t>
                        </m:r>
                      </m:sub>
                    </m:sSub>
                  </m:oMath>
                </a14:m>
                <a:r>
                  <a:rPr lang="en-US" sz="20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= 1,47 H</a:t>
                </a:r>
                <a:endParaRPr lang="ru-RU" sz="20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35" name="Прямоугольник 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4958" y="2882736"/>
                <a:ext cx="2641899" cy="400110"/>
              </a:xfrm>
              <a:prstGeom prst="rect">
                <a:avLst/>
              </a:prstGeom>
              <a:blipFill>
                <a:blip r:embed="rId4"/>
                <a:stretch>
                  <a:fillRect t="-9091" b="-257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Прямоугольник 38"/>
              <p:cNvSpPr/>
              <p:nvPr/>
            </p:nvSpPr>
            <p:spPr>
              <a:xfrm>
                <a:off x="3374447" y="2406660"/>
                <a:ext cx="1916908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𝐹</m:t>
                        </m:r>
                      </m:e>
                      <m:sub>
                        <m:r>
                          <a:rPr lang="kk-KZ" sz="20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А</m:t>
                        </m:r>
                      </m:sub>
                    </m:sSub>
                  </m:oMath>
                </a14:m>
                <a:r>
                  <a:rPr lang="en-US" sz="20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dirty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a:rPr lang="en-US" sz="2000" b="0" i="1" dirty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𝑃</m:t>
                        </m:r>
                      </m:e>
                      <m:sub>
                        <m:r>
                          <a:rPr lang="kk-KZ" sz="2000" b="0" i="1" dirty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а</m:t>
                        </m:r>
                      </m:sub>
                    </m:sSub>
                  </m:oMath>
                </a14:m>
                <a:r>
                  <a:rPr lang="en-US" sz="20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-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dirty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a:rPr lang="en-US" sz="2000" b="0" i="1" dirty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𝑃</m:t>
                        </m:r>
                      </m:e>
                      <m:sub>
                        <m:r>
                          <a:rPr lang="kk-KZ" sz="2000" b="0" i="1" dirty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с</m:t>
                        </m:r>
                      </m:sub>
                    </m:sSub>
                  </m:oMath>
                </a14:m>
                <a:r>
                  <a:rPr lang="en-US" sz="20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endParaRPr lang="ru-RU" sz="2000" dirty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39" name="Прямоугольник 3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74447" y="2406660"/>
                <a:ext cx="1916908" cy="400110"/>
              </a:xfrm>
              <a:prstGeom prst="rect">
                <a:avLst/>
              </a:prstGeom>
              <a:blipFill>
                <a:blip r:embed="rId5"/>
                <a:stretch>
                  <a:fillRect t="-9231" b="-2769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Прямоугольник 47"/>
              <p:cNvSpPr/>
              <p:nvPr/>
            </p:nvSpPr>
            <p:spPr>
              <a:xfrm>
                <a:off x="980777" y="3696697"/>
                <a:ext cx="2008242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g</m:t>
                    </m:r>
                  </m:oMath>
                </a14:m>
                <a:r>
                  <a:rPr lang="en-US" sz="20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= 9,8 </a:t>
                </a:r>
                <a:r>
                  <a:rPr lang="ru-RU" sz="20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Н</a:t>
                </a:r>
                <a:r>
                  <a:rPr lang="en-US" sz="20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/</a:t>
                </a:r>
                <a:r>
                  <a:rPr lang="kk-KZ" sz="20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кг</a:t>
                </a:r>
                <a:endParaRPr lang="ru-RU" sz="20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48" name="Прямоугольник 4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0777" y="3696697"/>
                <a:ext cx="2008242" cy="400110"/>
              </a:xfrm>
              <a:prstGeom prst="rect">
                <a:avLst/>
              </a:prstGeom>
              <a:blipFill>
                <a:blip r:embed="rId6"/>
                <a:stretch>
                  <a:fillRect t="-7576" b="-257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" name="Прямоугольник 33"/>
          <p:cNvSpPr/>
          <p:nvPr/>
        </p:nvSpPr>
        <p:spPr>
          <a:xfrm>
            <a:off x="3308805" y="2058078"/>
            <a:ext cx="136928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000" b="1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Шешуі:</a:t>
            </a:r>
            <a:endParaRPr lang="ru-RU" sz="2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Прямоугольник 36"/>
              <p:cNvSpPr/>
              <p:nvPr/>
            </p:nvSpPr>
            <p:spPr>
              <a:xfrm>
                <a:off x="928420" y="3309116"/>
                <a:ext cx="2498361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a:rPr lang="en-US" sz="20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𝜌</m:t>
                        </m:r>
                      </m:e>
                      <m:sub>
                        <m:r>
                          <a:rPr lang="kk-KZ" sz="20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м</m:t>
                        </m:r>
                      </m:sub>
                    </m:sSub>
                  </m:oMath>
                </a14:m>
                <a:r>
                  <a:rPr lang="en-US" sz="20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= </a:t>
                </a:r>
                <a:r>
                  <a:rPr lang="kk-KZ" sz="20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89</a:t>
                </a:r>
                <a:r>
                  <a:rPr lang="en-US" sz="20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00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kk-KZ" sz="20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кг/м</m:t>
                        </m:r>
                      </m:e>
                      <m:sup>
                        <m:r>
                          <a:rPr lang="en-US" sz="20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3</m:t>
                        </m:r>
                      </m:sup>
                    </m:sSup>
                  </m:oMath>
                </a14:m>
                <a:endParaRPr lang="ru-RU" sz="20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37" name="Прямоугольник 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8420" y="3309116"/>
                <a:ext cx="2498361" cy="400110"/>
              </a:xfrm>
              <a:prstGeom prst="rect">
                <a:avLst/>
              </a:prstGeom>
              <a:blipFill>
                <a:blip r:embed="rId7"/>
                <a:stretch>
                  <a:fillRect t="-9231" b="-2769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Прямоугольник 40"/>
              <p:cNvSpPr/>
              <p:nvPr/>
            </p:nvSpPr>
            <p:spPr>
              <a:xfrm>
                <a:off x="6143098" y="2281990"/>
                <a:ext cx="994687" cy="56855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0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m=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 dirty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Pr>
                      <m:num>
                        <m:r>
                          <a:rPr lang="en-US" sz="2000" b="0" i="1" dirty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𝑃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200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g</m:t>
                        </m:r>
                      </m:den>
                    </m:f>
                  </m:oMath>
                </a14:m>
                <a:endParaRPr lang="ru-RU" sz="20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41" name="Прямоугольник 4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43098" y="2281990"/>
                <a:ext cx="994687" cy="568554"/>
              </a:xfrm>
              <a:prstGeom prst="rect">
                <a:avLst/>
              </a:prstGeom>
              <a:blipFill>
                <a:blip r:embed="rId8"/>
                <a:stretch>
                  <a:fillRect l="-6748" b="-319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3358328" y="2943120"/>
                <a:ext cx="1533864" cy="41800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a:rPr lang="en-US" sz="20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𝐹</m:t>
                        </m:r>
                      </m:e>
                      <m:sub>
                        <m:r>
                          <a:rPr lang="kk-KZ" sz="20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А</m:t>
                        </m:r>
                      </m:sub>
                    </m:sSub>
                  </m:oMath>
                </a14:m>
                <a:r>
                  <a:rPr lang="en-US" sz="2000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sSub>
                          <m:sSubPr>
                            <m:ctrlPr>
                              <a:rPr lang="en-US" sz="20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bPr>
                          <m:e>
                            <m:r>
                              <a:rPr lang="en-US" sz="20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ahoma" panose="020B0604030504040204" pitchFamily="34" charset="0"/>
                              </a:rPr>
                              <m:t>𝜌</m:t>
                            </m:r>
                          </m:e>
                          <m:sub>
                            <m:r>
                              <a:rPr lang="en-US" sz="20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ahoma" panose="020B0604030504040204" pitchFamily="34" charset="0"/>
                              </a:rPr>
                              <m:t>𝑐</m:t>
                            </m:r>
                          </m:sub>
                        </m:sSub>
                        <m:r>
                          <m:rPr>
                            <m:sty m:val="p"/>
                          </m:rPr>
                          <a:rPr lang="en-US" sz="200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g</m:t>
                        </m:r>
                        <m:r>
                          <a:rPr lang="en-US" sz="20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𝑉</m:t>
                        </m:r>
                      </m:e>
                      <m:sub>
                        <m:r>
                          <a:rPr lang="kk-KZ" sz="20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д</m:t>
                        </m:r>
                      </m:sub>
                    </m:sSub>
                  </m:oMath>
                </a14:m>
                <a:endParaRPr lang="ru-RU" sz="20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8328" y="2943120"/>
                <a:ext cx="1533864" cy="418000"/>
              </a:xfrm>
              <a:prstGeom prst="rect">
                <a:avLst/>
              </a:prstGeom>
              <a:blipFill>
                <a:blip r:embed="rId9"/>
                <a:stretch>
                  <a:fillRect t="-10294" b="-2058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/>
              <p:cNvSpPr/>
              <p:nvPr/>
            </p:nvSpPr>
            <p:spPr>
              <a:xfrm>
                <a:off x="3354316" y="3516528"/>
                <a:ext cx="6298926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a:rPr lang="en-US" sz="20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𝐹</m:t>
                        </m:r>
                      </m:e>
                      <m:sub>
                        <m:r>
                          <a:rPr lang="kk-KZ" sz="20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А</m:t>
                        </m:r>
                      </m:sub>
                    </m:sSub>
                  </m:oMath>
                </a14:m>
                <a:r>
                  <a:rPr lang="en-US" sz="20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en-US" sz="20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=</a:t>
                </a:r>
                <a:r>
                  <a:rPr lang="en-US" sz="2000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en-US" sz="20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1,96 </a:t>
                </a:r>
                <a:r>
                  <a:rPr lang="kk-KZ" sz="20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Н – 1,47 Н  </a:t>
                </a:r>
                <a:r>
                  <a:rPr lang="en-US" sz="20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= 0, 49 </a:t>
                </a:r>
                <a:r>
                  <a:rPr lang="kk-KZ" sz="20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Н</a:t>
                </a:r>
                <a:r>
                  <a:rPr lang="en-US" sz="2000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endParaRPr lang="ru-RU" sz="20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4316" y="3516528"/>
                <a:ext cx="6298926" cy="400110"/>
              </a:xfrm>
              <a:prstGeom prst="rect">
                <a:avLst/>
              </a:prstGeom>
              <a:blipFill>
                <a:blip r:embed="rId10"/>
                <a:stretch>
                  <a:fillRect t="-9231" b="-2769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Прямоугольник 37"/>
              <p:cNvSpPr/>
              <p:nvPr/>
            </p:nvSpPr>
            <p:spPr>
              <a:xfrm>
                <a:off x="4811205" y="2798452"/>
                <a:ext cx="1372940" cy="72250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𝑉</m:t>
                          </m:r>
                        </m:e>
                        <m:sub>
                          <m:r>
                            <a:rPr lang="kk-KZ" sz="20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д</m:t>
                          </m:r>
                        </m:sub>
                      </m:sSub>
                      <m:r>
                        <a:rPr lang="en-US" sz="2000" i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2000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en-US" sz="2000" b="0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ahoma" panose="020B0604030504040204" pitchFamily="34" charset="0"/>
                                </a:rPr>
                                <m:t>𝐴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000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00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g</m:t>
                              </m:r>
                              <m:r>
                                <a:rPr lang="en-US" sz="2000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∙</m:t>
                              </m:r>
                              <m:r>
                                <a:rPr lang="en-US" sz="2000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ahoma" panose="020B0604030504040204" pitchFamily="34" charset="0"/>
                                </a:rPr>
                                <m:t>𝜌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ahoma" panose="020B0604030504040204" pitchFamily="34" charset="0"/>
                                </a:rPr>
                                <m:t>𝑐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ru-RU" sz="20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38" name="Прямоугольник 3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11205" y="2798452"/>
                <a:ext cx="1372940" cy="722505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Прямоугольник 42"/>
              <p:cNvSpPr/>
              <p:nvPr/>
            </p:nvSpPr>
            <p:spPr>
              <a:xfrm>
                <a:off x="5012235" y="2307272"/>
                <a:ext cx="1422810" cy="56521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a:rPr lang="en-US" sz="20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𝜌</m:t>
                        </m:r>
                      </m:e>
                      <m:sub>
                        <m:r>
                          <a:rPr lang="kk-KZ" sz="20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ш</m:t>
                        </m:r>
                      </m:sub>
                    </m:sSub>
                    <m:r>
                      <a:rPr lang="en-US" sz="2000" b="0" i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= </m:t>
                    </m:r>
                    <m:f>
                      <m:fPr>
                        <m:ctrlPr>
                          <a:rPr lang="en-US" sz="2000" b="0" i="1" dirty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Pr>
                      <m:num>
                        <m:r>
                          <a:rPr lang="en-US" sz="2000" b="0" i="1" dirty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𝑚</m:t>
                        </m:r>
                      </m:num>
                      <m:den>
                        <m:sSub>
                          <m:sSubPr>
                            <m:ctrlPr>
                              <a:rPr lang="en-US" sz="20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ahoma" panose="020B0604030504040204" pitchFamily="34" charset="0"/>
                              </a:rPr>
                            </m:ctrlPr>
                          </m:sSubPr>
                          <m:e>
                            <m:r>
                              <a:rPr lang="en-US" sz="20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ahoma" panose="020B0604030504040204" pitchFamily="34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kk-KZ" sz="20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ahoma" panose="020B0604030504040204" pitchFamily="34" charset="0"/>
                              </a:rPr>
                              <m:t>д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20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endParaRPr lang="ru-RU" sz="20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43" name="Прямоугольник 4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12235" y="2307272"/>
                <a:ext cx="1422810" cy="565219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Прямоугольник 43"/>
              <p:cNvSpPr/>
              <p:nvPr/>
            </p:nvSpPr>
            <p:spPr>
              <a:xfrm>
                <a:off x="3323237" y="3935647"/>
                <a:ext cx="4578433" cy="59785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𝑉</m:t>
                        </m:r>
                      </m:e>
                      <m:sub>
                        <m:r>
                          <a:rPr lang="kk-KZ" sz="20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д</m:t>
                        </m:r>
                      </m:sub>
                    </m:sSub>
                    <m:r>
                      <a:rPr lang="en-US" sz="2000" i="1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20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kk-KZ" sz="20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0</m:t>
                        </m:r>
                        <m:r>
                          <a:rPr lang="kk-KZ" sz="20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,49 Н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000" dirty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Tahoma" panose="020B0604030504040204" pitchFamily="34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9,8 </m:t>
                        </m:r>
                        <m:r>
                          <m:rPr>
                            <m:nor/>
                          </m:rPr>
                          <a:rPr lang="ru-RU" sz="2000" dirty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Tahoma" panose="020B0604030504040204" pitchFamily="34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Н</m:t>
                        </m:r>
                        <m:r>
                          <m:rPr>
                            <m:nor/>
                          </m:rPr>
                          <a:rPr lang="en-US" sz="2000" dirty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Tahoma" panose="020B0604030504040204" pitchFamily="34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/</m:t>
                        </m:r>
                        <m:r>
                          <m:rPr>
                            <m:nor/>
                          </m:rPr>
                          <a:rPr lang="kk-KZ" sz="2000" dirty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Tahoma" panose="020B0604030504040204" pitchFamily="34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кг</m:t>
                        </m:r>
                        <m:r>
                          <m:rPr>
                            <m:nor/>
                          </m:rPr>
                          <a:rPr lang="ru-RU" sz="2000" dirty="0">
                            <a:latin typeface="Tahoma" panose="020B0604030504040204" pitchFamily="34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 </m:t>
                        </m:r>
                        <m:r>
                          <a:rPr lang="ru-RU" sz="2000" i="1" dirty="0" smtClean="0">
                            <a:latin typeface="Cambria Math" panose="02040503050406030204" pitchFamily="18" charset="0"/>
                          </a:rPr>
                          <m:t>∙</m:t>
                        </m:r>
                        <m:r>
                          <m:rPr>
                            <m:nor/>
                          </m:rPr>
                          <a:rPr lang="kk-KZ" sz="2000" dirty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Tahoma" panose="020B0604030504040204" pitchFamily="34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89</m:t>
                        </m:r>
                        <m:r>
                          <m:rPr>
                            <m:nor/>
                          </m:rPr>
                          <a:rPr lang="en-US" sz="2000" dirty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Tahoma" panose="020B0604030504040204" pitchFamily="34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00 </m:t>
                        </m:r>
                        <m:sSup>
                          <m:sSupPr>
                            <m:ctrlPr>
                              <a:rPr lang="en-US" sz="20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pPr>
                          <m:e>
                            <m:r>
                              <a:rPr lang="kk-KZ" sz="20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кг/м</m:t>
                            </m:r>
                          </m:e>
                          <m:sup>
                            <m:r>
                              <a:rPr lang="en-US" sz="20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3</m:t>
                            </m:r>
                          </m:sup>
                        </m:sSup>
                      </m:den>
                    </m:f>
                    <m:r>
                      <a:rPr lang="en-US" sz="200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=</m:t>
                    </m:r>
                  </m:oMath>
                </a14:m>
                <a:r>
                  <a:rPr lang="kk-KZ" sz="2000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kk-KZ" sz="20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0,00005</a:t>
                </a:r>
                <a:r>
                  <a:rPr lang="en-US" sz="20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kk-KZ" sz="20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м</m:t>
                        </m:r>
                      </m:e>
                      <m:sup>
                        <m:r>
                          <a:rPr lang="en-US" sz="20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3</m:t>
                        </m:r>
                      </m:sup>
                    </m:sSup>
                  </m:oMath>
                </a14:m>
                <a:endParaRPr lang="ru-RU" sz="20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44" name="Прямоугольник 4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23237" y="3935647"/>
                <a:ext cx="4578433" cy="597856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7094574" y="2786390"/>
                <a:ext cx="2870914" cy="71481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000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m</m:t>
                      </m:r>
                      <m:r>
                        <a:rPr lang="en-US" sz="2000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= </m:t>
                      </m:r>
                      <m:f>
                        <m:fPr>
                          <m:ctrlPr>
                            <a:rPr lang="en-US" sz="2000" i="1" dirty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fPr>
                        <m:num>
                          <m:r>
                            <a:rPr lang="kk-KZ" sz="2000" b="0" i="1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1,96 Н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sz="2000" dirty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Tahoma" panose="020B0604030504040204" pitchFamily="34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9,8 </m:t>
                          </m:r>
                          <m:r>
                            <m:rPr>
                              <m:nor/>
                            </m:rPr>
                            <a:rPr lang="ru-RU" sz="2000" dirty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Tahoma" panose="020B0604030504040204" pitchFamily="34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Н</m:t>
                          </m:r>
                          <m:r>
                            <m:rPr>
                              <m:nor/>
                            </m:rPr>
                            <a:rPr lang="en-US" sz="2000" dirty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Tahoma" panose="020B0604030504040204" pitchFamily="34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/</m:t>
                          </m:r>
                          <m:r>
                            <m:rPr>
                              <m:nor/>
                            </m:rPr>
                            <a:rPr lang="kk-KZ" sz="2000" dirty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Tahoma" panose="020B0604030504040204" pitchFamily="34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кг</m:t>
                          </m:r>
                          <m:r>
                            <m:rPr>
                              <m:nor/>
                            </m:rPr>
                            <a:rPr lang="ru-RU" sz="2000" dirty="0">
                              <a:latin typeface="Tahoma" panose="020B0604030504040204" pitchFamily="34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 </m:t>
                          </m:r>
                        </m:den>
                      </m:f>
                      <m:r>
                        <a:rPr lang="en-US" sz="2000" b="0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ahoma" panose="020B0604030504040204" pitchFamily="34" charset="0"/>
                        </a:rPr>
                        <m:t>=0,2 </m:t>
                      </m:r>
                      <m:r>
                        <a:rPr lang="kk-KZ" sz="2000" b="0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ahoma" panose="020B0604030504040204" pitchFamily="34" charset="0"/>
                        </a:rPr>
                        <m:t>кг</m:t>
                      </m:r>
                    </m:oMath>
                  </m:oMathPara>
                </a14:m>
                <a:endParaRPr lang="ru-RU" sz="20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94574" y="2786390"/>
                <a:ext cx="2870914" cy="714811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Прямоугольник 45"/>
              <p:cNvSpPr/>
              <p:nvPr/>
            </p:nvSpPr>
            <p:spPr>
              <a:xfrm>
                <a:off x="3237122" y="4476415"/>
                <a:ext cx="3982345" cy="71481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ahoma" panose="020B0604030504040204" pitchFamily="34" charset="0"/>
                            </a:rPr>
                            <m:t>𝜌</m:t>
                          </m:r>
                        </m:e>
                        <m:sub>
                          <m:r>
                            <a:rPr lang="kk-KZ" sz="2000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ahoma" panose="020B0604030504040204" pitchFamily="34" charset="0"/>
                            </a:rPr>
                            <m:t>ш</m:t>
                          </m:r>
                        </m:sub>
                      </m:sSub>
                      <m:r>
                        <a:rPr lang="en-US" sz="2000" b="0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= </m:t>
                      </m:r>
                      <m:f>
                        <m:fPr>
                          <m:ctrlPr>
                            <a:rPr lang="en-US" sz="2000" b="0" i="1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fPr>
                        <m:num>
                          <m:r>
                            <a:rPr lang="kk-KZ" sz="2000" b="0" i="1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0,2 кг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kk-KZ" sz="2000" dirty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Tahoma" panose="020B0604030504040204" pitchFamily="34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0,00005</m:t>
                          </m:r>
                          <m:r>
                            <m:rPr>
                              <m:nor/>
                            </m:rPr>
                            <a:rPr lang="en-US" sz="2000" dirty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Tahoma" panose="020B0604030504040204" pitchFamily="34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 </m:t>
                          </m:r>
                          <m:sSup>
                            <m:sSupPr>
                              <m:ctrlPr>
                                <a:rPr lang="en-US" sz="2000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</m:ctrlPr>
                            </m:sSupPr>
                            <m:e>
                              <m:r>
                                <a:rPr lang="kk-KZ" sz="2000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м</m:t>
                              </m:r>
                            </m:e>
                            <m:sup>
                              <m:r>
                                <a:rPr lang="en-US" sz="2000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3</m:t>
                              </m:r>
                            </m:sup>
                          </m:sSup>
                        </m:den>
                      </m:f>
                      <m:r>
                        <a:rPr lang="en-US" sz="2000" b="0" i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=</m:t>
                      </m:r>
                      <m:r>
                        <m:rPr>
                          <m:nor/>
                        </m:rPr>
                        <a:rPr lang="en-US" sz="2000" b="0" i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4000</m:t>
                      </m:r>
                      <m:r>
                        <m:rPr>
                          <m:nor/>
                        </m:rPr>
                        <a:rPr lang="en-US" sz="20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 </m:t>
                      </m:r>
                      <m:sSup>
                        <m:sSupPr>
                          <m:ctrlPr>
                            <a:rPr lang="en-US" sz="2000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sSupPr>
                        <m:e>
                          <m:r>
                            <a:rPr lang="kk-KZ" sz="2000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кг/м</m:t>
                          </m:r>
                        </m:e>
                        <m:sup>
                          <m:r>
                            <a:rPr lang="en-US" sz="2000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ru-RU" sz="20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46" name="Прямоугольник 4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7122" y="4476415"/>
                <a:ext cx="3982345" cy="714811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Прямоугольник 46"/>
              <p:cNvSpPr/>
              <p:nvPr/>
            </p:nvSpPr>
            <p:spPr>
              <a:xfrm>
                <a:off x="4224900" y="5250162"/>
                <a:ext cx="5455638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kk-KZ" sz="2000" i="1" dirty="0" smtClean="0">
                    <a:solidFill>
                      <a:srgbClr val="593593">
                        <a:lumMod val="75000"/>
                      </a:srgb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Жауабы:</a:t>
                </a:r>
                <a:r>
                  <a:rPr lang="en-US" sz="2000" i="1" dirty="0" smtClean="0">
                    <a:solidFill>
                      <a:srgbClr val="593593">
                        <a:lumMod val="75000"/>
                      </a:srgb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kk-KZ" sz="20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89</a:t>
                </a:r>
                <a:r>
                  <a:rPr lang="en-US" sz="2000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00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kk-KZ" sz="20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кг/м</m:t>
                        </m:r>
                      </m:e>
                      <m:sup>
                        <m:r>
                          <a:rPr lang="en-US" sz="20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2000" dirty="0" smtClean="0">
                    <a:solidFill>
                      <a:srgbClr val="593593">
                        <a:lumMod val="75000"/>
                      </a:srgb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kk-KZ" sz="2000" dirty="0" smtClean="0">
                    <a:solidFill>
                      <a:srgbClr val="593593">
                        <a:lumMod val="75000"/>
                      </a:srgb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&gt;</a:t>
                </a:r>
                <a:r>
                  <a:rPr lang="en-US" sz="2000" dirty="0" smtClean="0">
                    <a:solidFill>
                      <a:srgbClr val="593593">
                        <a:lumMod val="75000"/>
                      </a:srgb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0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4000 </m:t>
                    </m:r>
                    <m:sSup>
                      <m:sSupPr>
                        <m:ctrlPr>
                          <a:rPr lang="en-US" sz="20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kk-KZ" sz="20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кг/м</m:t>
                        </m:r>
                      </m:e>
                      <m:sup>
                        <m:r>
                          <a:rPr lang="en-US" sz="20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2000" dirty="0" smtClean="0">
                    <a:solidFill>
                      <a:srgbClr val="593593">
                        <a:lumMod val="75000"/>
                      </a:srgb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ru-RU" sz="2000" dirty="0" smtClean="0">
                    <a:solidFill>
                      <a:srgbClr val="593593">
                        <a:lumMod val="75000"/>
                      </a:srgb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шар </a:t>
                </a:r>
                <a:r>
                  <a:rPr lang="kk-KZ" sz="2000" dirty="0" smtClean="0">
                    <a:solidFill>
                      <a:srgbClr val="593593">
                        <a:lumMod val="75000"/>
                      </a:srgb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қуыс</a:t>
                </a:r>
                <a:endParaRPr lang="kk-KZ" sz="2000" dirty="0">
                  <a:solidFill>
                    <a:srgbClr val="593593">
                      <a:lumMod val="75000"/>
                    </a:srgb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47" name="Прямоугольник 4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24900" y="5250162"/>
                <a:ext cx="5455638" cy="400110"/>
              </a:xfrm>
              <a:prstGeom prst="rect">
                <a:avLst/>
              </a:prstGeom>
              <a:blipFill>
                <a:blip r:embed="rId16"/>
                <a:stretch>
                  <a:fillRect l="-1117" t="-7576" r="-335" b="-257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35098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5" grpId="0"/>
      <p:bldP spid="35" grpId="0"/>
      <p:bldP spid="39" grpId="0"/>
      <p:bldP spid="48" grpId="0"/>
      <p:bldP spid="37" grpId="0"/>
      <p:bldP spid="41" grpId="0"/>
      <p:bldP spid="4" grpId="0"/>
      <p:bldP spid="12" grpId="0"/>
      <p:bldP spid="38" grpId="0"/>
      <p:bldP spid="43" grpId="0"/>
      <p:bldP spid="44" grpId="0"/>
      <p:bldP spid="6" grpId="0"/>
      <p:bldP spid="46" grpId="0"/>
      <p:bldP spid="4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0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kk-K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920577" y="645997"/>
            <a:ext cx="1090183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err="1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Төмендегі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400" b="1" dirty="0" err="1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сөйлемдерге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400" b="1" dirty="0" err="1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дұрыс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400" b="1" dirty="0" err="1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немесе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400" b="1" dirty="0" err="1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бұрыс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400" b="1" dirty="0" err="1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деп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400" b="1" dirty="0" err="1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жауап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400" b="1" dirty="0" err="1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беріңіз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lang="ru-RU" sz="2400" b="1" dirty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834886" y="1392687"/>
            <a:ext cx="6173485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000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Сұйыққа батырылған денені кері итеретін күш сол</a:t>
            </a:r>
          </a:p>
          <a:p>
            <a:r>
              <a:rPr lang="kk-KZ" sz="2000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дене ығыстырып шығарған сұйықтың салмағына</a:t>
            </a:r>
          </a:p>
          <a:p>
            <a:r>
              <a:rPr lang="kk-KZ" sz="2000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тең. </a:t>
            </a:r>
            <a:endParaRPr lang="ru-RU" sz="2000" dirty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910979" y="3372407"/>
            <a:ext cx="599618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000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Ығыстырылып шығарылған сұйықтың салмағы кері итеруші күштен көп болады.</a:t>
            </a:r>
            <a:endParaRPr lang="ru-RU" sz="2000" dirty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875933" y="2505492"/>
            <a:ext cx="551465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000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Сұйыұққа батырылған денеге жоғары қарай </a:t>
            </a:r>
          </a:p>
          <a:p>
            <a:r>
              <a:rPr lang="kk-KZ" sz="2000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</a:t>
            </a:r>
            <a:r>
              <a:rPr lang="kk-KZ" sz="2000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ағытталған кері итеруші күш әрекет етеді.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937111" y="4174604"/>
            <a:ext cx="583183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000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Кері итеруші күш Архимед күші деп аталады.</a:t>
            </a:r>
            <a:endParaRPr lang="ru-RU" sz="2000" dirty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6899906" y="977696"/>
            <a:ext cx="121379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err="1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Дұрыс</a:t>
            </a:r>
            <a:endParaRPr lang="ru-RU" sz="2400" b="1" dirty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8325752" y="977696"/>
            <a:ext cx="11897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400" b="1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Бұрыс</a:t>
            </a:r>
            <a:endParaRPr lang="ru-RU" sz="2400" b="1" dirty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33" name="Picture 4" descr="https://elements-cover-images-0.imgix.net/e6dc87c5-a888-413c-a951-8914a069909b?auto=compress%2Cformat&amp;fit=max&amp;w=710&amp;s=c890b1784b9d2b40609ae5a49a074973"/>
          <p:cNvPicPr>
            <a:picLocks noChangeAspect="1" noChangeArrowheads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246" t="19556" r="18405" b="24317"/>
          <a:stretch/>
        </p:blipFill>
        <p:spPr bwMode="auto">
          <a:xfrm>
            <a:off x="7395356" y="1478542"/>
            <a:ext cx="334549" cy="3454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" name="Picture 4" descr="https://elements-cover-images-0.imgix.net/e6dc87c5-a888-413c-a951-8914a069909b?auto=compress%2Cformat&amp;fit=max&amp;w=710&amp;s=c890b1784b9d2b40609ae5a49a074973"/>
          <p:cNvPicPr>
            <a:picLocks noChangeAspect="1" noChangeArrowheads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246" t="19556" r="18405" b="24317"/>
          <a:stretch/>
        </p:blipFill>
        <p:spPr bwMode="auto">
          <a:xfrm>
            <a:off x="7372284" y="2616618"/>
            <a:ext cx="334549" cy="3454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Picture 4" descr="https://elements-cover-images-0.imgix.net/e6dc87c5-a888-413c-a951-8914a069909b?auto=compress%2Cformat&amp;fit=max&amp;w=710&amp;s=c890b1784b9d2b40609ae5a49a074973"/>
          <p:cNvPicPr>
            <a:picLocks noChangeAspect="1" noChangeArrowheads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246" t="19556" r="18405" b="24317"/>
          <a:stretch/>
        </p:blipFill>
        <p:spPr bwMode="auto">
          <a:xfrm>
            <a:off x="8753351" y="3474958"/>
            <a:ext cx="334549" cy="3454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6" name="Picture 4" descr="https://elements-cover-images-0.imgix.net/e6dc87c5-a888-413c-a951-8914a069909b?auto=compress%2Cformat&amp;fit=max&amp;w=710&amp;s=c890b1784b9d2b40609ae5a49a074973"/>
          <p:cNvPicPr>
            <a:picLocks noChangeAspect="1" noChangeArrowheads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246" t="19556" r="18405" b="24317"/>
          <a:stretch/>
        </p:blipFill>
        <p:spPr bwMode="auto">
          <a:xfrm>
            <a:off x="7324464" y="4201913"/>
            <a:ext cx="334549" cy="3454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Picture 4" descr="https://elements-cover-images-0.imgix.net/e6dc87c5-a888-413c-a951-8914a069909b?auto=compress%2Cformat&amp;fit=max&amp;w=710&amp;s=c890b1784b9d2b40609ae5a49a074973"/>
          <p:cNvPicPr>
            <a:picLocks noChangeAspect="1" noChangeArrowheads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246" t="19556" r="18405" b="24317"/>
          <a:stretch/>
        </p:blipFill>
        <p:spPr bwMode="auto">
          <a:xfrm>
            <a:off x="8762025" y="4913980"/>
            <a:ext cx="334549" cy="3454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0" name="Прямая соединительная линия 19"/>
          <p:cNvCxnSpPr/>
          <p:nvPr/>
        </p:nvCxnSpPr>
        <p:spPr>
          <a:xfrm flipH="1">
            <a:off x="6897748" y="1121445"/>
            <a:ext cx="2158" cy="44375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flipH="1">
            <a:off x="8225803" y="1099673"/>
            <a:ext cx="2158" cy="44375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 flipH="1">
            <a:off x="9546601" y="1099675"/>
            <a:ext cx="2158" cy="44375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Прямоугольник 38"/>
          <p:cNvSpPr/>
          <p:nvPr/>
        </p:nvSpPr>
        <p:spPr>
          <a:xfrm>
            <a:off x="913251" y="4821351"/>
            <a:ext cx="599618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000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Сұйыққа батырылған дененің тығыздығы сұйық тығыздығына тең болса, дене сұйыққа батады.</a:t>
            </a:r>
            <a:endParaRPr lang="ru-RU" sz="2000" dirty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0907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Прямоугольник 98"/>
          <p:cNvSpPr/>
          <p:nvPr/>
        </p:nvSpPr>
        <p:spPr>
          <a:xfrm>
            <a:off x="1071114" y="2754705"/>
            <a:ext cx="9040151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4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</a:t>
            </a:r>
            <a:r>
              <a:rPr lang="kk-KZ" sz="4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септер </a:t>
            </a:r>
            <a:r>
              <a:rPr lang="kk-KZ" sz="4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шығаруда Архимед заңын </a:t>
            </a:r>
            <a:r>
              <a:rPr lang="kk-KZ" sz="4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қолдануды білдіңіздер.</a:t>
            </a:r>
            <a:endParaRPr lang="kk-KZ" sz="60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8" name="Title 14">
            <a:extLst/>
          </p:cNvPr>
          <p:cNvSpPr txBox="1">
            <a:spLocks/>
          </p:cNvSpPr>
          <p:nvPr/>
        </p:nvSpPr>
        <p:spPr>
          <a:xfrm>
            <a:off x="1124862" y="1579853"/>
            <a:ext cx="6345441" cy="884237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Source Sans Pro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Source Sans Pro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Source Sans Pro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Source Sans Pro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Source Sans Pro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Source Sans Pro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Source Sans Pro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Source Sans Pro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Source Sans Pro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altLang="ru-RU" sz="4000" b="1" i="0" u="none" strike="noStrike" kern="1200" cap="none" spc="0" normalizeH="0" baseline="0" noProof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ahoma" pitchFamily="34" charset="0"/>
                <a:ea typeface="+mn-ea"/>
                <a:cs typeface="Tahoma" pitchFamily="34" charset="0"/>
              </a:rPr>
              <a:t>Қорытынды</a:t>
            </a:r>
            <a:endParaRPr kumimoji="0" lang="en-ID" altLang="ru-RU" sz="4000" b="1" i="0" u="none" strike="noStrike" kern="1200" cap="none" spc="0" normalizeH="0" baseline="0" noProof="0" dirty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ahoma" pitchFamily="34" charset="0"/>
              <a:ea typeface="+mn-ea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8523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olors 185">
      <a:dk1>
        <a:srgbClr val="3F3F3F"/>
      </a:dk1>
      <a:lt1>
        <a:sysClr val="window" lastClr="FFFFFF"/>
      </a:lt1>
      <a:dk2>
        <a:srgbClr val="3F3F3F"/>
      </a:dk2>
      <a:lt2>
        <a:srgbClr val="FFFFFF"/>
      </a:lt2>
      <a:accent1>
        <a:srgbClr val="593593"/>
      </a:accent1>
      <a:accent2>
        <a:srgbClr val="FFC118"/>
      </a:accent2>
      <a:accent3>
        <a:srgbClr val="FD9144"/>
      </a:accent3>
      <a:accent4>
        <a:srgbClr val="B22C9C"/>
      </a:accent4>
      <a:accent5>
        <a:srgbClr val="852075"/>
      </a:accent5>
      <a:accent6>
        <a:srgbClr val="F30D90"/>
      </a:accent6>
      <a:hlink>
        <a:srgbClr val="A05024"/>
      </a:hlink>
      <a:folHlink>
        <a:srgbClr val="FEC037"/>
      </a:folHlink>
    </a:clrScheme>
    <a:fontScheme name="Custom 83">
      <a:majorFont>
        <a:latin typeface="Roboto Condensed"/>
        <a:ea typeface=""/>
        <a:cs typeface=""/>
      </a:majorFont>
      <a:minorFont>
        <a:latin typeface="Source Sans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Colors 185">
      <a:dk1>
        <a:srgbClr val="3F3F3F"/>
      </a:dk1>
      <a:lt1>
        <a:sysClr val="window" lastClr="FFFFFF"/>
      </a:lt1>
      <a:dk2>
        <a:srgbClr val="3F3F3F"/>
      </a:dk2>
      <a:lt2>
        <a:srgbClr val="FFFFFF"/>
      </a:lt2>
      <a:accent1>
        <a:srgbClr val="593593"/>
      </a:accent1>
      <a:accent2>
        <a:srgbClr val="FFC118"/>
      </a:accent2>
      <a:accent3>
        <a:srgbClr val="FD9144"/>
      </a:accent3>
      <a:accent4>
        <a:srgbClr val="B22C9C"/>
      </a:accent4>
      <a:accent5>
        <a:srgbClr val="852075"/>
      </a:accent5>
      <a:accent6>
        <a:srgbClr val="F30D90"/>
      </a:accent6>
      <a:hlink>
        <a:srgbClr val="A05024"/>
      </a:hlink>
      <a:folHlink>
        <a:srgbClr val="FEC037"/>
      </a:folHlink>
    </a:clrScheme>
    <a:fontScheme name="Custom 83">
      <a:majorFont>
        <a:latin typeface="Roboto Condensed"/>
        <a:ea typeface=""/>
        <a:cs typeface=""/>
      </a:majorFont>
      <a:minorFont>
        <a:latin typeface="Source Sans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Colors 185">
      <a:dk1>
        <a:srgbClr val="3F3F3F"/>
      </a:dk1>
      <a:lt1>
        <a:sysClr val="window" lastClr="FFFFFF"/>
      </a:lt1>
      <a:dk2>
        <a:srgbClr val="3F3F3F"/>
      </a:dk2>
      <a:lt2>
        <a:srgbClr val="FFFFFF"/>
      </a:lt2>
      <a:accent1>
        <a:srgbClr val="593593"/>
      </a:accent1>
      <a:accent2>
        <a:srgbClr val="FFC118"/>
      </a:accent2>
      <a:accent3>
        <a:srgbClr val="FD9144"/>
      </a:accent3>
      <a:accent4>
        <a:srgbClr val="B22C9C"/>
      </a:accent4>
      <a:accent5>
        <a:srgbClr val="852075"/>
      </a:accent5>
      <a:accent6>
        <a:srgbClr val="F30D90"/>
      </a:accent6>
      <a:hlink>
        <a:srgbClr val="A05024"/>
      </a:hlink>
      <a:folHlink>
        <a:srgbClr val="FEC037"/>
      </a:folHlink>
    </a:clrScheme>
    <a:fontScheme name="Custom 83">
      <a:majorFont>
        <a:latin typeface="Roboto Condensed"/>
        <a:ea typeface=""/>
        <a:cs typeface=""/>
      </a:majorFont>
      <a:minorFont>
        <a:latin typeface="Source Sans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29335</TotalTime>
  <Words>254</Words>
  <Application>Microsoft Office PowerPoint</Application>
  <PresentationFormat>Широкоэкранный</PresentationFormat>
  <Paragraphs>94</Paragraphs>
  <Slides>8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8</vt:i4>
      </vt:variant>
    </vt:vector>
  </HeadingPairs>
  <TitlesOfParts>
    <vt:vector size="18" baseType="lpstr">
      <vt:lpstr>Arial</vt:lpstr>
      <vt:lpstr>Calibri</vt:lpstr>
      <vt:lpstr>Cambria Math</vt:lpstr>
      <vt:lpstr>Roboto Condensed</vt:lpstr>
      <vt:lpstr>Source Sans Pro</vt:lpstr>
      <vt:lpstr>Tahoma</vt:lpstr>
      <vt:lpstr>Times New Roman</vt:lpstr>
      <vt:lpstr>Office Theme</vt:lpstr>
      <vt:lpstr>1_Office Theme</vt:lpstr>
      <vt:lpstr>2_Office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ICONIC</dc:title>
  <dc:creator>Musedsmh</dc:creator>
  <cp:lastModifiedBy>Пользователь</cp:lastModifiedBy>
  <cp:revision>3642</cp:revision>
  <dcterms:created xsi:type="dcterms:W3CDTF">2017-01-10T11:09:36Z</dcterms:created>
  <dcterms:modified xsi:type="dcterms:W3CDTF">2021-03-01T14:35:57Z</dcterms:modified>
</cp:coreProperties>
</file>