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5"/>
  </p:notesMasterIdLst>
  <p:handoutMasterIdLst>
    <p:handoutMasterId r:id="rId16"/>
  </p:handoutMasterIdLst>
  <p:sldIdLst>
    <p:sldId id="398" r:id="rId4"/>
    <p:sldId id="397" r:id="rId5"/>
    <p:sldId id="466" r:id="rId6"/>
    <p:sldId id="455" r:id="rId7"/>
    <p:sldId id="459" r:id="rId8"/>
    <p:sldId id="460" r:id="rId9"/>
    <p:sldId id="465" r:id="rId10"/>
    <p:sldId id="467" r:id="rId11"/>
    <p:sldId id="461" r:id="rId12"/>
    <p:sldId id="464" r:id="rId13"/>
    <p:sldId id="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66"/>
            <p14:sldId id="455"/>
            <p14:sldId id="459"/>
            <p14:sldId id="460"/>
            <p14:sldId id="465"/>
            <p14:sldId id="467"/>
            <p14:sldId id="461"/>
            <p14:sldId id="464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3593"/>
    <a:srgbClr val="F7FDFF"/>
    <a:srgbClr val="AFEAFF"/>
    <a:srgbClr val="E2E2E2"/>
    <a:srgbClr val="EEEEEE"/>
    <a:srgbClr val="002776"/>
    <a:srgbClr val="ECECEC"/>
    <a:srgbClr val="E7F9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6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03/03/2021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899693" y="1819015"/>
            <a:ext cx="7573163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endParaRPr lang="ru-RU" sz="16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22224"/>
            <a:ext cx="2474812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5764" y="1367450"/>
            <a:ext cx="9706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Төмендегі сөйлемдер механикалық жұмысқа жатама немесе жатпайма кестеге толтырыңдар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75273"/>
              </p:ext>
            </p:extLst>
          </p:nvPr>
        </p:nvGraphicFramePr>
        <p:xfrm>
          <a:off x="1219202" y="2314507"/>
          <a:ext cx="8185259" cy="123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059">
                  <a:extLst>
                    <a:ext uri="{9D8B030D-6E8A-4147-A177-3AD203B41FA5}">
                      <a16:colId xmlns:a16="http://schemas.microsoft.com/office/drawing/2014/main" val="739980520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428184164"/>
                    </a:ext>
                  </a:extLst>
                </a:gridCol>
                <a:gridCol w="553699">
                  <a:extLst>
                    <a:ext uri="{9D8B030D-6E8A-4147-A177-3AD203B41FA5}">
                      <a16:colId xmlns:a16="http://schemas.microsoft.com/office/drawing/2014/main" val="3959395697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294592260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2704597874"/>
                    </a:ext>
                  </a:extLst>
                </a:gridCol>
                <a:gridCol w="644954">
                  <a:extLst>
                    <a:ext uri="{9D8B030D-6E8A-4147-A177-3AD203B41FA5}">
                      <a16:colId xmlns:a16="http://schemas.microsoft.com/office/drawing/2014/main" val="1260811355"/>
                    </a:ext>
                  </a:extLst>
                </a:gridCol>
                <a:gridCol w="689563">
                  <a:extLst>
                    <a:ext uri="{9D8B030D-6E8A-4147-A177-3AD203B41FA5}">
                      <a16:colId xmlns:a16="http://schemas.microsoft.com/office/drawing/2014/main" val="3149387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403142"/>
                  </a:ext>
                </a:extLst>
              </a:tr>
              <a:tr h="438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Механикалық</a:t>
                      </a:r>
                      <a:r>
                        <a:rPr lang="kk-KZ" sz="2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жұмыс орындалады</a:t>
                      </a:r>
                      <a:endParaRPr lang="ru-RU" sz="20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0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Механикалық жұмыс орындалмайды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2747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0834" y="3549137"/>
            <a:ext cx="71256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Бала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ағашқа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өрмеледі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ыдыстың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қабырғаларына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жасайды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7981" y="4594162"/>
            <a:ext cx="412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Оқушы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кітап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оқып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6271" y="4957016"/>
            <a:ext cx="5373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иығында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астық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343" y="5312004"/>
            <a:ext cx="5065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Балалар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ойнап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1847" y="4267592"/>
            <a:ext cx="6353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ұмысшы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қапты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көтеріп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көлікке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5826321" y="2750510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6385313" y="3170550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6936856" y="2764150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7575486" y="3170549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8228629" y="3170550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8881770" y="2764150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1017354" y="2536594"/>
            <a:ext cx="9040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</a:t>
            </a:r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 жұмыс ұғымының физикалық мағынасын 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түсіндіруді білдіңіздер</a:t>
            </a:r>
          </a:p>
        </p:txBody>
      </p:sp>
      <p:sp>
        <p:nvSpPr>
          <p:cNvPr id="98" name="Title 14">
            <a:extLst/>
          </p:cNvPr>
          <p:cNvSpPr txBox="1">
            <a:spLocks/>
          </p:cNvSpPr>
          <p:nvPr/>
        </p:nvSpPr>
        <p:spPr>
          <a:xfrm>
            <a:off x="1124862" y="1211358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043818" y="2495394"/>
            <a:ext cx="9040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</a:t>
            </a:r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 жұмыс ұғымының физикалық мағынасын 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түсіндіруді </a:t>
            </a:r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білесіздер</a:t>
            </a:r>
            <a:endParaRPr lang="kk-KZ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Title 14">
            <a:extLst/>
          </p:cNvPr>
          <p:cNvSpPr txBox="1">
            <a:spLocks/>
          </p:cNvSpPr>
          <p:nvPr/>
        </p:nvSpPr>
        <p:spPr>
          <a:xfrm>
            <a:off x="1122680" y="1220175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5963" y="2270043"/>
            <a:ext cx="3684897" cy="49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22376" y="4544705"/>
            <a:ext cx="736979" cy="14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85" y="1379784"/>
            <a:ext cx="2760363" cy="1897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4" y="3483718"/>
            <a:ext cx="2469812" cy="1852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751" t="33632" r="21742" b="11443"/>
          <a:stretch/>
        </p:blipFill>
        <p:spPr>
          <a:xfrm>
            <a:off x="6212164" y="3483717"/>
            <a:ext cx="2655732" cy="1852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34071" r="50150" b="26145"/>
          <a:stretch/>
        </p:blipFill>
        <p:spPr>
          <a:xfrm>
            <a:off x="1182726" y="1437219"/>
            <a:ext cx="3029376" cy="1815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63750" t="-1101" r="-9" b="61744"/>
          <a:stretch/>
        </p:blipFill>
        <p:spPr>
          <a:xfrm>
            <a:off x="8158221" y="1569537"/>
            <a:ext cx="2729553" cy="15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6011" y="1383923"/>
            <a:ext cx="10901836" cy="199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 әрекетінен дене орын ауыстырғанда атқарылған жұмыс </a:t>
            </a:r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 жұмыс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аталады.</a:t>
            </a:r>
            <a:endParaRPr lang="kk-KZ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8"/>
            <a:ext cx="4902597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 жұмыс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i.gifer.com/5N5y.gif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55" y="2178136"/>
            <a:ext cx="4788714" cy="24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5963" y="2270043"/>
            <a:ext cx="3684897" cy="49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22376" y="4544705"/>
            <a:ext cx="736979" cy="14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6011" y="1383923"/>
            <a:ext cx="109018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Дененің қозғалу бағытында әрекет ететін күштің механикалық жұмысы күшке де, жүрілген жолға да тура пропорционал.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яғни</a:t>
            </a:r>
          </a:p>
          <a:p>
            <a:endParaRPr lang="kk-KZ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– механикалық жұмыс 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күш 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–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жүрілген жол </a:t>
            </a:r>
          </a:p>
          <a:p>
            <a:endParaRPr lang="kk-KZ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8"/>
            <a:ext cx="8410072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 жұмыстың формуласы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2376" y="4544705"/>
            <a:ext cx="736979" cy="14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9143" y="2545181"/>
            <a:ext cx="2856505" cy="4982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67246" y="2529496"/>
            <a:ext cx="1332718" cy="4982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49921" y="2594262"/>
            <a:ext cx="282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 ∙ жол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66934" y="2584770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∙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ru-RU" sz="2000" b="1" dirty="0"/>
          </a:p>
        </p:txBody>
      </p:sp>
      <p:pic>
        <p:nvPicPr>
          <p:cNvPr id="2050" name="Picture 2" descr="https://i.gifer.com/I4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2" y="3221879"/>
            <a:ext cx="2402740" cy="24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06011" y="1383923"/>
                <a:ext cx="10901836" cy="8217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Жұмыстың өлшем бірлігіне 1 Ньютон күштің денені 1 метрге жылжытқандағы жұмысы (1Н ∙ 1м) алынады. </a:t>
                </a:r>
              </a:p>
              <a:p>
                <a:endParaRPr lang="kk-KZ" sz="24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1Н ∙ 1м </a:t>
                </a:r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1Дж</a:t>
                </a: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Жұмыстың джоульден үлкен де, кіші де </a:t>
                </a: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бірліктері бар:</a:t>
                </a: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мегаджоуль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МДж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1000000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килоджоуль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кДж) = 1000 Дж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миллиджоуль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мДж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,001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</a:t>
                </a:r>
              </a:p>
              <a:p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микроджоуль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мкДж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0,000001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</a:t>
                </a:r>
              </a:p>
              <a:p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</a:t>
                </a:r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</a:t>
                </a:r>
              </a:p>
              <a:p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</a:t>
                </a:r>
              </a:p>
              <a:p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</a:t>
                </a:r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1383923"/>
                <a:ext cx="10901836" cy="8217634"/>
              </a:xfrm>
              <a:prstGeom prst="rect">
                <a:avLst/>
              </a:prstGeom>
              <a:blipFill>
                <a:blip r:embed="rId2"/>
                <a:stretch>
                  <a:fillRect l="-895" t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8"/>
            <a:ext cx="8716502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 жұмыстың өлшем бірлігі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6988" t="6441" r="3571" b="23123"/>
          <a:stretch/>
        </p:blipFill>
        <p:spPr>
          <a:xfrm>
            <a:off x="7300685" y="2222898"/>
            <a:ext cx="2179293" cy="29151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17996" y="5210951"/>
            <a:ext cx="2535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Джеймс Джоуль</a:t>
            </a:r>
          </a:p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1818-1889 жж</a:t>
            </a:r>
            <a:endParaRPr lang="kk-KZ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6864" y="747866"/>
            <a:ext cx="10533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Автокөлік 72 км/сағ жылдамдықпен бірқалыпты қозғалып келеді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маторының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2000 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болса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секундта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қанша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атқарады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5584" y="2029793"/>
            <a:ext cx="2067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Берілгені: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716763" y="2136737"/>
            <a:ext cx="0" cy="16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65584" y="3316891"/>
            <a:ext cx="1749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17972" y="3330942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37613" y="2027889"/>
            <a:ext cx="158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38629" y="2031490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994146" y="2357222"/>
                <a:ext cx="1637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𝜗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ru-RU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72 км/</a:t>
                </a:r>
                <a:r>
                  <a:rPr lang="ru-RU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</a:t>
                </a:r>
                <a:r>
                  <a:rPr lang="kk-KZ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ғ</a:t>
                </a:r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46" y="2357222"/>
                <a:ext cx="1637243" cy="369332"/>
              </a:xfrm>
              <a:prstGeom prst="rect">
                <a:avLst/>
              </a:prstGeom>
              <a:blipFill>
                <a:blip r:embed="rId2"/>
                <a:stretch>
                  <a:fillRect t="-10000" r="-334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994148" y="263017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2000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967820" y="2366011"/>
                <a:ext cx="14466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𝜗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∙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𝑡</m:t>
                    </m:r>
                  </m:oMath>
                </a14:m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820" y="2366011"/>
                <a:ext cx="1446633" cy="400110"/>
              </a:xfrm>
              <a:prstGeom prst="rect">
                <a:avLst/>
              </a:prstGeom>
              <a:blipFill>
                <a:blip r:embed="rId3"/>
                <a:stretch>
                  <a:fillRect l="-4641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3603417" y="2404448"/>
            <a:ext cx="1351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F ∙ s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96568" y="4021949"/>
            <a:ext cx="256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кДж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96285" y="2920615"/>
            <a:ext cx="1849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10 c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729691" y="235949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м/с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605689" y="2734272"/>
                <a:ext cx="1727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F ∙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𝜗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∙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𝑡</m:t>
                    </m:r>
                  </m:oMath>
                </a14:m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89" y="2734272"/>
                <a:ext cx="1727740" cy="400110"/>
              </a:xfrm>
              <a:prstGeom prst="rect">
                <a:avLst/>
              </a:prstGeom>
              <a:blipFill>
                <a:blip r:embed="rId4"/>
                <a:stretch>
                  <a:fillRect l="-3521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ик 64"/>
          <p:cNvSpPr/>
          <p:nvPr/>
        </p:nvSpPr>
        <p:spPr>
          <a:xfrm>
            <a:off x="3553368" y="3132334"/>
            <a:ext cx="7833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∙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м/с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∙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с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400000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кДж</a:t>
            </a:r>
            <a:endParaRPr lang="ru-RU" sz="20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565203" y="2139009"/>
            <a:ext cx="0" cy="16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39" grpId="0"/>
      <p:bldP spid="51" grpId="0"/>
      <p:bldP spid="52" grpId="0"/>
      <p:bldP spid="59" grpId="0"/>
      <p:bldP spid="60" grpId="0"/>
      <p:bldP spid="61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66864" y="747866"/>
                <a:ext cx="1053376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№2 </a:t>
                </a:r>
                <a:r>
                  <a:rPr lang="ru-RU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</a:t>
                </a:r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Көлемі 700000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kk-KZ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гранит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тасын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3000 см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биіктікке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бірқалыпты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көтергенде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істелетін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жұмысты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есептеңдер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Граниттің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тығыздығы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2500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64" y="747866"/>
                <a:ext cx="10533761" cy="1569660"/>
              </a:xfrm>
              <a:prstGeom prst="rect">
                <a:avLst/>
              </a:prstGeom>
              <a:blipFill>
                <a:blip r:embed="rId2"/>
                <a:stretch>
                  <a:fillRect l="-1215" t="-4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965584" y="2029793"/>
            <a:ext cx="2067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Берілгені: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714695" y="2182362"/>
            <a:ext cx="1842" cy="1899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65584" y="3644438"/>
            <a:ext cx="1749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31620" y="3672139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37613" y="2027889"/>
            <a:ext cx="158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38629" y="2031490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994146" y="2357222"/>
                <a:ext cx="1903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700000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kk-KZ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46" y="2357222"/>
                <a:ext cx="1903021" cy="369332"/>
              </a:xfrm>
              <a:prstGeom prst="rect">
                <a:avLst/>
              </a:prstGeom>
              <a:blipFill>
                <a:blip r:embed="rId3"/>
                <a:stretch>
                  <a:fillRect l="-2564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994148" y="2630178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3000 см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980498" y="3244328"/>
                <a:ext cx="15552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9,8</a:t>
                </a:r>
                <a:r>
                  <a:rPr lang="kk-KZ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Н/кг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98" y="3244328"/>
                <a:ext cx="1555234" cy="400110"/>
              </a:xfrm>
              <a:prstGeom prst="rect">
                <a:avLst/>
              </a:prstGeom>
              <a:blipFill>
                <a:blip r:embed="rId4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2743337" y="2632457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м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776980" y="2404684"/>
            <a:ext cx="1310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h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967820" y="2366011"/>
                <a:ext cx="1446633" cy="472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 = m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820" y="2366011"/>
                <a:ext cx="1446633" cy="472722"/>
              </a:xfrm>
              <a:prstGeom prst="rect">
                <a:avLst/>
              </a:prstGeom>
              <a:blipFill>
                <a:blip r:embed="rId5"/>
                <a:stretch>
                  <a:fillRect l="-4641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3603417" y="2404448"/>
            <a:ext cx="1351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F ∙ s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96568" y="4021949"/>
            <a:ext cx="256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514,5 кДж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996285" y="2920615"/>
                <a:ext cx="1849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2500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5" y="2920615"/>
                <a:ext cx="1849785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729691" y="2359496"/>
                <a:ext cx="9100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0,7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691" y="2359496"/>
                <a:ext cx="910057" cy="369332"/>
              </a:xfrm>
              <a:prstGeom prst="rect">
                <a:avLst/>
              </a:prstGeom>
              <a:blipFill>
                <a:blip r:embed="rId7"/>
                <a:stretch>
                  <a:fillRect l="-604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3535838" y="2184634"/>
            <a:ext cx="1842" cy="1899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6157456" y="2422874"/>
                <a:ext cx="14466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ρ</m:t>
                    </m:r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∙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V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56" y="2422874"/>
                <a:ext cx="1446633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605689" y="2734272"/>
                <a:ext cx="1727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ρV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h</m:t>
                    </m:r>
                  </m:oMath>
                </a14:m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89" y="2734272"/>
                <a:ext cx="1727740" cy="400110"/>
              </a:xfrm>
              <a:prstGeom prst="rect">
                <a:avLst/>
              </a:prstGeom>
              <a:blipFill>
                <a:blip r:embed="rId9"/>
                <a:stretch>
                  <a:fillRect l="-3521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553368" y="3132334"/>
                <a:ext cx="78334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2500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∙ 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0,7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9,8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Н/кг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∙ 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514500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Дж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514,5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кДж</a:t>
                </a:r>
                <a:endParaRPr lang="ru-RU" sz="2000" dirty="0"/>
              </a:p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68" y="3132334"/>
                <a:ext cx="7833407" cy="707886"/>
              </a:xfrm>
              <a:prstGeom prst="rect">
                <a:avLst/>
              </a:prstGeom>
              <a:blipFill>
                <a:blip r:embed="rId10"/>
                <a:stretch>
                  <a:fillRect l="-856" t="-5172" r="-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9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39" grpId="0"/>
      <p:bldP spid="44" grpId="0"/>
      <p:bldP spid="46" grpId="0"/>
      <p:bldP spid="50" grpId="0"/>
      <p:bldP spid="51" grpId="0"/>
      <p:bldP spid="52" grpId="0"/>
      <p:bldP spid="59" grpId="0"/>
      <p:bldP spid="61" grpId="0"/>
      <p:bldP spid="63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436" t="30070" r="9477" b="40229"/>
          <a:stretch/>
        </p:blipFill>
        <p:spPr>
          <a:xfrm>
            <a:off x="2057256" y="3471851"/>
            <a:ext cx="6564230" cy="1825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9919" y="1870117"/>
            <a:ext cx="486383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тынышты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тұр </a:t>
            </a:r>
          </a:p>
          <a:p>
            <a:pPr marL="342900" indent="-342900">
              <a:buAutoNum type="arabicParenR"/>
            </a:pPr>
            <a:endParaRPr lang="kk-KZ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 тегіс беттің үстімен қозғалыста</a:t>
            </a:r>
          </a:p>
          <a:p>
            <a:endParaRPr lang="kk-KZ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күштің әсерінен қозғалады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247" y="1375925"/>
            <a:ext cx="931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андай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жағдайда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жасалады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22224"/>
            <a:ext cx="2474812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27467" t="57040" r="70231" b="40363"/>
          <a:stretch/>
        </p:blipFill>
        <p:spPr>
          <a:xfrm>
            <a:off x="3338286" y="5138057"/>
            <a:ext cx="188686" cy="159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7259" t="30779" r="60439" b="66152"/>
          <a:stretch/>
        </p:blipFill>
        <p:spPr>
          <a:xfrm>
            <a:off x="4248509" y="3471851"/>
            <a:ext cx="188687" cy="1886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1510" y="5044852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41565" t="38413" r="48519" b="56629"/>
          <a:stretch/>
        </p:blipFill>
        <p:spPr>
          <a:xfrm>
            <a:off x="2619829" y="4014895"/>
            <a:ext cx="812800" cy="3048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56289" t="32118" r="41409" b="64577"/>
          <a:stretch/>
        </p:blipFill>
        <p:spPr>
          <a:xfrm>
            <a:off x="5740402" y="3773468"/>
            <a:ext cx="188686" cy="203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56289" t="32118" r="41409" b="64577"/>
          <a:stretch/>
        </p:blipFill>
        <p:spPr>
          <a:xfrm>
            <a:off x="5892802" y="3722665"/>
            <a:ext cx="188686" cy="203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/>
          <a:srcRect l="84591" t="31321" r="12753" b="64665"/>
          <a:stretch/>
        </p:blipFill>
        <p:spPr>
          <a:xfrm>
            <a:off x="8109739" y="3700893"/>
            <a:ext cx="217715" cy="2467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84591" t="31321" r="12753" b="64665"/>
          <a:stretch/>
        </p:blipFill>
        <p:spPr>
          <a:xfrm>
            <a:off x="8029911" y="3737179"/>
            <a:ext cx="217715" cy="246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19540" y="3955534"/>
                <a:ext cx="841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𝝑</m:t>
                      </m:r>
                      <m:r>
                        <a:rPr lang="ru-RU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540" y="3955534"/>
                <a:ext cx="8418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616742" y="368702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𝝑</m:t>
                      </m:r>
                    </m:oMath>
                  </m:oMathPara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742" y="3687020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931770" y="36797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𝝑</m:t>
                      </m:r>
                    </m:oMath>
                  </m:oMathPara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770" y="3679765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>
            <a:off x="4807310" y="5350792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210981" y="5350791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269699" y="5421156"/>
            <a:ext cx="358553" cy="336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724511" y="5358051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30315</TotalTime>
  <Words>396</Words>
  <Application>Microsoft Office PowerPoint</Application>
  <PresentationFormat>Широкоэкранный</PresentationFormat>
  <Paragraphs>128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3752</cp:revision>
  <dcterms:created xsi:type="dcterms:W3CDTF">2017-01-10T11:09:36Z</dcterms:created>
  <dcterms:modified xsi:type="dcterms:W3CDTF">2021-03-03T11:46:34Z</dcterms:modified>
</cp:coreProperties>
</file>