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1" r:id="rId2"/>
    <p:sldMasterId id="2147483708" r:id="rId3"/>
  </p:sldMasterIdLst>
  <p:notesMasterIdLst>
    <p:notesMasterId r:id="rId12"/>
  </p:notesMasterIdLst>
  <p:handoutMasterIdLst>
    <p:handoutMasterId r:id="rId13"/>
  </p:handoutMasterIdLst>
  <p:sldIdLst>
    <p:sldId id="398" r:id="rId4"/>
    <p:sldId id="397" r:id="rId5"/>
    <p:sldId id="465" r:id="rId6"/>
    <p:sldId id="466" r:id="rId7"/>
    <p:sldId id="467" r:id="rId8"/>
    <p:sldId id="468" r:id="rId9"/>
    <p:sldId id="469" r:id="rId10"/>
    <p:sldId id="4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1BFA7AE-E27A-4B59-9209-E0CC0559E99B}">
          <p14:sldIdLst>
            <p14:sldId id="398"/>
            <p14:sldId id="397"/>
            <p14:sldId id="465"/>
            <p14:sldId id="466"/>
            <p14:sldId id="467"/>
            <p14:sldId id="468"/>
            <p14:sldId id="469"/>
            <p14:sldId id="400"/>
          </p14:sldIdLst>
        </p14:section>
        <p14:section name="Раздел без заголовка" id="{C8F95849-CC29-48C4-93D6-B7BEAC91236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93593"/>
    <a:srgbClr val="F7FDFF"/>
    <a:srgbClr val="AFEAFF"/>
    <a:srgbClr val="E2E2E2"/>
    <a:srgbClr val="EEEEEE"/>
    <a:srgbClr val="002776"/>
    <a:srgbClr val="ECECEC"/>
    <a:srgbClr val="E7F9FF"/>
    <a:srgbClr val="F3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364" autoAdjust="0"/>
  </p:normalViewPr>
  <p:slideViewPr>
    <p:cSldViewPr snapToGrid="0" showGuides="1">
      <p:cViewPr varScale="1">
        <p:scale>
          <a:sx n="70" d="100"/>
          <a:sy n="70" d="100"/>
        </p:scale>
        <p:origin x="666" y="6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03/03/2021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8300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B9867-A8D7-43CA-B62E-65ACB63F0B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5507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2379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14098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70035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576072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257315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491384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037786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6876299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012272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4311288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530039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6028517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465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4908262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5368417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4174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242065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08742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231606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094036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38351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3575651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84069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604169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0345833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4748206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1344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479063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4615087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205615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5192460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3734967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992476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3287501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00583222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961723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24178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0962367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492347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882609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333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6357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1132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41786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855897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61899090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619747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1482902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2204816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125971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790248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409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26" Type="http://schemas.openxmlformats.org/officeDocument/2006/relationships/slideLayout" Target="../slideLayouts/slideLayout52.xml"/><Relationship Id="rId3" Type="http://schemas.openxmlformats.org/officeDocument/2006/relationships/slideLayout" Target="../slideLayouts/slideLayout29.xml"/><Relationship Id="rId21" Type="http://schemas.openxmlformats.org/officeDocument/2006/relationships/slideLayout" Target="../slideLayouts/slideLayout47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5" Type="http://schemas.openxmlformats.org/officeDocument/2006/relationships/slideLayout" Target="../slideLayouts/slideLayout51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2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23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36.xml"/><Relationship Id="rId19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slideLayout" Target="../slideLayouts/slideLayout48.xml"/><Relationship Id="rId27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26" Type="http://schemas.openxmlformats.org/officeDocument/2006/relationships/slideLayout" Target="../slideLayouts/slideLayout78.xml"/><Relationship Id="rId3" Type="http://schemas.openxmlformats.org/officeDocument/2006/relationships/slideLayout" Target="../slideLayouts/slideLayout55.xml"/><Relationship Id="rId21" Type="http://schemas.openxmlformats.org/officeDocument/2006/relationships/slideLayout" Target="../slideLayouts/slideLayout73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5" Type="http://schemas.openxmlformats.org/officeDocument/2006/relationships/slideLayout" Target="../slideLayouts/slideLayout77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0" Type="http://schemas.openxmlformats.org/officeDocument/2006/relationships/slideLayout" Target="../slideLayouts/slideLayout72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24" Type="http://schemas.openxmlformats.org/officeDocument/2006/relationships/slideLayout" Target="../slideLayouts/slideLayout76.xml"/><Relationship Id="rId5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7.xml"/><Relationship Id="rId23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62.xml"/><Relationship Id="rId19" Type="http://schemas.openxmlformats.org/officeDocument/2006/relationships/slideLayout" Target="../slideLayouts/slideLayout71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Relationship Id="rId22" Type="http://schemas.openxmlformats.org/officeDocument/2006/relationships/slideLayout" Target="../slideLayouts/slideLayout74.xml"/><Relationship Id="rId2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213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813BF9-5145-4417-B95D-FA86279738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F3F3F">
                    <a:tint val="75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3F3F3F">
                  <a:tint val="75000"/>
                </a:srgbClr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92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  <p:sldLayoutId id="2147483728" r:id="rId20"/>
    <p:sldLayoutId id="2147483729" r:id="rId21"/>
    <p:sldLayoutId id="2147483730" r:id="rId22"/>
    <p:sldLayoutId id="2147483731" r:id="rId23"/>
    <p:sldLayoutId id="2147483732" r:id="rId24"/>
    <p:sldLayoutId id="2147483733" r:id="rId25"/>
    <p:sldLayoutId id="2147483734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19188" y="1870402"/>
            <a:ext cx="6096000" cy="14157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260985" algn="l"/>
              </a:tabLst>
            </a:pPr>
            <a:r>
              <a:rPr lang="kk-KZ" sz="4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Механикалық жұмыс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4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Қуат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1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4692" y="2614514"/>
            <a:ext cx="80213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механикалық жұмыс пен қуаттың формулаларын есептер шығаруда </a:t>
            </a:r>
            <a:r>
              <a:rPr lang="kk-K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қолдануды білесіздер.</a:t>
            </a:r>
            <a:endParaRPr lang="ru-RU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2" name="Title 14">
            <a:extLst/>
          </p:cNvPr>
          <p:cNvSpPr txBox="1">
            <a:spLocks/>
          </p:cNvSpPr>
          <p:nvPr/>
        </p:nvSpPr>
        <p:spPr>
          <a:xfrm>
            <a:off x="1259160" y="1247470"/>
            <a:ext cx="6319867" cy="8485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/>
                <a:ea typeface="Tahoma"/>
                <a:cs typeface="Tahoma"/>
                <a:sym typeface="Tahoma"/>
              </a:rPr>
              <a:t>Бүгінгі сабақта: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66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6011" y="1383923"/>
            <a:ext cx="109018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Механикалық жұмыс</a:t>
            </a:r>
          </a:p>
          <a:p>
            <a:r>
              <a:rPr lang="kk-KZ" sz="2000" i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Күш әрекетінен дене орын ауыстырғанда атқарылған жұмыс 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механикалық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</a:t>
            </a:r>
          </a:p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000" i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 аталады</a:t>
            </a:r>
            <a:r>
              <a:rPr lang="kk-KZ" sz="2000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рямоугольник: скругленные углы 1">
            <a:extLst>
              <a:ext uri="{FF2B5EF4-FFF2-40B4-BE49-F238E27FC236}">
                <a16:creationId xmlns:a16="http://schemas.microsoft.com/office/drawing/2014/main" id="{05D6F291-6420-42E3-A94D-B2B6E8836A90}"/>
              </a:ext>
            </a:extLst>
          </p:cNvPr>
          <p:cNvSpPr/>
          <p:nvPr/>
        </p:nvSpPr>
        <p:spPr>
          <a:xfrm>
            <a:off x="979588" y="736738"/>
            <a:ext cx="3414991" cy="62506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Еске түсірейік!</a:t>
            </a:r>
            <a:endParaRPr lang="ru-RU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502723" y="2283834"/>
            <a:ext cx="1332718" cy="49827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602411" y="2339108"/>
            <a:ext cx="12330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∙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endParaRPr lang="ru-RU" sz="2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37052" y="2935993"/>
            <a:ext cx="928958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– механикалық 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жұмыс;        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 </a:t>
            </a:r>
            <a:r>
              <a:rPr lang="kk-KZ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күш;      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kk-KZ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жүрілген 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жол; </a:t>
            </a:r>
          </a:p>
          <a:p>
            <a:endParaRPr lang="kk-KZ" sz="20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b="1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Қуат</a:t>
            </a:r>
          </a:p>
          <a:p>
            <a:r>
              <a:rPr lang="kk-KZ" sz="2000" i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Жұмыстың орындалу жылдамдығын сипаттайтын шама</a:t>
            </a:r>
            <a:r>
              <a:rPr lang="kk-KZ" sz="2000" b="1" i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қуат</a:t>
            </a:r>
            <a:r>
              <a:rPr lang="kk-KZ" sz="2000" b="1" i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000" i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 </a:t>
            </a:r>
            <a:r>
              <a:rPr lang="kk-KZ" sz="2000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аталады</a:t>
            </a:r>
            <a:r>
              <a:rPr lang="kk-KZ" sz="2000" i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kk-KZ" sz="2400" b="1" i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965" y="4247246"/>
            <a:ext cx="1469263" cy="84741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4643348" y="4277097"/>
                <a:ext cx="1093569" cy="714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</a:t>
                </a:r>
                <a:r>
                  <a:rPr lang="kk-KZ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8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t</m:t>
                        </m:r>
                      </m:den>
                    </m:f>
                  </m:oMath>
                </a14:m>
                <a:endParaRPr lang="ru-RU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348" y="4277097"/>
                <a:ext cx="1093569" cy="714939"/>
              </a:xfrm>
              <a:prstGeom prst="rect">
                <a:avLst/>
              </a:prstGeom>
              <a:blipFill>
                <a:blip r:embed="rId3"/>
                <a:stretch>
                  <a:fillRect l="-8939"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043820" y="5133294"/>
            <a:ext cx="86522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kk-KZ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қуат;             А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жұмыс;         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kk-KZ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 істеуге кеткен 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уақыт;</a:t>
            </a:r>
            <a:endParaRPr lang="kk-KZ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91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66864" y="747866"/>
            <a:ext cx="105337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№1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Металл кесетін станоктың жүзі 1,5 секундта 56 см жылжиды. Егер кесу күші 3,6 кН болса, станоктың қуаты қандай болады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65584" y="2029793"/>
            <a:ext cx="20677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0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716763" y="2136737"/>
            <a:ext cx="0" cy="1658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965584" y="3316891"/>
            <a:ext cx="174911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017972" y="3330942"/>
            <a:ext cx="7312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?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42333" y="2027889"/>
            <a:ext cx="15833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738629" y="2031490"/>
            <a:ext cx="805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994146" y="2357222"/>
            <a:ext cx="1148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 = 1,5 c 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994148" y="2630178"/>
            <a:ext cx="1178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56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3807762" y="2352363"/>
                <a:ext cx="1446633" cy="6260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t</m:t>
                        </m:r>
                      </m:den>
                    </m:f>
                  </m:oMath>
                </a14:m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7762" y="2352363"/>
                <a:ext cx="1446633" cy="626005"/>
              </a:xfrm>
              <a:prstGeom prst="rect">
                <a:avLst/>
              </a:prstGeom>
              <a:blipFill>
                <a:blip r:embed="rId2"/>
                <a:stretch>
                  <a:fillRect l="-4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Прямоугольник 51"/>
          <p:cNvSpPr/>
          <p:nvPr/>
        </p:nvSpPr>
        <p:spPr>
          <a:xfrm>
            <a:off x="5131975" y="2459040"/>
            <a:ext cx="1351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= F ∙ s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437768" y="4049245"/>
            <a:ext cx="25605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1344 Вт 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996285" y="2920615"/>
            <a:ext cx="18497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3,6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кН</a:t>
            </a: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2743340" y="2632453"/>
            <a:ext cx="854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,56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endParaRPr lang="ru-RU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3769923" y="2139009"/>
            <a:ext cx="0" cy="1658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2688754" y="2919055"/>
                <a:ext cx="11095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3,6</a:t>
                </a:r>
                <a:r>
                  <a:rPr lang="en-US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kk-KZ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</a:t>
                </a:r>
                <a:endParaRPr lang="ru-RU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754" y="2919055"/>
                <a:ext cx="1109535" cy="369332"/>
              </a:xfrm>
              <a:prstGeom prst="rect">
                <a:avLst/>
              </a:prstGeom>
              <a:blipFill>
                <a:blip r:embed="rId3"/>
                <a:stretch>
                  <a:fillRect l="-4396" t="-10000" r="-4396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6744315" y="2286398"/>
                <a:ext cx="1446633" cy="712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F</m:t>
                        </m:r>
                        <m:r>
                          <a:rPr lang="en-US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 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t</m:t>
                        </m:r>
                      </m:den>
                    </m:f>
                  </m:oMath>
                </a14:m>
                <a:endParaRPr lang="ru-RU" sz="20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4315" y="2286398"/>
                <a:ext cx="1446633" cy="712887"/>
              </a:xfrm>
              <a:prstGeom prst="rect">
                <a:avLst/>
              </a:prstGeom>
              <a:blipFill>
                <a:blip r:embed="rId4"/>
                <a:stretch>
                  <a:fillRect l="-42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3812316" y="3039303"/>
                <a:ext cx="4332223" cy="7972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  <m:r>
                          <a:rPr lang="kk-KZ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,6</m:t>
                        </m:r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kk-KZ" sz="28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kk-KZ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Н</m:t>
                        </m:r>
                        <m:r>
                          <a:rPr lang="en-US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en-US" sz="2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</m:t>
                        </m:r>
                        <m:r>
                          <a:rPr lang="kk-KZ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0,56 м</m:t>
                        </m:r>
                      </m:num>
                      <m:den>
                        <m:r>
                          <a:rPr lang="kk-KZ" sz="28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1,5 с</m:t>
                        </m:r>
                      </m:den>
                    </m:f>
                  </m:oMath>
                </a14:m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:r>
                  <a:rPr lang="ru-RU" sz="2000" b="1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1344 Вт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2316" y="3039303"/>
                <a:ext cx="4332223" cy="797206"/>
              </a:xfrm>
              <a:prstGeom prst="rect">
                <a:avLst/>
              </a:prstGeom>
              <a:blipFill>
                <a:blip r:embed="rId5"/>
                <a:stretch>
                  <a:fillRect l="-14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9372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9" grpId="0"/>
      <p:bldP spid="51" grpId="0"/>
      <p:bldP spid="52" grpId="0"/>
      <p:bldP spid="59" grpId="0"/>
      <p:bldP spid="60" grpId="0"/>
      <p:bldP spid="61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66864" y="747866"/>
            <a:ext cx="105337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№2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Шахтадан массасы 10,5 т жүкті бірқалыпты көтеріп шығару үшін 6200 кДж жұмыс жасалатын болса, шахтаның тереңдігі қандай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65584" y="2029793"/>
            <a:ext cx="20677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0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716763" y="2136737"/>
            <a:ext cx="0" cy="1658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965584" y="3316891"/>
            <a:ext cx="174911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017972" y="3330942"/>
            <a:ext cx="7024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?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110823" y="2027889"/>
            <a:ext cx="15833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038881" y="2031490"/>
            <a:ext cx="805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994146" y="2357222"/>
            <a:ext cx="1393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10,5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994148" y="2630178"/>
            <a:ext cx="1654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6200 кДж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5650214" y="2270474"/>
                <a:ext cx="1446633" cy="6240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F</m:t>
                        </m:r>
                      </m:den>
                    </m:f>
                  </m:oMath>
                </a14:m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0214" y="2270474"/>
                <a:ext cx="1446633" cy="624082"/>
              </a:xfrm>
              <a:prstGeom prst="rect">
                <a:avLst/>
              </a:prstGeom>
              <a:blipFill>
                <a:blip r:embed="rId2"/>
                <a:stretch>
                  <a:fillRect l="-4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Прямоугольник 51"/>
          <p:cNvSpPr/>
          <p:nvPr/>
        </p:nvSpPr>
        <p:spPr>
          <a:xfrm>
            <a:off x="4217570" y="2377152"/>
            <a:ext cx="1351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= F ∙ s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751667" y="4076541"/>
            <a:ext cx="25605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59 м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996285" y="2920615"/>
                <a:ext cx="184978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r>
                  <a:rPr lang="kk-KZ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Н/кг</a:t>
                </a:r>
                <a:endParaRPr lang="ru-RU" dirty="0"/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6285" y="2920615"/>
                <a:ext cx="1849785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2702395" y="2332201"/>
                <a:ext cx="145847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,5 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kk-KZ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2000" dirty="0" smtClean="0"/>
                  <a:t> </a:t>
                </a:r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кг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2395" y="2332201"/>
                <a:ext cx="1458476" cy="400110"/>
              </a:xfrm>
              <a:prstGeom prst="rect">
                <a:avLst/>
              </a:prstGeom>
              <a:blipFill>
                <a:blip r:embed="rId4"/>
                <a:stretch>
                  <a:fillRect l="-3333" t="-7692" r="-3333" b="-29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>
            <a:off x="4138413" y="2139009"/>
            <a:ext cx="0" cy="1658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2675106" y="2632451"/>
                <a:ext cx="15231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6200 </a:t>
                </a:r>
                <a:r>
                  <a:rPr lang="en-US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kk-KZ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kk-KZ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Дж</a:t>
                </a:r>
                <a:endParaRPr lang="ru-RU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5106" y="2632451"/>
                <a:ext cx="1523109" cy="369332"/>
              </a:xfrm>
              <a:prstGeom prst="rect">
                <a:avLst/>
              </a:prstGeom>
              <a:blipFill>
                <a:blip r:embed="rId5"/>
                <a:stretch>
                  <a:fillRect l="-3600" t="-10000" r="-28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Прямоугольник 33"/>
          <p:cNvSpPr/>
          <p:nvPr/>
        </p:nvSpPr>
        <p:spPr>
          <a:xfrm>
            <a:off x="4260786" y="2679677"/>
            <a:ext cx="1351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h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6771980" y="2393074"/>
                <a:ext cx="135188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m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980" y="2393074"/>
                <a:ext cx="1351888" cy="400110"/>
              </a:xfrm>
              <a:prstGeom prst="rect">
                <a:avLst/>
              </a:prstGeom>
              <a:blipFill>
                <a:blip r:embed="rId6"/>
                <a:stretch>
                  <a:fillRect l="-4955" t="-9231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8054498" y="2272748"/>
                <a:ext cx="1446633" cy="6731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 </m:t>
                        </m:r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m</m:t>
                        </m:r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4498" y="2272748"/>
                <a:ext cx="1446633" cy="673133"/>
              </a:xfrm>
              <a:prstGeom prst="rect">
                <a:avLst/>
              </a:prstGeom>
              <a:blipFill>
                <a:blip r:embed="rId7"/>
                <a:stretch>
                  <a:fillRect l="-42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4235390" y="3066597"/>
                <a:ext cx="5265741" cy="713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6200</m:t>
                        </m:r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Дж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 </m:t>
                        </m:r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10,5∙</m:t>
                        </m:r>
                        <m:sSup>
                          <m:sSupPr>
                            <m:ctrlPr>
                              <a:rPr lang="kk-KZ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kk-KZ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∙10 Н/кг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</m:den>
                    </m:f>
                    <m:r>
                      <a:rPr lang="ru-RU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=59 м</m:t>
                    </m:r>
                  </m:oMath>
                </a14:m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390" y="3066597"/>
                <a:ext cx="5265741" cy="713593"/>
              </a:xfrm>
              <a:prstGeom prst="rect">
                <a:avLst/>
              </a:prstGeom>
              <a:blipFill>
                <a:blip r:embed="rId8"/>
                <a:stretch>
                  <a:fillRect l="-1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456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8" grpId="0"/>
      <p:bldP spid="39" grpId="0"/>
      <p:bldP spid="51" grpId="0"/>
      <p:bldP spid="52" grpId="0"/>
      <p:bldP spid="59" grpId="0"/>
      <p:bldP spid="60" grpId="0"/>
      <p:bldP spid="61" grpId="0"/>
      <p:bldP spid="31" grpId="0"/>
      <p:bldP spid="34" grpId="0"/>
      <p:bldP spid="37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98624" y="747866"/>
            <a:ext cx="105337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№3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Адам құдықтан суымен шелекті тартып шығарды. Егер ол жіпті 25 см/с жылдамдықпен тартатын болса, 1 минутта атқаратын жұмысы қандай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Шелектің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массасы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10 кг.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65584" y="2029793"/>
            <a:ext cx="20677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0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2714695" y="2136737"/>
            <a:ext cx="2068" cy="1821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965584" y="3494308"/>
            <a:ext cx="174911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017972" y="3522011"/>
            <a:ext cx="7136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?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824221" y="2027889"/>
            <a:ext cx="15833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888756" y="2031490"/>
            <a:ext cx="805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994146" y="2357222"/>
                <a:ext cx="148175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𝜗</m:t>
                    </m:r>
                  </m:oMath>
                </a14:m>
                <a:r>
                  <a:rPr lang="en-US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25 см/с</a:t>
                </a:r>
                <a:r>
                  <a:rPr lang="en-US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146" y="2357222"/>
                <a:ext cx="1481752" cy="369332"/>
              </a:xfrm>
              <a:prstGeom prst="rect">
                <a:avLst/>
              </a:prstGeom>
              <a:blipFill>
                <a:blip r:embed="rId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Прямоугольник 38"/>
          <p:cNvSpPr/>
          <p:nvPr/>
        </p:nvSpPr>
        <p:spPr>
          <a:xfrm>
            <a:off x="994148" y="2630178"/>
            <a:ext cx="1180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1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4217570" y="2377152"/>
            <a:ext cx="1351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= F ∙ s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369530" y="4226669"/>
            <a:ext cx="25605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1500 Дж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982637" y="3138982"/>
                <a:ext cx="184978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r>
                  <a:rPr lang="kk-KZ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Н/кг</a:t>
                </a:r>
                <a:endParaRPr lang="ru-RU" dirty="0"/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637" y="3138982"/>
                <a:ext cx="1849785" cy="369332"/>
              </a:xfrm>
              <a:prstGeom prst="rect">
                <a:avLst/>
              </a:prstGeom>
              <a:blipFill>
                <a:blip r:embed="rId3"/>
                <a:stretch>
                  <a:fillRect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Прямоугольник 60"/>
          <p:cNvSpPr/>
          <p:nvPr/>
        </p:nvSpPr>
        <p:spPr>
          <a:xfrm>
            <a:off x="2743336" y="2359492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,25 м/с 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961713" y="2618803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60786" y="2679677"/>
            <a:ext cx="1351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h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5789341" y="2393074"/>
                <a:ext cx="135188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m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9341" y="2393074"/>
                <a:ext cx="1351888" cy="400110"/>
              </a:xfrm>
              <a:prstGeom prst="rect">
                <a:avLst/>
              </a:prstGeom>
              <a:blipFill>
                <a:blip r:embed="rId4"/>
                <a:stretch>
                  <a:fillRect l="-4977" t="-9231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Прямоугольник 34"/>
          <p:cNvSpPr/>
          <p:nvPr/>
        </p:nvSpPr>
        <p:spPr>
          <a:xfrm>
            <a:off x="971263" y="2881949"/>
            <a:ext cx="18497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 =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кг</a:t>
            </a:r>
            <a:endParaRPr lang="ru-RU" dirty="0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3808795" y="2139009"/>
            <a:ext cx="2068" cy="1821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7170043" y="2395346"/>
                <a:ext cx="135188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ϑ</m:t>
                    </m:r>
                    <m:r>
                      <a:rPr lang="en-US" sz="20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</m:oMath>
                </a14:m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0043" y="2395346"/>
                <a:ext cx="1351888" cy="400110"/>
              </a:xfrm>
              <a:prstGeom prst="rect">
                <a:avLst/>
              </a:prstGeom>
              <a:blipFill>
                <a:blip r:embed="rId5"/>
                <a:stretch>
                  <a:fillRect l="-4505" t="-9091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3892292" y="3007226"/>
                <a:ext cx="2167313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A = 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  <m:r>
                      <m:rPr>
                        <m:sty m:val="p"/>
                      </m:rPr>
                      <a:rPr lang="el-GR" sz="20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ϑ</m:t>
                    </m:r>
                    <m:r>
                      <m:rPr>
                        <m:sty m:val="p"/>
                      </m:rPr>
                      <a:rPr lang="en-US" sz="20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</m:oMath>
                </a14:m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2292" y="3007226"/>
                <a:ext cx="2167313" cy="707886"/>
              </a:xfrm>
              <a:prstGeom prst="rect">
                <a:avLst/>
              </a:prstGeom>
              <a:blipFill>
                <a:blip r:embed="rId6"/>
                <a:stretch>
                  <a:fillRect l="-2809" t="-43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Прямоугольник 45"/>
          <p:cNvSpPr/>
          <p:nvPr/>
        </p:nvSpPr>
        <p:spPr>
          <a:xfrm>
            <a:off x="3894566" y="3432579"/>
            <a:ext cx="5783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= 10 </a:t>
            </a:r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кг ∙ 10Н/кг ∙ 0,25 м/с ∙ 60 с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1500 Дж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8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8" grpId="0"/>
      <p:bldP spid="39" grpId="0"/>
      <p:bldP spid="52" grpId="0"/>
      <p:bldP spid="59" grpId="0"/>
      <p:bldP spid="60" grpId="0"/>
      <p:bldP spid="61" grpId="0"/>
      <p:bldP spid="31" grpId="0"/>
      <p:bldP spid="34" grpId="0"/>
      <p:bldP spid="37" grpId="0"/>
      <p:bldP spid="35" grpId="0"/>
      <p:bldP spid="43" grpId="0"/>
      <p:bldP spid="44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98624" y="747866"/>
            <a:ext cx="10533761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№4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kk-KZ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Қуаты 5 кВт мотор массасы 4 т жүкті 20 м биіктікке қанша уақытта көтеріп шығарады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98624" y="2009751"/>
            <a:ext cx="2134714" cy="1343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Берілгені:</a:t>
            </a: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2000" dirty="0" smtClean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714628" y="2109157"/>
            <a:ext cx="67" cy="184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08943" y="3494308"/>
            <a:ext cx="18057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997042" y="3515951"/>
            <a:ext cx="667261" cy="40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?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636469" y="2021829"/>
            <a:ext cx="1634610" cy="40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Шешуі: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780800" y="2025430"/>
            <a:ext cx="831098" cy="40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ХБЖ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952660" y="2351629"/>
            <a:ext cx="1322606" cy="374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 =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кВт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961850" y="2624585"/>
            <a:ext cx="1029687" cy="374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4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6070839" y="2452978"/>
            <a:ext cx="1395666" cy="40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= F ∙ s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7627808" y="4288850"/>
            <a:ext cx="2643516" cy="40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i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Жауабы: 160 с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922735" y="3133389"/>
                <a:ext cx="1909687" cy="3749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</a:t>
                </a:r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10</a:t>
                </a:r>
                <a:r>
                  <a:rPr lang="kk-KZ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Н/кг</a:t>
                </a:r>
                <a:endParaRPr lang="ru-RU" dirty="0"/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735" y="3133389"/>
                <a:ext cx="1909687" cy="374925"/>
              </a:xfrm>
              <a:prstGeom prst="rect">
                <a:avLst/>
              </a:prstGeom>
              <a:blipFill>
                <a:blip r:embed="rId2"/>
                <a:stretch>
                  <a:fillRect t="-8065" b="-225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2695315" y="2353899"/>
                <a:ext cx="1095817" cy="3749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Вт 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5315" y="2353899"/>
                <a:ext cx="1095817" cy="374925"/>
              </a:xfrm>
              <a:prstGeom prst="rect">
                <a:avLst/>
              </a:prstGeom>
              <a:blipFill>
                <a:blip r:embed="rId3"/>
                <a:stretch>
                  <a:fillRect l="-4444" t="-8065" r="-556" b="-225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>
            <a:off x="2711781" y="2613210"/>
            <a:ext cx="1006519" cy="374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4000 кг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7751792" y="2468899"/>
                <a:ext cx="1395666" cy="4061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</a:t>
                </a:r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 m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1792" y="2468899"/>
                <a:ext cx="1395666" cy="406170"/>
              </a:xfrm>
              <a:prstGeom prst="rect">
                <a:avLst/>
              </a:prstGeom>
              <a:blipFill>
                <a:blip r:embed="rId4"/>
                <a:stretch>
                  <a:fillRect l="-4803" t="-7463" b="-238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Прямоугольник 34"/>
          <p:cNvSpPr/>
          <p:nvPr/>
        </p:nvSpPr>
        <p:spPr>
          <a:xfrm>
            <a:off x="911361" y="2876356"/>
            <a:ext cx="1909687" cy="374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20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endParaRPr lang="ru-RU" dirty="0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3713192" y="2111429"/>
            <a:ext cx="67" cy="184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3760916" y="2342883"/>
                <a:ext cx="1493479" cy="6354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t</m:t>
                        </m:r>
                      </m:den>
                    </m:f>
                  </m:oMath>
                </a14:m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0916" y="2342883"/>
                <a:ext cx="1493479" cy="635486"/>
              </a:xfrm>
              <a:prstGeom prst="rect">
                <a:avLst/>
              </a:prstGeom>
              <a:blipFill>
                <a:blip r:embed="rId5"/>
                <a:stretch>
                  <a:fillRect l="-44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4964198" y="2345157"/>
                <a:ext cx="1493479" cy="6354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N</m:t>
                        </m:r>
                      </m:den>
                    </m:f>
                  </m:oMath>
                </a14:m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198" y="2345157"/>
                <a:ext cx="1493479" cy="635486"/>
              </a:xfrm>
              <a:prstGeom prst="rect">
                <a:avLst/>
              </a:prstGeom>
              <a:blipFill>
                <a:blip r:embed="rId6"/>
                <a:stretch>
                  <a:fillRect l="-40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3833711" y="3002461"/>
                <a:ext cx="1493479" cy="6397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m</m:t>
                        </m:r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m:rPr>
                            <m:nor/>
                          </m:rPr>
                          <a:rPr lang="ru-RU" sz="2400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Tahoma" panose="020B0604030504040204" pitchFamily="34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N</m:t>
                        </m:r>
                      </m:den>
                    </m:f>
                  </m:oMath>
                </a14:m>
                <a:endParaRPr lang="ru-RU" sz="2400" b="1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711" y="3002461"/>
                <a:ext cx="1493479" cy="639782"/>
              </a:xfrm>
              <a:prstGeom prst="rect">
                <a:avLst/>
              </a:prstGeom>
              <a:blipFill>
                <a:blip r:embed="rId7"/>
                <a:stretch>
                  <a:fillRect l="-44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3738900" y="3687097"/>
                <a:ext cx="4588554" cy="6414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4000 </m:t>
                        </m:r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кг ∙10 Н/кг∙20м</m:t>
                        </m:r>
                      </m:num>
                      <m:den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5∙</m:t>
                        </m:r>
                        <m:sSup>
                          <m:sSupPr>
                            <m:ctrlPr>
                              <a:rPr lang="kk-KZ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kk-KZ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kk-KZ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kk-KZ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 Вт</m:t>
                        </m:r>
                      </m:den>
                    </m:f>
                  </m:oMath>
                </a14:m>
                <a:r>
                  <a:rPr lang="ru-RU" sz="2000" dirty="0" smtClean="0">
                    <a:solidFill>
                      <a:schemeClr val="accent1">
                        <a:lumMod val="7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160 с</a:t>
                </a:r>
                <a:endParaRPr lang="ru-RU" sz="2000" dirty="0">
                  <a:solidFill>
                    <a:schemeClr val="accent1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900" y="3687097"/>
                <a:ext cx="4588554" cy="641409"/>
              </a:xfrm>
              <a:prstGeom prst="rect">
                <a:avLst/>
              </a:prstGeom>
              <a:blipFill>
                <a:blip r:embed="rId8"/>
                <a:stretch>
                  <a:fillRect l="-13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061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8" grpId="0"/>
      <p:bldP spid="39" grpId="0"/>
      <p:bldP spid="52" grpId="0"/>
      <p:bldP spid="59" grpId="0"/>
      <p:bldP spid="60" grpId="0"/>
      <p:bldP spid="61" grpId="0"/>
      <p:bldP spid="31" grpId="0"/>
      <p:bldP spid="37" grpId="0"/>
      <p:bldP spid="35" grpId="0"/>
      <p:bldP spid="36" grpId="0"/>
      <p:bldP spid="40" grpId="0"/>
      <p:bldP spid="41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Прямоугольник 98"/>
          <p:cNvSpPr/>
          <p:nvPr/>
        </p:nvSpPr>
        <p:spPr>
          <a:xfrm>
            <a:off x="1354692" y="2641810"/>
            <a:ext cx="80213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механикалық жұмыс пен қуаттың формулаларын есептер шығаруда </a:t>
            </a:r>
            <a:r>
              <a:rPr lang="kk-KZ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қолдануды білдіңіздер.</a:t>
            </a:r>
            <a:endParaRPr lang="ru-RU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" name="Title 14">
            <a:extLst/>
          </p:cNvPr>
          <p:cNvSpPr txBox="1">
            <a:spLocks/>
          </p:cNvSpPr>
          <p:nvPr/>
        </p:nvSpPr>
        <p:spPr>
          <a:xfrm>
            <a:off x="1124862" y="1388785"/>
            <a:ext cx="6345441" cy="884237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ource Sans Pro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ource Sans Pro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ource Sans Pro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Source Sans Pro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altLang="ru-RU" sz="4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Қорытынды</a:t>
            </a:r>
            <a:endParaRPr kumimoji="0" lang="en-ID" altLang="ru-RU" sz="4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52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31275</TotalTime>
  <Words>421</Words>
  <Application>Microsoft Office PowerPoint</Application>
  <PresentationFormat>Широкоэкранный</PresentationFormat>
  <Paragraphs>100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Calibri</vt:lpstr>
      <vt:lpstr>Cambria Math</vt:lpstr>
      <vt:lpstr>Roboto Condensed</vt:lpstr>
      <vt:lpstr>Source Sans Pro</vt:lpstr>
      <vt:lpstr>Tahoma</vt:lpstr>
      <vt:lpstr>Times New Roman</vt:lpstr>
      <vt:lpstr>Office Theme</vt:lpstr>
      <vt:lpstr>1_Office Theme</vt:lpstr>
      <vt:lpstr>2_Office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Пользователь</cp:lastModifiedBy>
  <cp:revision>3924</cp:revision>
  <dcterms:created xsi:type="dcterms:W3CDTF">2017-01-10T11:09:36Z</dcterms:created>
  <dcterms:modified xsi:type="dcterms:W3CDTF">2021-03-03T12:58:07Z</dcterms:modified>
</cp:coreProperties>
</file>