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3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08" r:id="rId3"/>
    <p:sldMasterId id="2147483735" r:id="rId4"/>
  </p:sldMasterIdLst>
  <p:notesMasterIdLst>
    <p:notesMasterId r:id="rId16"/>
  </p:notesMasterIdLst>
  <p:handoutMasterIdLst>
    <p:handoutMasterId r:id="rId17"/>
  </p:handoutMasterIdLst>
  <p:sldIdLst>
    <p:sldId id="398" r:id="rId5"/>
    <p:sldId id="399" r:id="rId6"/>
    <p:sldId id="385" r:id="rId7"/>
    <p:sldId id="396" r:id="rId8"/>
    <p:sldId id="397" r:id="rId9"/>
    <p:sldId id="390" r:id="rId10"/>
    <p:sldId id="391" r:id="rId11"/>
    <p:sldId id="392" r:id="rId12"/>
    <p:sldId id="393" r:id="rId13"/>
    <p:sldId id="403" r:id="rId14"/>
    <p:sldId id="40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BFA7AE-E27A-4B59-9209-E0CC0559E99B}">
          <p14:sldIdLst>
            <p14:sldId id="398"/>
            <p14:sldId id="399"/>
            <p14:sldId id="385"/>
            <p14:sldId id="396"/>
            <p14:sldId id="397"/>
            <p14:sldId id="390"/>
            <p14:sldId id="391"/>
            <p14:sldId id="392"/>
            <p14:sldId id="393"/>
            <p14:sldId id="403"/>
            <p14:sldId id="400"/>
          </p14:sldIdLst>
        </p14:section>
        <p14:section name="Раздел без заголовка" id="{C8F95849-CC29-48C4-93D6-B7BEAC9123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593"/>
    <a:srgbClr val="F7FDFF"/>
    <a:srgbClr val="AFEAFF"/>
    <a:srgbClr val="E2E2E2"/>
    <a:srgbClr val="EEEEEE"/>
    <a:srgbClr val="002776"/>
    <a:srgbClr val="ECECEC"/>
    <a:srgbClr val="E7F9FF"/>
    <a:srgbClr val="F3FCFF"/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364" autoAdjust="0"/>
  </p:normalViewPr>
  <p:slideViewPr>
    <p:cSldViewPr snapToGrid="0" showGuides="1">
      <p:cViewPr varScale="1">
        <p:scale>
          <a:sx n="70" d="100"/>
          <a:sy n="70" d="100"/>
        </p:scale>
        <p:origin x="636" y="6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01/03/2021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138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B9867-A8D7-43CA-B62E-65ACB63F0B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39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4229154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41411542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9936689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175694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2875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AD05432-4B70-4E73-BAF1-E3DED0C6DDD4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C9D7BB-9178-4DCB-97FC-0D6FDA11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4EADB7E-DD59-4404-BD1A-569B06338DFB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63046CB-42C8-48A3-96D4-7C9D15D26F0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7AB48BC-3FDA-4C08-8531-BBB6D23DD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EF8EDDF-7B4E-4028-8400-48063DC54FE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6C96727-1ADA-4D1C-8DBD-AA624DE0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8889F2A-88FC-417C-8A5A-90C4585C98B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64A6AC4-5C21-4ABF-BC0E-7273CD95C0EC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E370FB-46A6-4A5E-827A-F9CE2510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E2DCC27-BDEB-4B58-B30E-D64B645ECF75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E03AF48-BA90-4513-B7E5-262FA08AF789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F9EBB4-5CF9-49FF-8765-2F603B86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922ECF5-C542-4E0F-8448-945426B64EB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3AF2A65-410F-4A54-8399-6A8D14C52CC1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6989E-9AC5-4F74-9A3F-818735E0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0ECDBF7-FE9A-4C2D-9C60-9F319A7344E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A3B6A2-681D-47D2-B99D-0A0ACC94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EECE9A8-3E2A-43A6-BA05-F714D884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57DE4C7-3319-4475-809B-ED428F297C4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0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7F0840-6516-4401-855E-E7509A6A4CC3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A41A2A-F54C-488B-9841-0748FE651F70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C5D532-AC8F-43A7-A56B-B1CFBB96A45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264CF1-88C3-419C-AB5F-0C7AA585EF8D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265EAF-8697-4908-AFAC-20E5C9D44326}"/>
              </a:ext>
            </a:extLst>
          </p:cNvPr>
          <p:cNvSpPr txBox="1">
            <a:spLocks/>
          </p:cNvSpPr>
          <p:nvPr userDrawn="1"/>
        </p:nvSpPr>
        <p:spPr>
          <a:xfrm>
            <a:off x="11312862" y="282380"/>
            <a:ext cx="45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89500ED-8EFC-4A83-9782-9325EEC0BA12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DF4D62-2398-4AE4-82EB-F08B0C70024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700F2E-E8DD-4E58-9F5F-10C35AC5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E2A551-C44B-42F7-8246-A83B9633E38E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pic>
        <p:nvPicPr>
          <p:cNvPr id="13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6910759-EE82-4C8B-AE68-FBF361268B18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C2660FE-8BCA-4E09-BC3B-0B0E26D5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470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321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9341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7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7740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41371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6217735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83992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72715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099057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007907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39258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743962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287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9C600F0-E9B4-4C11-BCCD-C017FE3112EE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38B31A2-DB6C-4D55-9AFA-121C1E3BEC26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56923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2209827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54731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723393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847412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0955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606484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7749645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44319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1685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685657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62585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1086484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272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79159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184812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70728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655363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937245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7331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8A5E99A-9DDC-4DE9-8A55-49CF8CAE29FC}"/>
              </a:ext>
            </a:extLst>
          </p:cNvPr>
          <p:cNvSpPr/>
          <p:nvPr userDrawn="1"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803792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8727101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18346107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41777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016492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19142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8631657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6909021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03972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6519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75285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9143865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7822742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949142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107258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2820103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035777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163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8737120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1148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57421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123825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840899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5300072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007165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616556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311952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14360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868408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129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00487D-9388-4757-9054-C71757BBA32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8546417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96324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216670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6222958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160124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0801158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73688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9760882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744597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412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52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51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48.xml"/><Relationship Id="rId27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26" Type="http://schemas.openxmlformats.org/officeDocument/2006/relationships/slideLayout" Target="../slideLayouts/slideLayout78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5" Type="http://schemas.openxmlformats.org/officeDocument/2006/relationships/slideLayout" Target="../slideLayouts/slideLayout77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18" Type="http://schemas.openxmlformats.org/officeDocument/2006/relationships/slideLayout" Target="../slideLayouts/slideLayout96.xml"/><Relationship Id="rId26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81.xml"/><Relationship Id="rId21" Type="http://schemas.openxmlformats.org/officeDocument/2006/relationships/slideLayout" Target="../slideLayouts/slideLayout99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17" Type="http://schemas.openxmlformats.org/officeDocument/2006/relationships/slideLayout" Target="../slideLayouts/slideLayout95.xml"/><Relationship Id="rId25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80.xml"/><Relationship Id="rId16" Type="http://schemas.openxmlformats.org/officeDocument/2006/relationships/slideLayout" Target="../slideLayouts/slideLayout94.xml"/><Relationship Id="rId2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24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93.xml"/><Relationship Id="rId23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88.xml"/><Relationship Id="rId19" Type="http://schemas.openxmlformats.org/officeDocument/2006/relationships/slideLayout" Target="../slideLayouts/slideLayout97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92.xml"/><Relationship Id="rId22" Type="http://schemas.openxmlformats.org/officeDocument/2006/relationships/slideLayout" Target="../slideLayouts/slideLayout100.xml"/><Relationship Id="rId2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9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5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13BF9-5145-4417-B95D-FA86279738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5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56" r:id="rId21"/>
    <p:sldLayoutId id="2147483757" r:id="rId22"/>
    <p:sldLayoutId id="2147483758" r:id="rId23"/>
    <p:sldLayoutId id="2147483759" r:id="rId24"/>
    <p:sldLayoutId id="2147483760" r:id="rId25"/>
    <p:sldLayoutId id="2147483761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60.png"/><Relationship Id="rId7" Type="http://schemas.openxmlformats.org/officeDocument/2006/relationships/image" Target="../media/image1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Relationship Id="rId9" Type="http://schemas.openxmlformats.org/officeDocument/2006/relationships/image" Target="../media/image1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0.png"/><Relationship Id="rId7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0.png"/><Relationship Id="rId4" Type="http://schemas.openxmlformats.org/officeDocument/2006/relationships/image" Target="../media/image160.png"/><Relationship Id="rId9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Прямоугольник 273"/>
          <p:cNvSpPr/>
          <p:nvPr/>
        </p:nvSpPr>
        <p:spPr>
          <a:xfrm>
            <a:off x="681416" y="1547081"/>
            <a:ext cx="829900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kk-KZ" sz="4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Қатты </a:t>
            </a:r>
            <a:r>
              <a:rPr lang="kk-KZ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денелердегі қысым</a:t>
            </a:r>
            <a:endParaRPr lang="ru-RU" sz="166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5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0577" y="645997"/>
            <a:ext cx="109018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Төмендегі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сөйлемдерге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дұрыс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бұрыс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жауап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беріңіз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3593">
                  <a:lumMod val="75000"/>
                </a:srgb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99906" y="977696"/>
            <a:ext cx="1213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Дұрыс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3593">
                  <a:lumMod val="75000"/>
                </a:srgb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325752" y="977696"/>
            <a:ext cx="1189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93593">
                    <a:lumMod val="75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Бұрыс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93593">
                  <a:lumMod val="75000"/>
                </a:srgb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3" name="Picture 4" descr="https://elements-cover-images-0.imgix.net/e6dc87c5-a888-413c-a951-8914a069909b?auto=compress%2Cformat&amp;fit=max&amp;w=710&amp;s=c890b1784b9d2b40609ae5a49a074973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6" t="19556" r="18405" b="24317"/>
          <a:stretch/>
        </p:blipFill>
        <p:spPr bwMode="auto">
          <a:xfrm>
            <a:off x="7395356" y="1451246"/>
            <a:ext cx="334549" cy="3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s://elements-cover-images-0.imgix.net/e6dc87c5-a888-413c-a951-8914a069909b?auto=compress%2Cformat&amp;fit=max&amp;w=710&amp;s=c890b1784b9d2b40609ae5a49a074973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6" t="19556" r="18405" b="24317"/>
          <a:stretch/>
        </p:blipFill>
        <p:spPr bwMode="auto">
          <a:xfrm>
            <a:off x="7399616" y="2261145"/>
            <a:ext cx="334549" cy="3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s://elements-cover-images-0.imgix.net/e6dc87c5-a888-413c-a951-8914a069909b?auto=compress%2Cformat&amp;fit=max&amp;w=710&amp;s=c890b1784b9d2b40609ae5a49a074973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6" t="19556" r="18405" b="24317"/>
          <a:stretch/>
        </p:blipFill>
        <p:spPr bwMode="auto">
          <a:xfrm>
            <a:off x="8723312" y="4748965"/>
            <a:ext cx="334549" cy="3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s://elements-cover-images-0.imgix.net/e6dc87c5-a888-413c-a951-8914a069909b?auto=compress%2Cformat&amp;fit=max&amp;w=710&amp;s=c890b1784b9d2b40609ae5a49a074973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6" t="19556" r="18405" b="24317"/>
          <a:stretch/>
        </p:blipFill>
        <p:spPr bwMode="auto">
          <a:xfrm>
            <a:off x="8734445" y="3496957"/>
            <a:ext cx="334549" cy="3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s://elements-cover-images-0.imgix.net/e6dc87c5-a888-413c-a951-8914a069909b?auto=compress%2Cformat&amp;fit=max&amp;w=710&amp;s=c890b1784b9d2b40609ae5a49a074973"/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6" t="19556" r="18405" b="24317"/>
          <a:stretch/>
        </p:blipFill>
        <p:spPr bwMode="auto">
          <a:xfrm>
            <a:off x="7399209" y="4230795"/>
            <a:ext cx="334549" cy="34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 flipH="1">
            <a:off x="6897748" y="1121445"/>
            <a:ext cx="2158" cy="4437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8225803" y="1099673"/>
            <a:ext cx="2158" cy="4437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9546601" y="1099675"/>
            <a:ext cx="2158" cy="4437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55424" y="141351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Қатты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денелер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өзіне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түсірілген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ғана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жеткізеді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0042" y="2249260"/>
            <a:ext cx="64168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Дененің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өлшем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бетінің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ауданына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перпендикуляр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бағытта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түсетін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күшті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ысым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030401" y="340836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Өтпейтін пышақпен жұмыс жасағанда азырақ күш жұмсалады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19027" y="4188571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Қолмен тігіс тіккенде қолға оймақ киеді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007651" y="4723108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Қысым массаға тәуелді емес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9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Прямоугольник 96"/>
          <p:cNvSpPr/>
          <p:nvPr/>
        </p:nvSpPr>
        <p:spPr>
          <a:xfrm>
            <a:off x="961934" y="2304318"/>
            <a:ext cx="91375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 </a:t>
            </a:r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шығаруда қатты дененің қысымының формуласын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білдіңіздер.</a:t>
            </a:r>
            <a:endParaRPr lang="ru-RU" sz="13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Title 14">
            <a:extLst/>
          </p:cNvPr>
          <p:cNvSpPr txBox="1">
            <a:spLocks/>
          </p:cNvSpPr>
          <p:nvPr/>
        </p:nvSpPr>
        <p:spPr>
          <a:xfrm>
            <a:off x="1124862" y="1156770"/>
            <a:ext cx="6345441" cy="884237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Қорытынды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0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Прямоугольник 141"/>
          <p:cNvSpPr/>
          <p:nvPr/>
        </p:nvSpPr>
        <p:spPr>
          <a:xfrm>
            <a:off x="1084765" y="2522689"/>
            <a:ext cx="80176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есептер </a:t>
            </a:r>
            <a:r>
              <a:rPr lang="kk-KZ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шығаруда қатты дененің қысымының формуласын </a:t>
            </a:r>
            <a:r>
              <a:rPr lang="kk-KZ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қолдануды білесіздер.</a:t>
            </a:r>
            <a:endParaRPr lang="ru-RU" sz="13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7" name="Title 14">
            <a:extLst/>
          </p:cNvPr>
          <p:cNvSpPr txBox="1">
            <a:spLocks/>
          </p:cNvSpPr>
          <p:nvPr/>
        </p:nvSpPr>
        <p:spPr>
          <a:xfrm>
            <a:off x="1122680" y="1356650"/>
            <a:ext cx="6319867" cy="8485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ource Sans Pro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ource Sans Pro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ource Sans Pro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Source Sans Pro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/>
                <a:ea typeface="Tahoma"/>
                <a:cs typeface="Tahoma"/>
                <a:sym typeface="Tahoma"/>
              </a:rPr>
              <a:t>Бүгінгі сабақта:</a:t>
            </a:r>
            <a:endParaRPr kumimoji="0" lang="en-ID" altLang="ru-RU" sz="40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0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473" y="1054283"/>
            <a:ext cx="278393" cy="723821"/>
          </a:xfrm>
          <a:prstGeom prst="rect">
            <a:avLst/>
          </a:prstGeom>
        </p:spPr>
      </p:pic>
      <p:sp>
        <p:nvSpPr>
          <p:cNvPr id="20" name="Прямоугольник: скругленные углы 1">
            <a:extLst>
              <a:ext uri="{FF2B5EF4-FFF2-40B4-BE49-F238E27FC236}">
                <a16:creationId xmlns:a16="http://schemas.microsoft.com/office/drawing/2014/main" id="{05D6F291-6420-42E3-A94D-B2B6E8836A90}"/>
              </a:ext>
            </a:extLst>
          </p:cNvPr>
          <p:cNvSpPr/>
          <p:nvPr/>
        </p:nvSpPr>
        <p:spPr>
          <a:xfrm>
            <a:off x="968880" y="708602"/>
            <a:ext cx="3630416" cy="5833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Еске түсірейік</a:t>
            </a:r>
            <a:endParaRPr lang="ru-RU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920577" y="1291902"/>
                <a:ext cx="10336784" cy="5121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Қысым</a:t>
                </a:r>
                <a:r>
                  <a:rPr lang="ru-RU" sz="20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дененің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өлшем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бетінің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ауданына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перпендикуляр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бағытта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түсетін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күшті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айтады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  <a:p>
                <a:endParaRPr lang="kk-KZ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             Қысым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күш</m:t>
                        </m:r>
                      </m:num>
                      <m:den>
                        <m:r>
                          <a:rPr lang="kk-KZ" sz="32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аудан</m:t>
                        </m:r>
                      </m:den>
                    </m:f>
                  </m:oMath>
                </a14:m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немесе</a:t>
                </a:r>
              </a:p>
              <a:p>
                <a:endParaRPr lang="kk-KZ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  - қысым</a:t>
                </a:r>
              </a:p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 –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бетке перпендикуляр бағытта әрекет ететін күш</a:t>
                </a:r>
              </a:p>
              <a:p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–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күш түсетін беттің ауданы</a:t>
                </a:r>
              </a:p>
              <a:p>
                <a:endParaRPr lang="kk-KZ" sz="2000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ХБЖ 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 де қысым паскальмен </a:t>
                </a:r>
                <a:r>
                  <a:rPr lang="ru-RU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қысқаша </a:t>
                </a:r>
                <a:r>
                  <a:rPr lang="kk-KZ" sz="20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</a:p>
              <a:p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өлшенеді. Бір паскаль – 1Н күштің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ауданға </a:t>
                </a:r>
              </a:p>
              <a:p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түсіретін қысымы:</a:t>
                </a:r>
              </a:p>
              <a:p>
                <a:pPr algn="ctr"/>
                <a:r>
                  <a:rPr lang="kk-KZ" sz="20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 Па </a:t>
                </a:r>
                <a:r>
                  <a:rPr lang="ru-RU" sz="20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 Н/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r>
                          <a:rPr lang="kk-KZ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sup>
                    </m:sSup>
                  </m:oMath>
                </a14:m>
                <a:endParaRPr lang="kk-KZ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kk-KZ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577" y="1291902"/>
                <a:ext cx="10336784" cy="5121851"/>
              </a:xfrm>
              <a:prstGeom prst="rect">
                <a:avLst/>
              </a:prstGeom>
              <a:blipFill>
                <a:blip r:embed="rId3"/>
                <a:stretch>
                  <a:fillRect l="-590" t="-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1296732"/>
                  </p:ext>
                </p:extLst>
              </p:nvPr>
            </p:nvGraphicFramePr>
            <p:xfrm>
              <a:off x="6515105" y="2157405"/>
              <a:ext cx="1271595" cy="881317"/>
            </p:xfrm>
            <a:graphic>
              <a:graphicData uri="http://schemas.openxmlformats.org/drawingml/2006/table">
                <a:tbl>
                  <a:tblPr/>
                  <a:tblGrid>
                    <a:gridCol w="1271595">
                      <a:extLst>
                        <a:ext uri="{9D8B030D-6E8A-4147-A177-3AD203B41FA5}">
                          <a16:colId xmlns:a16="http://schemas.microsoft.com/office/drawing/2014/main" val="136969092"/>
                        </a:ext>
                      </a:extLst>
                    </a:gridCol>
                  </a:tblGrid>
                  <a:tr h="860051">
                    <a:tc>
                      <a:txBody>
                        <a:bodyPr/>
                        <a:lstStyle/>
                        <a:p>
                          <a:r>
                            <a:rPr lang="en-US" sz="2800" b="0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P =</a:t>
                          </a:r>
                          <a:r>
                            <a:rPr lang="en-US" sz="2800" b="1" dirty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Tahoma" panose="020B0604030504040204" pitchFamily="34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num>
                                <m:den>
                                  <m:r>
                                    <a:rPr lang="en-US" sz="3600" b="1" i="1" smtClean="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den>
                              </m:f>
                            </m:oMath>
                          </a14:m>
                          <a:endParaRPr lang="ru-RU" b="1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endParaRPr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001100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21296732"/>
                  </p:ext>
                </p:extLst>
              </p:nvPr>
            </p:nvGraphicFramePr>
            <p:xfrm>
              <a:off x="6515105" y="2157405"/>
              <a:ext cx="1271595" cy="881317"/>
            </p:xfrm>
            <a:graphic>
              <a:graphicData uri="http://schemas.openxmlformats.org/drawingml/2006/table">
                <a:tbl>
                  <a:tblPr/>
                  <a:tblGrid>
                    <a:gridCol w="1271595">
                      <a:extLst>
                        <a:ext uri="{9D8B030D-6E8A-4147-A177-3AD203B41FA5}">
                          <a16:colId xmlns:a16="http://schemas.microsoft.com/office/drawing/2014/main" val="136969092"/>
                        </a:ext>
                      </a:extLst>
                    </a:gridCol>
                  </a:tblGrid>
                  <a:tr h="881317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38100" cmpd="sng">
                          <a:solidFill>
                            <a:schemeClr val="tx1"/>
                          </a:solidFill>
                          <a:prstDash val="solid"/>
                        </a:lnL>
                        <a:lnR w="38100" cmpd="sng">
                          <a:solidFill>
                            <a:schemeClr val="tx1"/>
                          </a:solidFill>
                          <a:prstDash val="solid"/>
                        </a:lnR>
                        <a:lnT w="38100" cmpd="sng">
                          <a:solidFill>
                            <a:schemeClr val="tx1"/>
                          </a:solidFill>
                          <a:prstDash val="solid"/>
                        </a:lnT>
                        <a:lnB w="38100" cmpd="sng">
                          <a:solidFill>
                            <a:schemeClr val="tx1"/>
                          </a:solidFill>
                          <a:prstDash val="solid"/>
                        </a:lnB>
                        <a:blipFill>
                          <a:blip r:embed="rId4"/>
                          <a:stretch>
                            <a:fillRect l="-1429" t="-2055" r="-2857" b="-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011004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27055"/>
              </p:ext>
            </p:extLst>
          </p:nvPr>
        </p:nvGraphicFramePr>
        <p:xfrm>
          <a:off x="3044445" y="2157405"/>
          <a:ext cx="2227644" cy="881317"/>
        </p:xfrm>
        <a:graphic>
          <a:graphicData uri="http://schemas.openxmlformats.org/drawingml/2006/table">
            <a:tbl>
              <a:tblPr/>
              <a:tblGrid>
                <a:gridCol w="2227644">
                  <a:extLst>
                    <a:ext uri="{9D8B030D-6E8A-4147-A177-3AD203B41FA5}">
                      <a16:colId xmlns:a16="http://schemas.microsoft.com/office/drawing/2014/main" val="4063523019"/>
                    </a:ext>
                  </a:extLst>
                </a:gridCol>
              </a:tblGrid>
              <a:tr h="8813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mpd="sng">
                      <a:solidFill>
                        <a:schemeClr val="tx1"/>
                      </a:solidFill>
                      <a:prstDash val="solid"/>
                    </a:lnL>
                    <a:lnR w="38100" cmpd="sng">
                      <a:solidFill>
                        <a:schemeClr val="tx1"/>
                      </a:solidFill>
                      <a:prstDash val="solid"/>
                    </a:lnR>
                    <a:lnT w="38100" cmpd="sng">
                      <a:solidFill>
                        <a:schemeClr val="tx1"/>
                      </a:solidFill>
                      <a:prstDash val="solid"/>
                    </a:lnT>
                    <a:lnB w="381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048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86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72582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№1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Үшкір иненің ауданы 0,000006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 </m:t>
                    </m:r>
                  </m:oMath>
                </a14:m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Инеге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3 Н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күш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түсірсек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қысым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қандай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болар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еді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72582" cy="1261884"/>
              </a:xfrm>
              <a:prstGeom prst="rect">
                <a:avLst/>
              </a:prstGeom>
              <a:blipFill>
                <a:blip r:embed="rId2"/>
                <a:stretch>
                  <a:fillRect l="-1235" t="-5314" b="-10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089" y="2035573"/>
            <a:ext cx="27634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3519317" y="2165776"/>
            <a:ext cx="2002" cy="19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043089" y="3294140"/>
            <a:ext cx="2476228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20381" y="3289695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78919" y="2085633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242811" y="2033776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205273" y="4309443"/>
                <a:ext cx="30807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 </a:t>
                </a:r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rgbClr val="593593">
                            <a:lumMod val="75000"/>
                          </a:srgb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∙</m:t>
                    </m:r>
                    <m:sSup>
                      <m:sSupPr>
                        <m:ctrlPr>
                          <a:rPr lang="kk-KZ" sz="2400" i="1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rgbClr val="593593">
                                <a:lumMod val="75000"/>
                              </a:srgb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273" y="4309443"/>
                <a:ext cx="3080715" cy="461665"/>
              </a:xfrm>
              <a:prstGeom prst="rect">
                <a:avLst/>
              </a:prstGeom>
              <a:blipFill>
                <a:blip r:embed="rId3"/>
                <a:stretch>
                  <a:fillRect t="-11842" r="-2970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518720" y="2349333"/>
                <a:ext cx="176349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 ∙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−10</m:t>
                        </m:r>
                      </m:sup>
                    </m:sSup>
                    <m:sSup>
                      <m:sSup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720" y="2349333"/>
                <a:ext cx="1763496" cy="461665"/>
              </a:xfrm>
              <a:prstGeom prst="rect">
                <a:avLst/>
              </a:prstGeom>
              <a:blipFill>
                <a:blip r:embed="rId4"/>
                <a:stretch>
                  <a:fillRect l="-517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252001" y="2412529"/>
                <a:ext cx="909223" cy="624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001" y="2412529"/>
                <a:ext cx="909223" cy="624017"/>
              </a:xfrm>
              <a:prstGeom prst="rect">
                <a:avLst/>
              </a:prstGeom>
              <a:blipFill>
                <a:blip r:embed="rId5"/>
                <a:stretch>
                  <a:fillRect l="-10738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5233587" y="2937691"/>
                <a:ext cx="3693896" cy="713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 Н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 ∙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−10</m:t>
                            </m:r>
                          </m:sup>
                        </m:sSup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8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</a:t>
                </a:r>
                <a:r>
                  <a:rPr lang="kk-KZ" sz="20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</m:t>
                        </m:r>
                      </m:e>
                      <m:sup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587" y="2937691"/>
                <a:ext cx="3693896" cy="713272"/>
              </a:xfrm>
              <a:prstGeom prst="rect">
                <a:avLst/>
              </a:prstGeom>
              <a:blipFill>
                <a:blip r:embed="rId6"/>
                <a:stretch>
                  <a:fillRect l="-2645" b="-1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17278" y="2344036"/>
                <a:ext cx="26259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= 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0,000006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78" y="2344036"/>
                <a:ext cx="2625975" cy="461665"/>
              </a:xfrm>
              <a:prstGeom prst="rect">
                <a:avLst/>
              </a:prstGeom>
              <a:blipFill>
                <a:blip r:embed="rId7"/>
                <a:stretch>
                  <a:fillRect l="-3712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19815" y="2738185"/>
            <a:ext cx="1234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3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</a:t>
            </a:r>
            <a:endParaRPr lang="kk-KZ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5241209" y="2168048"/>
            <a:ext cx="2002" cy="19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7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9" grpId="0"/>
      <p:bldP spid="10" grpId="0"/>
      <p:bldP spid="35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№2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 балдық дауыл жолындағы тосқауылға 1100 Па шамасында қысым түсіреді. Ауданы 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үй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қабырғасына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желдің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түсіретін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қысым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күшін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  <a:blipFill>
                <a:blip r:embed="rId2"/>
                <a:stretch>
                  <a:fillRect l="-1235" t="-4120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089" y="2390418"/>
            <a:ext cx="27634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3519317" y="2520621"/>
            <a:ext cx="2002" cy="19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1043089" y="3648985"/>
            <a:ext cx="2476228" cy="1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20381" y="3644540"/>
            <a:ext cx="795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36841" y="2388621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926726" y="4404979"/>
            <a:ext cx="27687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26400 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546031" y="2767374"/>
                <a:ext cx="909223" cy="624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031" y="2767374"/>
                <a:ext cx="909223" cy="624017"/>
              </a:xfrm>
              <a:prstGeom prst="rect">
                <a:avLst/>
              </a:prstGeom>
              <a:blipFill>
                <a:blip r:embed="rId3"/>
                <a:stretch>
                  <a:fillRect l="-10738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527617" y="3661027"/>
                <a:ext cx="39190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1100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Па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∙ 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26400 Н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617" y="3661027"/>
                <a:ext cx="3919086" cy="461665"/>
              </a:xfrm>
              <a:prstGeom prst="rect">
                <a:avLst/>
              </a:prstGeom>
              <a:blipFill>
                <a:blip r:embed="rId4"/>
                <a:stretch>
                  <a:fillRect l="-2488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85518" y="3026427"/>
                <a:ext cx="15551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24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518" y="3026427"/>
                <a:ext cx="1555169" cy="461665"/>
              </a:xfrm>
              <a:prstGeom prst="rect">
                <a:avLst/>
              </a:prstGeom>
              <a:blipFill>
                <a:blip r:embed="rId5"/>
                <a:stretch>
                  <a:fillRect l="-5882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88056" y="2683598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1100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</a:t>
            </a:r>
            <a:endParaRPr lang="kk-KZ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48304" y="3342862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= P ∙ S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59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10" grpId="0"/>
      <p:bldP spid="35" grpId="0"/>
      <p:bldP spid="2" grpId="0"/>
      <p:bldP spid="3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№3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Шынжыр табанды  ДТ-75М тракторының массасы 6610 кг, ал оның шынжыр табанының тіреу ауданы 14000 </a:t>
                </a:r>
                <a14:m>
                  <m:oMath xmlns:m="http://schemas.openxmlformats.org/officeDocument/2006/math"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с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  <m:r>
                      <a:rPr lang="kk-KZ" sz="2400" b="0" i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.</m:t>
                    </m:r>
                  </m:oMath>
                </a14:m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Осы трактордың топырақ бетіне түсіретін қысымын анықтаңдар.  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  <a:blipFill>
                <a:blip r:embed="rId2"/>
                <a:stretch>
                  <a:fillRect l="-1235" t="-4120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089" y="2464205"/>
            <a:ext cx="27634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130654" y="2599174"/>
            <a:ext cx="0" cy="2053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5004" y="4054103"/>
            <a:ext cx="20720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017708" y="4026811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09933" y="2514265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096401" y="2462408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744453" y="4993175"/>
            <a:ext cx="3026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46270 Па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32114" y="2887147"/>
                <a:ext cx="83330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14" y="2887147"/>
                <a:ext cx="833305" cy="400110"/>
              </a:xfrm>
              <a:prstGeom prst="rect">
                <a:avLst/>
              </a:prstGeom>
              <a:blipFill>
                <a:blip r:embed="rId3"/>
                <a:stretch>
                  <a:fillRect l="-7299" t="-9231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091945" y="3168708"/>
                <a:ext cx="909223" cy="624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945" y="3168708"/>
                <a:ext cx="909223" cy="624017"/>
              </a:xfrm>
              <a:prstGeom prst="rect">
                <a:avLst/>
              </a:prstGeom>
              <a:blipFill>
                <a:blip r:embed="rId4"/>
                <a:stretch>
                  <a:fillRect l="-10067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087179" y="4267077"/>
                <a:ext cx="3275256" cy="745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4778 Н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ru-RU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1</m:t>
                            </m:r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,4 </m:t>
                            </m:r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8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46270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79" y="4267077"/>
                <a:ext cx="3275256" cy="745910"/>
              </a:xfrm>
              <a:prstGeom prst="rect">
                <a:avLst/>
              </a:prstGeom>
              <a:blipFill>
                <a:blip r:embed="rId5"/>
                <a:stretch>
                  <a:fillRect l="-2788" r="-9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17869" y="2834896"/>
                <a:ext cx="21963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=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14000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869" y="2834896"/>
                <a:ext cx="2196370" cy="461665"/>
              </a:xfrm>
              <a:prstGeom prst="rect">
                <a:avLst/>
              </a:prstGeom>
              <a:blipFill>
                <a:blip r:embed="rId6"/>
                <a:stretch>
                  <a:fillRect l="-4444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001604" y="3230686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= 6610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кг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11224" y="3599177"/>
                <a:ext cx="1887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</a:t>
                </a:r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24" y="3599177"/>
                <a:ext cx="1887055" cy="461665"/>
              </a:xfrm>
              <a:prstGeom prst="rect">
                <a:avLst/>
              </a:prstGeom>
              <a:blipFill>
                <a:blip r:embed="rId7"/>
                <a:stretch>
                  <a:fillRect l="-971" t="-11842" r="-4207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>
            <a:off x="4060981" y="2587798"/>
            <a:ext cx="0" cy="2053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84036" y="2844508"/>
                <a:ext cx="142583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36" y="2844508"/>
                <a:ext cx="1425835" cy="369332"/>
              </a:xfrm>
              <a:prstGeom prst="rect">
                <a:avLst/>
              </a:prstGeom>
              <a:blipFill>
                <a:blip r:embed="rId8"/>
                <a:stretch>
                  <a:fillRect l="-12821" t="-28333" b="-4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86308" y="3761182"/>
                <a:ext cx="4141146" cy="5299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6610кг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9,8</m:t>
                    </m:r>
                    <m:f>
                      <m:fPr>
                        <m:ctrlP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=6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4778</m:t>
                    </m:r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Н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6308" y="3761182"/>
                <a:ext cx="4141146" cy="529953"/>
              </a:xfrm>
              <a:prstGeom prst="rect">
                <a:avLst/>
              </a:prstGeom>
              <a:blipFill>
                <a:blip r:embed="rId9"/>
                <a:stretch>
                  <a:fillRect l="-4566" t="-5747" b="-16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40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9" grpId="0"/>
      <p:bldP spid="10" grpId="0"/>
      <p:bldP spid="35" grpId="0"/>
      <p:bldP spid="3" grpId="0"/>
      <p:bldP spid="4" grpId="0"/>
      <p:bldP spid="5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72582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№4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Массасы 45 кг, ал бір аяқ киімнің табанының ауданы 150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k-KZ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болатын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бала,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еденге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қандай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қысым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түсіреді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72582" cy="1261884"/>
              </a:xfrm>
              <a:prstGeom prst="rect">
                <a:avLst/>
              </a:prstGeom>
              <a:blipFill>
                <a:blip r:embed="rId2"/>
                <a:stretch>
                  <a:fillRect l="-1235" t="-5314" b="-10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089" y="2035573"/>
            <a:ext cx="27634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795980" y="2165776"/>
            <a:ext cx="2002" cy="19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3089" y="3555251"/>
            <a:ext cx="1752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34029" y="3617242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68728" y="2085633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000865" y="2033776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452731" y="4527811"/>
            <a:ext cx="4229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2940 Па = 2,9 кПа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781739" y="2403925"/>
                <a:ext cx="12281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739" y="2403925"/>
                <a:ext cx="1228157" cy="461665"/>
              </a:xfrm>
              <a:prstGeom prst="rect">
                <a:avLst/>
              </a:prstGeom>
              <a:blipFill>
                <a:blip r:embed="rId3"/>
                <a:stretch>
                  <a:fillRect l="-742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996409" y="2426177"/>
                <a:ext cx="909223" cy="624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409" y="2426177"/>
                <a:ext cx="909223" cy="624017"/>
              </a:xfrm>
              <a:prstGeom prst="rect">
                <a:avLst/>
              </a:prstGeom>
              <a:blipFill>
                <a:blip r:embed="rId4"/>
                <a:stretch>
                  <a:fillRect l="-10738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991643" y="3538192"/>
                <a:ext cx="4326441" cy="745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441 Н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0,15</m:t>
                        </m:r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8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2940 Па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2,9 кПа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643" y="3538192"/>
                <a:ext cx="4326441" cy="745910"/>
              </a:xfrm>
              <a:prstGeom prst="rect">
                <a:avLst/>
              </a:prstGeom>
              <a:blipFill>
                <a:blip r:embed="rId5"/>
                <a:stretch>
                  <a:fillRect l="-2254" r="-4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11699" y="2503915"/>
                <a:ext cx="142583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699" y="2503915"/>
                <a:ext cx="1425835" cy="369332"/>
              </a:xfrm>
              <a:prstGeom prst="rect">
                <a:avLst/>
              </a:prstGeom>
              <a:blipFill>
                <a:blip r:embed="rId6"/>
                <a:stretch>
                  <a:fillRect l="-13248" t="-28333" b="-4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80684" y="3023499"/>
                <a:ext cx="3736998" cy="5299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45 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кг ∙9,8</m:t>
                    </m:r>
                    <m:f>
                      <m:fPr>
                        <m:ctrlP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=441 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Н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684" y="3023499"/>
                <a:ext cx="3736998" cy="529953"/>
              </a:xfrm>
              <a:prstGeom prst="rect">
                <a:avLst/>
              </a:prstGeom>
              <a:blipFill>
                <a:blip r:embed="rId7"/>
                <a:stretch>
                  <a:fillRect l="-4894" t="-5747" b="-16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17278" y="2398632"/>
                <a:ext cx="18597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=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150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78" y="2398632"/>
                <a:ext cx="1859740" cy="461665"/>
              </a:xfrm>
              <a:prstGeom prst="rect">
                <a:avLst/>
              </a:prstGeom>
              <a:blipFill>
                <a:blip r:embed="rId8"/>
                <a:stretch>
                  <a:fillRect l="-524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19815" y="2738185"/>
            <a:ext cx="15744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=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кг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011226" y="3053268"/>
                <a:ext cx="1887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</a:t>
                </a:r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226" y="3053268"/>
                <a:ext cx="1887055" cy="461665"/>
              </a:xfrm>
              <a:prstGeom prst="rect">
                <a:avLst/>
              </a:prstGeom>
              <a:blipFill>
                <a:blip r:embed="rId9"/>
                <a:stretch>
                  <a:fillRect l="-971" t="-11842" r="-4207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>
            <a:off x="3931022" y="2168048"/>
            <a:ext cx="2002" cy="1913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94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9" grpId="0"/>
      <p:bldP spid="10" grpId="0"/>
      <p:bldP spid="35" grpId="0"/>
      <p:bldP spid="5" grpId="0"/>
      <p:bldP spid="30" grpId="0"/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43820" y="790087"/>
            <a:ext cx="987258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№5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Есеп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Массасы 1 кг білеуше, көлденең тұрған тақтай бетіне 200 Па қысым түсіреді. Осы білеушені тақтаймен жанасып тұрған бетінің ауданы қандай болар еді?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43089" y="2438180"/>
            <a:ext cx="270732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900269" y="2596899"/>
            <a:ext cx="8337" cy="2000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3089" y="4107969"/>
            <a:ext cx="18655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52355" y="4135275"/>
            <a:ext cx="9679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08606" y="2484040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6868635" y="4460909"/>
                <a:ext cx="28343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kk-KZ" sz="2400" i="1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 </a:t>
                </a:r>
                <a:r>
                  <a:rPr lang="kk-KZ" sz="2400" dirty="0" smtClean="0">
                    <a:solidFill>
                      <a:srgbClr val="593593">
                        <a:lumMod val="75000"/>
                      </a:srgb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0,049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kk-KZ" sz="2400" dirty="0" smtClean="0">
                  <a:solidFill>
                    <a:srgbClr val="593593">
                      <a:lumMod val="75000"/>
                    </a:srgb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635" y="4460909"/>
                <a:ext cx="2834366" cy="461665"/>
              </a:xfrm>
              <a:prstGeom prst="rect">
                <a:avLst/>
              </a:prstGeom>
              <a:blipFill>
                <a:blip r:embed="rId2"/>
                <a:stretch>
                  <a:fillRect l="-2581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905955" y="2893503"/>
                <a:ext cx="920445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955" y="2893503"/>
                <a:ext cx="920445" cy="622286"/>
              </a:xfrm>
              <a:prstGeom prst="rect">
                <a:avLst/>
              </a:prstGeom>
              <a:blipFill>
                <a:blip r:embed="rId3"/>
                <a:stretch>
                  <a:fillRect l="-10596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968062" y="3966821"/>
                <a:ext cx="313040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S =</a:t>
                </a:r>
                <a:r>
                  <a:rPr lang="en-US" sz="24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9,8 Н</m:t>
                        </m:r>
                      </m:num>
                      <m:den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200</m:t>
                        </m:r>
                        <m:r>
                          <m:rPr>
                            <m:nor/>
                          </m:rPr>
                          <a:rPr lang="kk-KZ" sz="280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Па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0,049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0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8062" y="3966821"/>
                <a:ext cx="3130409" cy="714683"/>
              </a:xfrm>
              <a:prstGeom prst="rect">
                <a:avLst/>
              </a:prstGeom>
              <a:blipFill>
                <a:blip r:embed="rId4"/>
                <a:stretch>
                  <a:fillRect b="-1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48409" y="3017456"/>
                <a:ext cx="14041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∙</m:t>
                    </m:r>
                    <m:r>
                      <m:rPr>
                        <m:sty m:val="p"/>
                      </m:rP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409" y="3017456"/>
                <a:ext cx="1404136" cy="369332"/>
              </a:xfrm>
              <a:prstGeom prst="rect">
                <a:avLst/>
              </a:prstGeom>
              <a:blipFill>
                <a:blip r:embed="rId5"/>
                <a:stretch>
                  <a:fillRect l="-13478" t="-27869" b="-459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058608" y="3456463"/>
                <a:ext cx="5075458" cy="5299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кг ∙9,8</m:t>
                    </m:r>
                    <m:f>
                      <m:fPr>
                        <m:ctrlP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9,8 Н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608" y="3456463"/>
                <a:ext cx="5075458" cy="529953"/>
              </a:xfrm>
              <a:prstGeom prst="rect">
                <a:avLst/>
              </a:prstGeom>
              <a:blipFill>
                <a:blip r:embed="rId6"/>
                <a:stretch>
                  <a:fillRect l="-3726" t="-4598" b="-17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041436" y="2807602"/>
            <a:ext cx="14061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=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кг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8430" y="3203390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= 200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26473" y="3571884"/>
                <a:ext cx="18811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9,8 Н/кг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473" y="3571884"/>
                <a:ext cx="1881156" cy="461665"/>
              </a:xfrm>
              <a:prstGeom prst="rect">
                <a:avLst/>
              </a:prstGeom>
              <a:blipFill>
                <a:blip r:embed="rId7"/>
                <a:stretch>
                  <a:fillRect l="-971" t="-11842" r="-4207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46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10" grpId="0"/>
      <p:bldP spid="35" grpId="0"/>
      <p:bldP spid="25" grpId="0"/>
      <p:bldP spid="26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kk-K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№6 </a:t>
                </a:r>
                <a:r>
                  <a:rPr lang="ru-RU" sz="2800" b="1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Есеп</a:t>
                </a:r>
                <a:endParaRPr lang="ru-RU" sz="2800" b="1" dirty="0" smtClean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Жүгі бар тіркеменің массасы 2,5 т. Әр дөңгелектің жолмен жанасу ауданы 125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-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қа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деп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алып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тіркеменің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жолға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түсіретін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қысымын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dirty="0" err="1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</a:t>
                </a:r>
                <a:r>
                  <a:rPr lang="ru-RU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?</a:t>
                </a:r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820" y="790087"/>
                <a:ext cx="9872582" cy="1631216"/>
              </a:xfrm>
              <a:prstGeom prst="rect">
                <a:avLst/>
              </a:prstGeom>
              <a:blipFill>
                <a:blip r:embed="rId2"/>
                <a:stretch>
                  <a:fillRect l="-1235" t="-4120" b="-78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1043089" y="2421303"/>
            <a:ext cx="27634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Берілгені: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2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793425" y="2577535"/>
            <a:ext cx="0" cy="179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43089" y="3959999"/>
            <a:ext cx="1752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20013" y="3911097"/>
            <a:ext cx="805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?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66964" y="2495040"/>
            <a:ext cx="805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ХБЖ</a:t>
            </a:r>
            <a:endParaRPr lang="ru-RU" sz="20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275569" y="2470248"/>
            <a:ext cx="1553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466642" y="5145737"/>
            <a:ext cx="5218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2400" i="1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  </a:t>
            </a:r>
            <a:r>
              <a:rPr lang="kk-KZ" sz="2400" dirty="0" smtClean="0">
                <a:solidFill>
                  <a:srgbClr val="593593">
                    <a:lumMod val="7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1960000 Па = 1,96 МПа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43557" y="2848037"/>
            <a:ext cx="12774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2500 кг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303925" y="2809134"/>
                <a:ext cx="1005853" cy="6240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925" y="2809134"/>
                <a:ext cx="1005853" cy="624017"/>
              </a:xfrm>
              <a:prstGeom prst="rect">
                <a:avLst/>
              </a:prstGeom>
              <a:blipFill>
                <a:blip r:embed="rId3"/>
                <a:stretch>
                  <a:fillRect l="-9091" b="-68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275493" y="3978133"/>
                <a:ext cx="5315494" cy="7459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=</a:t>
                </a:r>
                <a:r>
                  <a:rPr lang="en-US" sz="2400" b="1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24500 Н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80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kk-KZ" sz="2800" b="0" i="1" smtClean="0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0,0125 </m:t>
                            </m:r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м</m:t>
                            </m:r>
                          </m:e>
                          <m:sup>
                            <m:r>
                              <a:rPr lang="kk-KZ" sz="2800" b="0" i="1">
                                <a:solidFill>
                                  <a:schemeClr val="accent1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800" dirty="0">
                            <a:latin typeface="Tahoma" panose="020B0604030504040204" pitchFamily="34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kk-KZ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1960000 Па </a:t>
                </a:r>
                <a:r>
                  <a:rPr lang="ru-RU" sz="20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1,96 МПа</a:t>
                </a:r>
                <a:endParaRPr lang="ru-RU" sz="20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493" y="3978133"/>
                <a:ext cx="5315494" cy="745910"/>
              </a:xfrm>
              <a:prstGeom prst="rect">
                <a:avLst/>
              </a:prstGeom>
              <a:blipFill>
                <a:blip r:embed="rId4"/>
                <a:stretch>
                  <a:fillRect l="-1720" r="-3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74228" y="2931913"/>
                <a:ext cx="1337564" cy="367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∙</m:t>
                    </m:r>
                    <m:r>
                      <m:rPr>
                        <m:sty m:val="p"/>
                      </m:rP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228" y="2931913"/>
                <a:ext cx="1337564" cy="367858"/>
              </a:xfrm>
              <a:prstGeom prst="rect">
                <a:avLst/>
              </a:prstGeom>
              <a:blipFill>
                <a:blip r:embed="rId5"/>
                <a:stretch>
                  <a:fillRect l="-14155" t="-28333" b="-4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04982" y="3448180"/>
                <a:ext cx="4444127" cy="5299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2500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кг ∙9,8</m:t>
                    </m:r>
                    <m:f>
                      <m:fPr>
                        <m:ctrlP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kk-KZ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24500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kk-KZ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Н</m:t>
                    </m:r>
                  </m:oMath>
                </a14:m>
                <a:endParaRPr lang="ru-RU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982" y="3448180"/>
                <a:ext cx="4444127" cy="529953"/>
              </a:xfrm>
              <a:prstGeom prst="rect">
                <a:avLst/>
              </a:prstGeom>
              <a:blipFill>
                <a:blip r:embed="rId6"/>
                <a:stretch>
                  <a:fillRect l="-4252" t="-5747" b="-16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2803909" y="3154458"/>
                <a:ext cx="15657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0,0125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kk-KZ" dirty="0" smtClean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3909" y="3154458"/>
                <a:ext cx="1565771" cy="461665"/>
              </a:xfrm>
              <a:prstGeom prst="rect">
                <a:avLst/>
              </a:prstGeom>
              <a:blipFill>
                <a:blip r:embed="rId7"/>
                <a:stretch>
                  <a:fillRect l="-6226" t="-1184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21674" y="3148798"/>
                <a:ext cx="18597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= </a:t>
                </a:r>
                <a:r>
                  <a:rPr lang="ru-RU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125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pPr>
                      <m:e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см</m:t>
                        </m:r>
                      </m:e>
                      <m:sup>
                        <m:r>
                          <a:rPr lang="kk-KZ" sz="2400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674" y="3148798"/>
                <a:ext cx="1859740" cy="461665"/>
              </a:xfrm>
              <a:prstGeom prst="rect">
                <a:avLst/>
              </a:prstGeom>
              <a:blipFill>
                <a:blip r:embed="rId8"/>
                <a:stretch>
                  <a:fillRect l="-5246" t="-12000" b="-2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022247" y="2848545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=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2,5 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38519" y="3449054"/>
                <a:ext cx="18870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=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9,8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/</a:t>
                </a:r>
                <a:r>
                  <a:rPr lang="kk-KZ" sz="2400" dirty="0">
                    <a:solidFill>
                      <a:schemeClr val="accent1">
                        <a:lumMod val="75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кг</a:t>
                </a:r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19" y="3449054"/>
                <a:ext cx="1887055" cy="461665"/>
              </a:xfrm>
              <a:prstGeom prst="rect">
                <a:avLst/>
              </a:prstGeom>
              <a:blipFill>
                <a:blip r:embed="rId9"/>
                <a:stretch>
                  <a:fillRect l="-968" t="-11842" r="-4194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4283312" y="2579807"/>
            <a:ext cx="0" cy="1799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53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9" grpId="0"/>
      <p:bldP spid="10" grpId="0"/>
      <p:bldP spid="35" grpId="0"/>
      <p:bldP spid="5" grpId="0"/>
      <p:bldP spid="30" grpId="0"/>
      <p:bldP spid="31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23418</TotalTime>
  <Words>425</Words>
  <Application>Microsoft Office PowerPoint</Application>
  <PresentationFormat>Широкоэкранный</PresentationFormat>
  <Paragraphs>131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Calibri</vt:lpstr>
      <vt:lpstr>Cambria Math</vt:lpstr>
      <vt:lpstr>Roboto Condensed</vt:lpstr>
      <vt:lpstr>Source Sans Pro</vt:lpstr>
      <vt:lpstr>Tahoma</vt:lpstr>
      <vt:lpstr>Times New Roman</vt:lpstr>
      <vt:lpstr>Office Theme</vt:lpstr>
      <vt:lpstr>1_Office Theme</vt:lpstr>
      <vt:lpstr>2_Office Theme</vt:lpstr>
      <vt:lpstr>3_Office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Пользователь</cp:lastModifiedBy>
  <cp:revision>2796</cp:revision>
  <dcterms:created xsi:type="dcterms:W3CDTF">2017-01-10T11:09:36Z</dcterms:created>
  <dcterms:modified xsi:type="dcterms:W3CDTF">2021-03-01T13:35:16Z</dcterms:modified>
</cp:coreProperties>
</file>