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398" r:id="rId4"/>
    <p:sldId id="397" r:id="rId5"/>
    <p:sldId id="405" r:id="rId6"/>
    <p:sldId id="411" r:id="rId7"/>
    <p:sldId id="412" r:id="rId8"/>
    <p:sldId id="404" r:id="rId9"/>
    <p:sldId id="413" r:id="rId10"/>
    <p:sldId id="407" r:id="rId11"/>
    <p:sldId id="406" r:id="rId12"/>
    <p:sldId id="410" r:id="rId13"/>
    <p:sldId id="418" r:id="rId14"/>
    <p:sldId id="4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398"/>
            <p14:sldId id="397"/>
            <p14:sldId id="405"/>
            <p14:sldId id="411"/>
            <p14:sldId id="412"/>
            <p14:sldId id="404"/>
            <p14:sldId id="413"/>
            <p14:sldId id="407"/>
            <p14:sldId id="406"/>
            <p14:sldId id="410"/>
            <p14:sldId id="418"/>
            <p14:sldId id="400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593"/>
    <a:srgbClr val="F7FDFF"/>
    <a:srgbClr val="AFEAFF"/>
    <a:srgbClr val="E2E2E2"/>
    <a:srgbClr val="EEEEEE"/>
    <a:srgbClr val="002776"/>
    <a:srgbClr val="ECECEC"/>
    <a:srgbClr val="E7F9FF"/>
    <a:srgbClr val="F3FCFF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9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01/03/2021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0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03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760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7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913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3778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62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22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112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00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28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082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684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420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74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31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940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83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565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6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41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45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74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790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615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2056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192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3496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24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87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5832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172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41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9623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923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8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3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57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1132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7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58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990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1974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48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204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2597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7902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0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749656" y="1533433"/>
            <a:ext cx="82990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Сұйықтар 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 газдардағы қысым, Паскаль заңы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0" y="736736"/>
            <a:ext cx="5798137" cy="7924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Тұрмыстық газды сақтау 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912" t="13810" r="24672" b="14369"/>
          <a:stretch/>
        </p:blipFill>
        <p:spPr>
          <a:xfrm>
            <a:off x="5766536" y="2721791"/>
            <a:ext cx="1220610" cy="25664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20577" y="1504585"/>
            <a:ext cx="1033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Газдың қысымы температураға тәуелді. Егер температура артса онда газдың қысымы да артады. Ал, температура төмендесе газдың қысымы да төмендейді.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7368" t="20637" r="34618" b="7564"/>
          <a:stretch/>
        </p:blipFill>
        <p:spPr>
          <a:xfrm>
            <a:off x="3450889" y="2751213"/>
            <a:ext cx="827314" cy="24730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4032922">
            <a:off x="3163347" y="2732814"/>
            <a:ext cx="750334" cy="238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5570728">
            <a:off x="3866520" y="2567239"/>
            <a:ext cx="750334" cy="50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3972522" y="3539282"/>
            <a:ext cx="750334" cy="238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0" y="736737"/>
            <a:ext cx="2517909" cy="6711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670" t="18265" r="19005" b="12657"/>
          <a:stretch/>
        </p:blipFill>
        <p:spPr>
          <a:xfrm>
            <a:off x="4803326" y="4791155"/>
            <a:ext cx="1245782" cy="1080777"/>
          </a:xfrm>
          <a:prstGeom prst="rect">
            <a:avLst/>
          </a:prstGeom>
        </p:spPr>
      </p:pic>
      <p:pic>
        <p:nvPicPr>
          <p:cNvPr id="1026" name="Picture 2" descr="https://sunveter.ru/uploads/posts/2014-10/1413841736_sun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" y="1353294"/>
            <a:ext cx="40862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965520" y="1416187"/>
            <a:ext cx="11613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 аз доп күннің астында ұзақ уақыт тұрса допта қандай </a:t>
            </a:r>
          </a:p>
          <a:p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згеріс болар еді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474095" y="2965992"/>
            <a:ext cx="406400" cy="4027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5" name="Овал 44"/>
          <p:cNvSpPr/>
          <p:nvPr/>
        </p:nvSpPr>
        <p:spPr>
          <a:xfrm>
            <a:off x="5483209" y="2323778"/>
            <a:ext cx="406400" cy="4027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Овал 45"/>
          <p:cNvSpPr/>
          <p:nvPr/>
        </p:nvSpPr>
        <p:spPr>
          <a:xfrm>
            <a:off x="5545184" y="2392128"/>
            <a:ext cx="275420" cy="2612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951974" y="2256725"/>
            <a:ext cx="311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Доптың желі толады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930203" y="2902612"/>
            <a:ext cx="310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Доптың желі азаяды</a:t>
            </a:r>
            <a:endParaRPr lang="ru-RU" sz="2400" dirty="0"/>
          </a:p>
        </p:txBody>
      </p:sp>
      <p:sp>
        <p:nvSpPr>
          <p:cNvPr id="49" name="Овал 48"/>
          <p:cNvSpPr/>
          <p:nvPr/>
        </p:nvSpPr>
        <p:spPr>
          <a:xfrm>
            <a:off x="5471751" y="3596696"/>
            <a:ext cx="406400" cy="4027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899719" y="3575516"/>
            <a:ext cx="3732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Допта өзгеріс болмайды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34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1098410" y="2440801"/>
            <a:ext cx="9040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 қысымын молекулалық құрылым негізінде </a:t>
            </a:r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түсіндіруді білдіңіздер</a:t>
            </a:r>
          </a:p>
        </p:txBody>
      </p:sp>
      <p:sp>
        <p:nvSpPr>
          <p:cNvPr id="99" name="Title 14">
            <a:extLst/>
          </p:cNvPr>
          <p:cNvSpPr txBox="1">
            <a:spLocks/>
          </p:cNvSpPr>
          <p:nvPr/>
        </p:nvSpPr>
        <p:spPr>
          <a:xfrm>
            <a:off x="1124862" y="1334194"/>
            <a:ext cx="6345441" cy="8842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Қорытынды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098410" y="2440801"/>
            <a:ext cx="9040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 қысымын молекулалық құрылым негізінде </a:t>
            </a:r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түсіндіруді білесіздер</a:t>
            </a:r>
          </a:p>
        </p:txBody>
      </p:sp>
      <p:sp>
        <p:nvSpPr>
          <p:cNvPr id="143" name="Title 14">
            <a:extLst/>
          </p:cNvPr>
          <p:cNvSpPr txBox="1">
            <a:spLocks/>
          </p:cNvSpPr>
          <p:nvPr/>
        </p:nvSpPr>
        <p:spPr>
          <a:xfrm>
            <a:off x="1163624" y="1424894"/>
            <a:ext cx="6319867" cy="84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Бүгінгі сабақта: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73" y="1054283"/>
            <a:ext cx="278393" cy="7238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20370" y="5647058"/>
            <a:ext cx="764275" cy="252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4705" t="35610" r="7138" b="7015"/>
          <a:stretch/>
        </p:blipFill>
        <p:spPr>
          <a:xfrm>
            <a:off x="7654520" y="1963696"/>
            <a:ext cx="997116" cy="1142872"/>
          </a:xfrm>
          <a:prstGeom prst="rect">
            <a:avLst/>
          </a:prstGeom>
        </p:spPr>
      </p:pic>
      <p:sp>
        <p:nvSpPr>
          <p:cNvPr id="2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9" y="736737"/>
            <a:ext cx="3299214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 түсірейік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4151" t="677" r="35443" b="2091"/>
          <a:stretch/>
        </p:blipFill>
        <p:spPr>
          <a:xfrm>
            <a:off x="4698736" y="1963696"/>
            <a:ext cx="990045" cy="1142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583" r="69556"/>
          <a:stretch/>
        </p:blipFill>
        <p:spPr>
          <a:xfrm>
            <a:off x="1731250" y="1965968"/>
            <a:ext cx="967564" cy="11406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58074" y="2987230"/>
            <a:ext cx="2600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Қатты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12576" y="3056088"/>
            <a:ext cx="2600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88641" y="3042021"/>
            <a:ext cx="2600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0657" y="1375999"/>
            <a:ext cx="4006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Заттың агрегаттық күйі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9529" y="3526010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Қатты денелердегі қысым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5689" y="3905843"/>
            <a:ext cx="8829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 денелердің түсіретін қысымы тек бір бағытта болатынын білдік.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51193"/>
                  </p:ext>
                </p:extLst>
              </p:nvPr>
            </p:nvGraphicFramePr>
            <p:xfrm>
              <a:off x="2166425" y="4794914"/>
              <a:ext cx="1119176" cy="881317"/>
            </p:xfrm>
            <a:graphic>
              <a:graphicData uri="http://schemas.openxmlformats.org/drawingml/2006/table">
                <a:tbl>
                  <a:tblPr/>
                  <a:tblGrid>
                    <a:gridCol w="1119176">
                      <a:extLst>
                        <a:ext uri="{9D8B030D-6E8A-4147-A177-3AD203B41FA5}">
                          <a16:colId xmlns:a16="http://schemas.microsoft.com/office/drawing/2014/main" val="136969092"/>
                        </a:ext>
                      </a:extLst>
                    </a:gridCol>
                  </a:tblGrid>
                  <a:tr h="81238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 =</a:t>
                          </a:r>
                          <a:r>
                            <a:rPr lang="en-US" sz="2800" b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den>
                              </m:f>
                            </m:oMath>
                          </a14:m>
                          <a:endParaRPr lang="ru-RU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chemeClr val="tx1"/>
                          </a:solidFill>
                          <a:prstDash val="solid"/>
                        </a:lnL>
                        <a:lnR w="38100" cmpd="sng">
                          <a:solidFill>
                            <a:schemeClr val="tx1"/>
                          </a:solidFill>
                          <a:prstDash val="solid"/>
                        </a:lnR>
                        <a:lnT w="38100" cmpd="sng">
                          <a:solidFill>
                            <a:schemeClr val="tx1"/>
                          </a:solidFill>
                          <a:prstDash val="solid"/>
                        </a:lnT>
                        <a:lnB w="381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0110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51193"/>
                  </p:ext>
                </p:extLst>
              </p:nvPr>
            </p:nvGraphicFramePr>
            <p:xfrm>
              <a:off x="2166425" y="4794914"/>
              <a:ext cx="1119176" cy="881317"/>
            </p:xfrm>
            <a:graphic>
              <a:graphicData uri="http://schemas.openxmlformats.org/drawingml/2006/table">
                <a:tbl>
                  <a:tblPr/>
                  <a:tblGrid>
                    <a:gridCol w="1119176">
                      <a:extLst>
                        <a:ext uri="{9D8B030D-6E8A-4147-A177-3AD203B41FA5}">
                          <a16:colId xmlns:a16="http://schemas.microsoft.com/office/drawing/2014/main" val="136969092"/>
                        </a:ext>
                      </a:extLst>
                    </a:gridCol>
                  </a:tblGrid>
                  <a:tr h="8813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mpd="sng">
                          <a:solidFill>
                            <a:schemeClr val="tx1"/>
                          </a:solidFill>
                          <a:prstDash val="solid"/>
                        </a:lnL>
                        <a:lnR w="38100" cmpd="sng">
                          <a:solidFill>
                            <a:schemeClr val="tx1"/>
                          </a:solidFill>
                          <a:prstDash val="solid"/>
                        </a:lnR>
                        <a:lnT w="38100" cmpd="sng">
                          <a:solidFill>
                            <a:schemeClr val="tx1"/>
                          </a:solidFill>
                          <a:prstDash val="solid"/>
                        </a:lnT>
                        <a:lnB w="381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5"/>
                          <a:stretch>
                            <a:fillRect l="-1630" t="-2055" r="-3804" b="-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0110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Прямоугольник 5"/>
          <p:cNvSpPr/>
          <p:nvPr/>
        </p:nvSpPr>
        <p:spPr>
          <a:xfrm>
            <a:off x="979589" y="4245962"/>
            <a:ext cx="7816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ХБЖ – де қысым паскальмен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қысқаша 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өлшенеді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312" y="4539732"/>
            <a:ext cx="3164323" cy="13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43820" y="790087"/>
                <a:ext cx="9872582" cy="182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№1 </a:t>
                </a:r>
                <a:r>
                  <a:rPr lang="ru-RU" sz="2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</a:t>
                </a:r>
                <a:endPara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Мұз 90 кПа қысымға төтеп береді. Осы мұздың үстімен массасы 5,4 т және шынжыр табанының ауданы 1,5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тратор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өте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алады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ма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790087"/>
                <a:ext cx="9872582" cy="1825628"/>
              </a:xfrm>
              <a:prstGeom prst="rect">
                <a:avLst/>
              </a:prstGeom>
              <a:blipFill>
                <a:blip r:embed="rId2"/>
                <a:stretch>
                  <a:fillRect l="-1235" t="-3679" b="-8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002145" y="2532445"/>
            <a:ext cx="2763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Берілгені: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76062" y="2656038"/>
            <a:ext cx="0" cy="2425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04060" y="4559075"/>
            <a:ext cx="2072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31356" y="4504487"/>
                <a:ext cx="9348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т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?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56" y="4504487"/>
                <a:ext cx="934808" cy="461665"/>
              </a:xfrm>
              <a:prstGeom prst="rect">
                <a:avLst/>
              </a:prstGeom>
              <a:blipFill>
                <a:blip r:embed="rId3"/>
                <a:stretch>
                  <a:fillRect l="-1948" t="-11842" r="-9091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3168989" y="2582505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ХБЖ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7475" y="253064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23092" y="5320727"/>
            <a:ext cx="6016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i="1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 </a:t>
            </a:r>
            <a:r>
              <a:rPr lang="kk-KZ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35280 Па </a:t>
            </a:r>
            <a:r>
              <a:rPr lang="ru-RU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трактор өте алады</a:t>
            </a:r>
            <a:r>
              <a:rPr lang="ru-RU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kk-KZ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1048" y="2941739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90000 Па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323955" y="2936695"/>
                <a:ext cx="909223" cy="624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=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955" y="2936695"/>
                <a:ext cx="909223" cy="624017"/>
              </a:xfrm>
              <a:prstGeom prst="rect">
                <a:avLst/>
              </a:prstGeom>
              <a:blipFill>
                <a:blip r:embed="rId4"/>
                <a:stretch>
                  <a:fillRect l="-10067" b="-6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238401" y="4144246"/>
                <a:ext cx="3423216" cy="745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т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52920 Н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  <m:r>
                              <a:rPr lang="kk-KZ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,5 </m:t>
                            </m:r>
                            <m:r>
                              <a:rPr lang="kk-KZ" sz="2800" b="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м</m:t>
                            </m:r>
                          </m:e>
                          <m:sup>
                            <m:r>
                              <a:rPr lang="kk-KZ" sz="2800" b="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28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35280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 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401" y="4144246"/>
                <a:ext cx="3423216" cy="745910"/>
              </a:xfrm>
              <a:prstGeom prst="rect">
                <a:avLst/>
              </a:prstGeom>
              <a:blipFill>
                <a:blip r:embed="rId5"/>
                <a:stretch>
                  <a:fillRect r="-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76925" y="2903136"/>
                <a:ext cx="18934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k-KZ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90 кПа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25" y="2903136"/>
                <a:ext cx="1893403" cy="461665"/>
              </a:xfrm>
              <a:prstGeom prst="rect">
                <a:avLst/>
              </a:prstGeom>
              <a:blipFill>
                <a:blip r:embed="rId6"/>
                <a:stretch>
                  <a:fillRect l="-965" t="-11842" r="-3859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0660" y="3722009"/>
                <a:ext cx="16481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 =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1,5</a:t>
                </a:r>
                <a:r>
                  <a:rPr lang="kk-KZ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60" y="3722009"/>
                <a:ext cx="1648143" cy="461665"/>
              </a:xfrm>
              <a:prstGeom prst="rect">
                <a:avLst/>
              </a:prstGeom>
              <a:blipFill>
                <a:blip r:embed="rId7"/>
                <a:stretch>
                  <a:fillRect l="-5926" t="-12000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70280" y="4131445"/>
                <a:ext cx="18870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9,8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kk-KZ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кг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80" y="4131445"/>
                <a:ext cx="1887055" cy="461665"/>
              </a:xfrm>
              <a:prstGeom prst="rect">
                <a:avLst/>
              </a:prstGeom>
              <a:blipFill>
                <a:blip r:embed="rId8"/>
                <a:stretch>
                  <a:fillRect l="-968" t="-12000" r="-4194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30704" y="3062872"/>
                <a:ext cx="14258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704" y="3062872"/>
                <a:ext cx="1425835" cy="369332"/>
              </a:xfrm>
              <a:prstGeom prst="rect">
                <a:avLst/>
              </a:prstGeom>
              <a:blipFill>
                <a:blip r:embed="rId9"/>
                <a:stretch>
                  <a:fillRect l="-13248" t="-26230" b="-47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50079" y="3597408"/>
                <a:ext cx="4141146" cy="529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5400 кг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kk-KZ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9,8</m:t>
                    </m:r>
                    <m:f>
                      <m:fPr>
                        <m:ctrlP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Н</m:t>
                        </m:r>
                      </m:num>
                      <m:den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кг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52920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79" y="3597408"/>
                <a:ext cx="4141146" cy="529953"/>
              </a:xfrm>
              <a:prstGeom prst="rect">
                <a:avLst/>
              </a:prstGeom>
              <a:blipFill>
                <a:blip r:embed="rId10"/>
                <a:stretch>
                  <a:fillRect l="-4566" t="-4598" b="-17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958905" y="3314847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5,4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38401" y="2671958"/>
            <a:ext cx="0" cy="2425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097917" y="335344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5400 кг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227027" y="4733378"/>
                <a:ext cx="44782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90000 Па &gt;</a:t>
                </a:r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т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35280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 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027" y="4733378"/>
                <a:ext cx="4478264" cy="461665"/>
              </a:xfrm>
              <a:prstGeom prst="rect">
                <a:avLst/>
              </a:prstGeom>
              <a:blipFill>
                <a:blip r:embed="rId11"/>
                <a:stretch>
                  <a:fillRect l="-408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4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9" grpId="0"/>
      <p:bldP spid="10" grpId="0"/>
      <p:bldP spid="35" grpId="0"/>
      <p:bldP spid="3" grpId="0"/>
      <p:bldP spid="4" grpId="0"/>
      <p:bldP spid="5" grpId="0"/>
      <p:bldP spid="33" grpId="0"/>
      <p:bldP spid="34" grpId="0"/>
      <p:bldP spid="37" grpId="0"/>
      <p:bldP spid="39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19" y="736737"/>
            <a:ext cx="5121381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Газдардың қасиеттері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i.stack.imgur.com/lcls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08" y="3143185"/>
            <a:ext cx="2239958" cy="24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043820" y="1851048"/>
            <a:ext cx="8829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Газдар оңай сығылады</a:t>
            </a: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Тұрақты көлемі болмайды, берілген көлемді түгел қамтиды</a:t>
            </a: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Нақты пішіні жоқ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0" y="736737"/>
            <a:ext cx="4384402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газдардағы қысым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62" y="3017456"/>
            <a:ext cx="2423274" cy="17484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236" y="3017456"/>
            <a:ext cx="2440859" cy="244085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920577" y="1461043"/>
            <a:ext cx="1033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газдар қысымды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қатты дене сияқты бір бағытта ғана емес, жан-жаққа бірдей таратады. Өйткені олардың молекулалары барлық бағытта оңай қозғала алады.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-1" r="475" b="13984"/>
          <a:stretch/>
        </p:blipFill>
        <p:spPr>
          <a:xfrm>
            <a:off x="1467103" y="3017456"/>
            <a:ext cx="2824206" cy="24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0" y="736737"/>
            <a:ext cx="8178480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Газдардың ыдыс қабырғасына әсері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20577" y="1461043"/>
                <a:ext cx="10336784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Газдың молекулалары бейбірекет үздіксіз қозғалыста болады, сол себепті өзі тұрған ыдыстың қабырғаларымен де үздіксіз көп соқтығысады. </a:t>
                </a: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Мысалы, бөлмедегі ауа молекуласы-</a:t>
                </a: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ның 1 с ішінде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ауданға келетін </a:t>
                </a: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соқтығысу саны жиырма үш таңбалы </a:t>
                </a:r>
              </a:p>
              <a:p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санмен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өрнектелетіні есептеу-</a:t>
                </a: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лер арқылы дәлелденген.   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461043"/>
                <a:ext cx="10336784" cy="3416320"/>
              </a:xfrm>
              <a:prstGeom prst="rect">
                <a:avLst/>
              </a:prstGeom>
              <a:blipFill>
                <a:blip r:embed="rId2"/>
                <a:stretch>
                  <a:fillRect l="-884" t="-1429" b="-3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i.stack.imgur.com/SJgJ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33" y="2372091"/>
            <a:ext cx="3279156" cy="32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1" y="736737"/>
            <a:ext cx="3702013" cy="7243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Газдың көлемі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555" t="14637" r="42922" b="41852"/>
          <a:stretch/>
        </p:blipFill>
        <p:spPr>
          <a:xfrm>
            <a:off x="4071182" y="2841684"/>
            <a:ext cx="1423978" cy="2812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712" t="18747" r="64198" b="37747"/>
          <a:stretch/>
        </p:blipFill>
        <p:spPr>
          <a:xfrm>
            <a:off x="1434394" y="2664291"/>
            <a:ext cx="1803736" cy="2794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4104" t="20699" r="21009" b="37997"/>
          <a:stretch/>
        </p:blipFill>
        <p:spPr>
          <a:xfrm>
            <a:off x="6658001" y="2985357"/>
            <a:ext cx="1187020" cy="247295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20577" y="1461043"/>
            <a:ext cx="1033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Газдың массасы мен температурасын  өзгертпей көлемін кішірейтсе, оның қысымы артады, ал көлемін ұлғайтса, қысымы кемиді.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5933" t="25358" r="40186" b="8373"/>
          <a:stretch/>
        </p:blipFill>
        <p:spPr>
          <a:xfrm>
            <a:off x="5053638" y="2135017"/>
            <a:ext cx="846162" cy="30298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28581" t="17813" r="55567" b="8284"/>
          <a:stretch/>
        </p:blipFill>
        <p:spPr>
          <a:xfrm>
            <a:off x="3110835" y="1953665"/>
            <a:ext cx="966362" cy="33788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60521" t="13328" r="24180" b="8285"/>
          <a:stretch/>
        </p:blipFill>
        <p:spPr>
          <a:xfrm>
            <a:off x="6938266" y="1777648"/>
            <a:ext cx="932597" cy="3583885"/>
          </a:xfrm>
          <a:prstGeom prst="rect">
            <a:avLst/>
          </a:prstGeom>
        </p:spPr>
      </p:pic>
      <p:sp>
        <p:nvSpPr>
          <p:cNvPr id="33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0" y="736736"/>
            <a:ext cx="5478823" cy="7924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Практикалық тапсырма 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24781</TotalTime>
  <Words>288</Words>
  <Application>Microsoft Office PowerPoint</Application>
  <PresentationFormat>Широкоэкранный</PresentationFormat>
  <Paragraphs>70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 Math</vt:lpstr>
      <vt:lpstr>Roboto Condensed</vt:lpstr>
      <vt:lpstr>Source Sans Pro</vt:lpstr>
      <vt:lpstr>Tahoma</vt:lpstr>
      <vt:lpstr>Times New Roman</vt:lpstr>
      <vt:lpstr>Wingdings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2926</cp:revision>
  <dcterms:created xsi:type="dcterms:W3CDTF">2017-01-10T11:09:36Z</dcterms:created>
  <dcterms:modified xsi:type="dcterms:W3CDTF">2021-03-01T10:27:42Z</dcterms:modified>
</cp:coreProperties>
</file>