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17"/>
  </p:notesMasterIdLst>
  <p:sldIdLst>
    <p:sldId id="380" r:id="rId2"/>
    <p:sldId id="256" r:id="rId3"/>
    <p:sldId id="257" r:id="rId4"/>
    <p:sldId id="258" r:id="rId5"/>
    <p:sldId id="259" r:id="rId6"/>
    <p:sldId id="260" r:id="rId7"/>
    <p:sldId id="381" r:id="rId8"/>
    <p:sldId id="382" r:id="rId9"/>
    <p:sldId id="383" r:id="rId10"/>
    <p:sldId id="384" r:id="rId11"/>
    <p:sldId id="385" r:id="rId12"/>
    <p:sldId id="386" r:id="rId13"/>
    <p:sldId id="387" r:id="rId14"/>
    <p:sldId id="261" r:id="rId15"/>
    <p:sldId id="262" r:id="rId1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1474"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0A5E68-E569-4413-A4E9-F7634E837114}" type="datetimeFigureOut">
              <a:rPr lang="ru-RU" smtClean="0"/>
              <a:t>22.12.2024</a:t>
            </a:fld>
            <a:endParaRPr lang="ru-RU"/>
          </a:p>
        </p:txBody>
      </p:sp>
      <p:sp>
        <p:nvSpPr>
          <p:cNvPr id="4" name="Образ слайда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41E94AB-59AD-47DF-8449-A1AAB4A7FCA4}" type="slidenum">
              <a:rPr lang="ru-RU" smtClean="0"/>
              <a:t>‹#›</a:t>
            </a:fld>
            <a:endParaRPr lang="ru-RU"/>
          </a:p>
        </p:txBody>
      </p:sp>
    </p:spTree>
    <p:extLst>
      <p:ext uri="{BB962C8B-B14F-4D97-AF65-F5344CB8AC3E}">
        <p14:creationId xmlns:p14="http://schemas.microsoft.com/office/powerpoint/2010/main" val="11838988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098" name="Google Shape;73;p1:notes">
            <a:extLst>
              <a:ext uri="{FF2B5EF4-FFF2-40B4-BE49-F238E27FC236}">
                <a16:creationId xmlns:a16="http://schemas.microsoft.com/office/drawing/2014/main" id="{2738096E-044F-4CF7-AEC3-EBE86B22F234}"/>
              </a:ext>
            </a:extLst>
          </p:cNvPr>
          <p:cNvSpPr txBox="1">
            <a:spLocks noGrp="1"/>
          </p:cNvSpPr>
          <p:nvPr>
            <p:ph type="body" idx="1"/>
          </p:nvPr>
        </p:nvSpPr>
        <p:spPr/>
        <p:txBody>
          <a:bodyPr/>
          <a:lstStyle/>
          <a:p>
            <a:pPr marL="0" indent="0" eaLnBrk="1" hangingPunct="1">
              <a:buSzPts val="1400"/>
            </a:pPr>
            <a:endParaRPr lang="ru-RU" altLang="ru-RU">
              <a:latin typeface="Calibri" panose="020F0502020204030204" pitchFamily="34" charset="0"/>
              <a:cs typeface="Calibri" panose="020F0502020204030204" pitchFamily="34" charset="0"/>
              <a:sym typeface="Calibri" panose="020F0502020204030204" pitchFamily="34" charset="0"/>
            </a:endParaRPr>
          </a:p>
        </p:txBody>
      </p:sp>
      <p:sp>
        <p:nvSpPr>
          <p:cNvPr id="4099" name="Google Shape;74;p1:notes">
            <a:extLst>
              <a:ext uri="{FF2B5EF4-FFF2-40B4-BE49-F238E27FC236}">
                <a16:creationId xmlns:a16="http://schemas.microsoft.com/office/drawing/2014/main" id="{2FD473B6-5162-4729-9225-5B59555DCAE6}"/>
              </a:ext>
            </a:extLst>
          </p:cNvPr>
          <p:cNvSpPr>
            <a:spLocks noGrp="1" noRot="1" noChangeAspect="1" noTextEdit="1"/>
          </p:cNvSpPr>
          <p:nvPr>
            <p:ph type="sldImg" idx="2"/>
          </p:nvPr>
        </p:nvSpPr>
        <p:spPr>
          <a:ln>
            <a:headEnd/>
            <a:tailEnd/>
          </a:ln>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0" name="Прямоугольный треугольник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Заголовок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ru-RU"/>
              <a:t>Образец заголовка</a:t>
            </a:r>
            <a:endParaRPr kumimoji="0" lang="en-US"/>
          </a:p>
        </p:txBody>
      </p:sp>
      <p:sp>
        <p:nvSpPr>
          <p:cNvPr id="17" name="Подзаголовок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a:t>Образец подзаголовка</a:t>
            </a:r>
            <a:endParaRPr kumimoji="0" lang="en-US"/>
          </a:p>
        </p:txBody>
      </p:sp>
      <p:grpSp>
        <p:nvGrpSpPr>
          <p:cNvPr id="2" name="Группа 1"/>
          <p:cNvGrpSpPr/>
          <p:nvPr/>
        </p:nvGrpSpPr>
        <p:grpSpPr>
          <a:xfrm>
            <a:off x="-3765" y="4953000"/>
            <a:ext cx="9147765" cy="1912088"/>
            <a:chOff x="-3765" y="4832896"/>
            <a:chExt cx="9147765" cy="2032192"/>
          </a:xfrm>
        </p:grpSpPr>
        <p:sp>
          <p:nvSpPr>
            <p:cNvPr id="7" name="Полилиния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Полилиния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Полилиния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Прямая соединительная линия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Дата 29"/>
          <p:cNvSpPr>
            <a:spLocks noGrp="1"/>
          </p:cNvSpPr>
          <p:nvPr>
            <p:ph type="dt" sz="half" idx="10"/>
          </p:nvPr>
        </p:nvSpPr>
        <p:spPr/>
        <p:txBody>
          <a:bodyPr/>
          <a:lstStyle>
            <a:lvl1pPr>
              <a:defRPr>
                <a:solidFill>
                  <a:srgbClr val="FFFFFF"/>
                </a:solidFill>
              </a:defRPr>
            </a:lvl1pPr>
            <a:extLst/>
          </a:lstStyle>
          <a:p>
            <a:fld id="{B4C71EC6-210F-42DE-9C53-41977AD35B3D}" type="datetimeFigureOut">
              <a:rPr lang="ru-RU" smtClean="0"/>
              <a:t>22.12.2024</a:t>
            </a:fld>
            <a:endParaRPr lang="ru-RU"/>
          </a:p>
        </p:txBody>
      </p:sp>
      <p:sp>
        <p:nvSpPr>
          <p:cNvPr id="19" name="Нижний колонтитул 18"/>
          <p:cNvSpPr>
            <a:spLocks noGrp="1"/>
          </p:cNvSpPr>
          <p:nvPr>
            <p:ph type="ftr" sz="quarter" idx="11"/>
          </p:nvPr>
        </p:nvSpPr>
        <p:spPr/>
        <p:txBody>
          <a:bodyPr/>
          <a:lstStyle>
            <a:lvl1pPr>
              <a:defRPr>
                <a:solidFill>
                  <a:schemeClr val="accent1">
                    <a:tint val="20000"/>
                  </a:schemeClr>
                </a:solidFill>
              </a:defRPr>
            </a:lvl1pPr>
            <a:extLst/>
          </a:lstStyle>
          <a:p>
            <a:endParaRPr lang="ru-RU"/>
          </a:p>
        </p:txBody>
      </p:sp>
      <p:sp>
        <p:nvSpPr>
          <p:cNvPr id="27" name="Номер слайда 26"/>
          <p:cNvSpPr>
            <a:spLocks noGrp="1"/>
          </p:cNvSpPr>
          <p:nvPr>
            <p:ph type="sldNum" sz="quarter" idx="12"/>
          </p:nvPr>
        </p:nvSpPr>
        <p:spPr/>
        <p:txBody>
          <a:bodyPr/>
          <a:lstStyle>
            <a:lvl1pPr>
              <a:defRPr>
                <a:solidFill>
                  <a:srgbClr val="FFFFFF"/>
                </a:solidFill>
              </a:defRPr>
            </a:lvl1pPr>
            <a:extLst/>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3" name="Вертикальный текст 2"/>
          <p:cNvSpPr>
            <a:spLocks noGrp="1"/>
          </p:cNvSpPr>
          <p:nvPr>
            <p:ph type="body" orient="vert" idx="1"/>
          </p:nvPr>
        </p:nvSpPr>
        <p:spPr>
          <a:xfrm>
            <a:off x="457200" y="1481329"/>
            <a:ext cx="8229600" cy="4386071"/>
          </a:xfrm>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t>22.12.2024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44013" y="274640"/>
            <a:ext cx="1777470" cy="5592761"/>
          </a:xfrm>
        </p:spPr>
        <p:txBody>
          <a:bodyPr vert="eaVert"/>
          <a:lstStyle/>
          <a:p>
            <a:r>
              <a:rPr kumimoji="0" lang="ru-RU"/>
              <a:t>Образец заголовка</a:t>
            </a:r>
            <a:endParaRPr kumimoji="0" lang="en-US"/>
          </a:p>
        </p:txBody>
      </p:sp>
      <p:sp>
        <p:nvSpPr>
          <p:cNvPr id="3" name="Вертикальный текст 2"/>
          <p:cNvSpPr>
            <a:spLocks noGrp="1"/>
          </p:cNvSpPr>
          <p:nvPr>
            <p:ph type="body" orient="vert" idx="1"/>
          </p:nvPr>
        </p:nvSpPr>
        <p:spPr>
          <a:xfrm>
            <a:off x="457200" y="274641"/>
            <a:ext cx="6324600" cy="5592760"/>
          </a:xfrm>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t>22.12.2024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t>22.12.2024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
        <p:nvSpPr>
          <p:cNvPr id="7" name="Заголовок 6"/>
          <p:cNvSpPr>
            <a:spLocks noGrp="1"/>
          </p:cNvSpPr>
          <p:nvPr>
            <p:ph type="title"/>
          </p:nvPr>
        </p:nvSpPr>
        <p:spPr/>
        <p:txBody>
          <a:bodyPr rtlCol="0"/>
          <a:lstStyle/>
          <a:p>
            <a:r>
              <a:rPr kumimoji="0" lang="ru-RU"/>
              <a:t>Образец заголовка</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ru-RU"/>
              <a:t>Образец заголовка</a:t>
            </a:r>
            <a:endParaRPr kumimoji="0" lang="en-US"/>
          </a:p>
        </p:txBody>
      </p:sp>
      <p:sp>
        <p:nvSpPr>
          <p:cNvPr id="3" name="Текст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22.12.2024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
        <p:nvSpPr>
          <p:cNvPr id="7" name="Нашивка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Нашивка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bg>
      <p:bgRef idx="1002">
        <a:schemeClr val="bg1"/>
      </p:bgRef>
    </p:bg>
    <p:spTree>
      <p:nvGrpSpPr>
        <p:cNvPr id="1" name=""/>
        <p:cNvGrpSpPr/>
        <p:nvPr/>
      </p:nvGrpSpPr>
      <p:grpSpPr>
        <a:xfrm>
          <a:off x="0" y="0"/>
          <a:ext cx="0" cy="0"/>
          <a:chOff x="0" y="0"/>
          <a:chExt cx="0" cy="0"/>
        </a:xfrm>
      </p:grpSpPr>
      <p:sp>
        <p:nvSpPr>
          <p:cNvPr id="3" name="Объект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Объект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5" name="Дата 4"/>
          <p:cNvSpPr>
            <a:spLocks noGrp="1"/>
          </p:cNvSpPr>
          <p:nvPr>
            <p:ph type="dt" sz="half" idx="10"/>
          </p:nvPr>
        </p:nvSpPr>
        <p:spPr/>
        <p:txBody>
          <a:bodyPr/>
          <a:lstStyle/>
          <a:p>
            <a:fld id="{B4C71EC6-210F-42DE-9C53-41977AD35B3D}" type="datetimeFigureOut">
              <a:rPr lang="ru-RU" smtClean="0"/>
              <a:t>22.12.2024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
        <p:nvSpPr>
          <p:cNvPr id="8" name="Заголовок 7"/>
          <p:cNvSpPr>
            <a:spLocks noGrp="1"/>
          </p:cNvSpPr>
          <p:nvPr>
            <p:ph type="title"/>
          </p:nvPr>
        </p:nvSpPr>
        <p:spPr/>
        <p:txBody>
          <a:bodyPr rtlCol="0"/>
          <a:lstStyle/>
          <a:p>
            <a:r>
              <a:rPr kumimoji="0" lang="ru-RU"/>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extLst/>
          </a:lstStyle>
          <a:p>
            <a:r>
              <a:rPr kumimoji="0" lang="ru-RU"/>
              <a:t>Образец заголовка</a:t>
            </a:r>
            <a:endParaRPr kumimoji="0" lang="en-US"/>
          </a:p>
        </p:txBody>
      </p:sp>
      <p:sp>
        <p:nvSpPr>
          <p:cNvPr id="3" name="Текст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a:t>Образец текста</a:t>
            </a:r>
          </a:p>
        </p:txBody>
      </p:sp>
      <p:sp>
        <p:nvSpPr>
          <p:cNvPr id="4" name="Текст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a:t>Образец текста</a:t>
            </a:r>
          </a:p>
        </p:txBody>
      </p:sp>
      <p:sp>
        <p:nvSpPr>
          <p:cNvPr id="5" name="Объект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6" name="Объект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7" name="Дата 6"/>
          <p:cNvSpPr>
            <a:spLocks noGrp="1"/>
          </p:cNvSpPr>
          <p:nvPr>
            <p:ph type="dt" sz="half" idx="10"/>
          </p:nvPr>
        </p:nvSpPr>
        <p:spPr/>
        <p:txBody>
          <a:bodyPr/>
          <a:lstStyle/>
          <a:p>
            <a:fld id="{B4C71EC6-210F-42DE-9C53-41977AD35B3D}" type="datetimeFigureOut">
              <a:rPr lang="ru-RU" smtClean="0"/>
              <a:t>22.12.2024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bg>
      <p:bgRef idx="1002">
        <a:schemeClr val="bg1"/>
      </p:bgRef>
    </p:bg>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B4C71EC6-210F-42DE-9C53-41977AD35B3D}" type="datetimeFigureOut">
              <a:rPr lang="ru-RU" smtClean="0"/>
              <a:t>22.12.2024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
        <p:nvSpPr>
          <p:cNvPr id="6" name="Заголовок 5"/>
          <p:cNvSpPr>
            <a:spLocks noGrp="1"/>
          </p:cNvSpPr>
          <p:nvPr>
            <p:ph type="title"/>
          </p:nvPr>
        </p:nvSpPr>
        <p:spPr/>
        <p:txBody>
          <a:bodyPr rtlCol="0"/>
          <a:lstStyle/>
          <a:p>
            <a:r>
              <a:rPr kumimoji="0" lang="ru-RU"/>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22.12.2024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ru-RU"/>
              <a:t>Образец заголовка</a:t>
            </a:r>
            <a:endParaRPr kumimoji="0" lang="en-US"/>
          </a:p>
        </p:txBody>
      </p:sp>
      <p:sp>
        <p:nvSpPr>
          <p:cNvPr id="3" name="Текст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ru-RU"/>
              <a:t>Образец текста</a:t>
            </a:r>
          </a:p>
        </p:txBody>
      </p:sp>
      <p:sp>
        <p:nvSpPr>
          <p:cNvPr id="4" name="Объект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5" name="Дата 4"/>
          <p:cNvSpPr>
            <a:spLocks noGrp="1"/>
          </p:cNvSpPr>
          <p:nvPr>
            <p:ph type="dt" sz="half" idx="10"/>
          </p:nvPr>
        </p:nvSpPr>
        <p:spPr>
          <a:xfrm>
            <a:off x="6727032" y="6407944"/>
            <a:ext cx="1920240" cy="365760"/>
          </a:xfrm>
        </p:spPr>
        <p:txBody>
          <a:bodyPr/>
          <a:lstStyle/>
          <a:p>
            <a:fld id="{B4C71EC6-210F-42DE-9C53-41977AD35B3D}" type="datetimeFigureOut">
              <a:rPr lang="ru-RU" smtClean="0"/>
              <a:t>22.12.2024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1"/>
      </p:bgRef>
    </p:bg>
    <p:spTree>
      <p:nvGrpSpPr>
        <p:cNvPr id="1" name=""/>
        <p:cNvGrpSpPr/>
        <p:nvPr/>
      </p:nvGrpSpPr>
      <p:grpSpPr>
        <a:xfrm>
          <a:off x="0" y="0"/>
          <a:ext cx="0" cy="0"/>
          <a:chOff x="0" y="0"/>
          <a:chExt cx="0" cy="0"/>
        </a:xfrm>
      </p:grpSpPr>
      <p:sp>
        <p:nvSpPr>
          <p:cNvPr id="4" name="Текст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ru-RU"/>
              <a:t>Образец текста</a:t>
            </a:r>
          </a:p>
        </p:txBody>
      </p:sp>
      <p:sp>
        <p:nvSpPr>
          <p:cNvPr id="3" name="Рисунок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ru-RU"/>
              <a:t>Вставка рисунка</a:t>
            </a:r>
            <a:endParaRPr kumimoji="0" lang="en-US" dirty="0"/>
          </a:p>
        </p:txBody>
      </p:sp>
      <p:sp>
        <p:nvSpPr>
          <p:cNvPr id="5" name="Дата 4"/>
          <p:cNvSpPr>
            <a:spLocks noGrp="1"/>
          </p:cNvSpPr>
          <p:nvPr>
            <p:ph type="dt" sz="half" idx="10"/>
          </p:nvPr>
        </p:nvSpPr>
        <p:spPr/>
        <p:txBody>
          <a:bodyPr/>
          <a:lstStyle>
            <a:lvl1pPr>
              <a:defRPr>
                <a:solidFill>
                  <a:schemeClr val="tx1"/>
                </a:solidFill>
              </a:defRPr>
            </a:lvl1pPr>
            <a:extLst/>
          </a:lstStyle>
          <a:p>
            <a:fld id="{B4C71EC6-210F-42DE-9C53-41977AD35B3D}" type="datetimeFigureOut">
              <a:rPr lang="ru-RU" smtClean="0"/>
              <a:t>22.12.2024</a:t>
            </a:fld>
            <a:endParaRPr lang="ru-RU"/>
          </a:p>
        </p:txBody>
      </p:sp>
      <p:sp>
        <p:nvSpPr>
          <p:cNvPr id="6" name="Нижний колонтитул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ru-RU"/>
          </a:p>
        </p:txBody>
      </p:sp>
      <p:sp>
        <p:nvSpPr>
          <p:cNvPr id="7" name="Номер слайда 6"/>
          <p:cNvSpPr>
            <a:spLocks noGrp="1"/>
          </p:cNvSpPr>
          <p:nvPr>
            <p:ph type="sldNum" sz="quarter" idx="12"/>
          </p:nvPr>
        </p:nvSpPr>
        <p:spPr/>
        <p:txBody>
          <a:bodyPr/>
          <a:lstStyle>
            <a:lvl1pPr>
              <a:defRPr>
                <a:solidFill>
                  <a:schemeClr val="tx1"/>
                </a:solidFill>
              </a:defRPr>
            </a:lvl1pPr>
            <a:extLst/>
          </a:lstStyle>
          <a:p>
            <a:fld id="{B19B0651-EE4F-4900-A07F-96A6BFA9D0F0}" type="slidenum">
              <a:rPr lang="ru-RU" smtClean="0"/>
              <a:t>‹#›</a:t>
            </a:fld>
            <a:endParaRPr lang="ru-RU"/>
          </a:p>
        </p:txBody>
      </p:sp>
      <p:sp>
        <p:nvSpPr>
          <p:cNvPr id="2" name="Заголовок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ru-RU"/>
              <a:t>Образец заголовка</a:t>
            </a:r>
            <a:endParaRPr kumimoji="0" lang="en-US"/>
          </a:p>
        </p:txBody>
      </p:sp>
      <p:sp>
        <p:nvSpPr>
          <p:cNvPr id="8" name="Полилиния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Полилиния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Прямоугольный треугольник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Прямая соединительная линия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Нашивка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Нашивка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Полилиния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олилиния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Прямоугольный треугольник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Прямая соединительная линия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Заголовок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ru-RU"/>
              <a:t>Образец заголовка</a:t>
            </a:r>
            <a:endParaRPr kumimoji="0" lang="en-US"/>
          </a:p>
        </p:txBody>
      </p:sp>
      <p:sp>
        <p:nvSpPr>
          <p:cNvPr id="30" name="Текст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ru-RU"/>
              <a:t>Образец текста</a:t>
            </a:r>
          </a:p>
          <a:p>
            <a:pPr lvl="1" eaLnBrk="1" latinLnBrk="0" hangingPunct="1"/>
            <a:r>
              <a:rPr kumimoji="0" lang="ru-RU"/>
              <a:t>Второй уровень</a:t>
            </a:r>
          </a:p>
          <a:p>
            <a:pPr lvl="2" eaLnBrk="1" latinLnBrk="0" hangingPunct="1"/>
            <a:r>
              <a:rPr kumimoji="0" lang="ru-RU"/>
              <a:t>Третий уровень</a:t>
            </a:r>
          </a:p>
          <a:p>
            <a:pPr lvl="3" eaLnBrk="1" latinLnBrk="0" hangingPunct="1"/>
            <a:r>
              <a:rPr kumimoji="0" lang="ru-RU"/>
              <a:t>Четвертый уровень</a:t>
            </a:r>
          </a:p>
          <a:p>
            <a:pPr lvl="4" eaLnBrk="1" latinLnBrk="0" hangingPunct="1"/>
            <a:r>
              <a:rPr kumimoji="0" lang="ru-RU"/>
              <a:t>Пятый уровень</a:t>
            </a:r>
            <a:endParaRPr kumimoji="0" lang="en-US"/>
          </a:p>
        </p:txBody>
      </p:sp>
      <p:sp>
        <p:nvSpPr>
          <p:cNvPr id="10" name="Дата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B4C71EC6-210F-42DE-9C53-41977AD35B3D}" type="datetimeFigureOut">
              <a:rPr lang="ru-RU" smtClean="0"/>
              <a:t>22.12.2024</a:t>
            </a:fld>
            <a:endParaRPr lang="ru-RU"/>
          </a:p>
        </p:txBody>
      </p:sp>
      <p:sp>
        <p:nvSpPr>
          <p:cNvPr id="22" name="Нижний колонтитул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ru-RU"/>
          </a:p>
        </p:txBody>
      </p:sp>
      <p:sp>
        <p:nvSpPr>
          <p:cNvPr id="18" name="Номер слайда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jpeg"/></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jpe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Google Shape;76;p1">
            <a:extLst>
              <a:ext uri="{FF2B5EF4-FFF2-40B4-BE49-F238E27FC236}">
                <a16:creationId xmlns:a16="http://schemas.microsoft.com/office/drawing/2014/main" id="{0BC3D53C-2CD5-492B-A076-E79399C922DA}"/>
              </a:ext>
            </a:extLst>
          </p:cNvPr>
          <p:cNvSpPr>
            <a:spLocks noChangeArrowheads="1"/>
          </p:cNvSpPr>
          <p:nvPr/>
        </p:nvSpPr>
        <p:spPr bwMode="auto">
          <a:xfrm>
            <a:off x="687389" y="3398838"/>
            <a:ext cx="7712075" cy="1255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4327" tIns="22153" rIns="44327" bIns="22153"/>
          <a:lstStyle>
            <a:lvl1pPr>
              <a:defRPr sz="1200">
                <a:solidFill>
                  <a:srgbClr val="000000"/>
                </a:solidFill>
                <a:latin typeface="Arial" panose="020B0604020202020204" pitchFamily="34" charset="0"/>
                <a:cs typeface="Arial" panose="020B0604020202020204" pitchFamily="34" charset="0"/>
                <a:sym typeface="Arial" panose="020B0604020202020204" pitchFamily="34" charset="0"/>
              </a:defRPr>
            </a:lvl1pPr>
            <a:lvl2pPr marL="742950" indent="-285750">
              <a:defRPr sz="1200">
                <a:solidFill>
                  <a:srgbClr val="000000"/>
                </a:solidFill>
                <a:latin typeface="Arial" panose="020B0604020202020204" pitchFamily="34" charset="0"/>
                <a:cs typeface="Arial" panose="020B0604020202020204" pitchFamily="34" charset="0"/>
                <a:sym typeface="Arial" panose="020B0604020202020204" pitchFamily="34" charset="0"/>
              </a:defRPr>
            </a:lvl2pPr>
            <a:lvl3pPr marL="1143000" indent="-228600">
              <a:defRPr sz="1200">
                <a:solidFill>
                  <a:srgbClr val="000000"/>
                </a:solidFill>
                <a:latin typeface="Arial" panose="020B0604020202020204" pitchFamily="34" charset="0"/>
                <a:cs typeface="Arial" panose="020B0604020202020204" pitchFamily="34" charset="0"/>
                <a:sym typeface="Arial" panose="020B0604020202020204" pitchFamily="34" charset="0"/>
              </a:defRPr>
            </a:lvl3pPr>
            <a:lvl4pPr marL="1600200" indent="-228600">
              <a:defRPr sz="1200">
                <a:solidFill>
                  <a:srgbClr val="000000"/>
                </a:solidFill>
                <a:latin typeface="Arial" panose="020B0604020202020204" pitchFamily="34" charset="0"/>
                <a:cs typeface="Arial" panose="020B0604020202020204" pitchFamily="34" charset="0"/>
                <a:sym typeface="Arial" panose="020B0604020202020204" pitchFamily="34" charset="0"/>
              </a:defRPr>
            </a:lvl4pPr>
            <a:lvl5pPr marL="2057400" indent="-228600">
              <a:defRPr sz="1200">
                <a:solidFill>
                  <a:srgbClr val="000000"/>
                </a:solidFill>
                <a:latin typeface="Arial" panose="020B0604020202020204" pitchFamily="34" charset="0"/>
                <a:cs typeface="Arial" panose="020B0604020202020204" pitchFamily="34" charset="0"/>
                <a:sym typeface="Arial" panose="020B0604020202020204" pitchFamily="34" charset="0"/>
              </a:defRPr>
            </a:lvl5pPr>
            <a:lvl6pPr marL="2514600" indent="-228600" eaLnBrk="0" fontAlgn="base" hangingPunct="0">
              <a:spcBef>
                <a:spcPct val="0"/>
              </a:spcBef>
              <a:spcAft>
                <a:spcPct val="0"/>
              </a:spcAft>
              <a:defRPr sz="1200">
                <a:solidFill>
                  <a:srgbClr val="000000"/>
                </a:solidFill>
                <a:latin typeface="Arial" panose="020B0604020202020204" pitchFamily="34" charset="0"/>
                <a:cs typeface="Arial" panose="020B0604020202020204" pitchFamily="34" charset="0"/>
                <a:sym typeface="Arial" panose="020B0604020202020204" pitchFamily="34" charset="0"/>
              </a:defRPr>
            </a:lvl6pPr>
            <a:lvl7pPr marL="2971800" indent="-228600" eaLnBrk="0" fontAlgn="base" hangingPunct="0">
              <a:spcBef>
                <a:spcPct val="0"/>
              </a:spcBef>
              <a:spcAft>
                <a:spcPct val="0"/>
              </a:spcAft>
              <a:defRPr sz="1200">
                <a:solidFill>
                  <a:srgbClr val="000000"/>
                </a:solidFill>
                <a:latin typeface="Arial" panose="020B0604020202020204" pitchFamily="34" charset="0"/>
                <a:cs typeface="Arial" panose="020B0604020202020204" pitchFamily="34" charset="0"/>
                <a:sym typeface="Arial" panose="020B0604020202020204" pitchFamily="34" charset="0"/>
              </a:defRPr>
            </a:lvl7pPr>
            <a:lvl8pPr marL="3429000" indent="-228600" eaLnBrk="0" fontAlgn="base" hangingPunct="0">
              <a:spcBef>
                <a:spcPct val="0"/>
              </a:spcBef>
              <a:spcAft>
                <a:spcPct val="0"/>
              </a:spcAft>
              <a:defRPr sz="1200">
                <a:solidFill>
                  <a:srgbClr val="000000"/>
                </a:solidFill>
                <a:latin typeface="Arial" panose="020B0604020202020204" pitchFamily="34" charset="0"/>
                <a:cs typeface="Arial" panose="020B0604020202020204" pitchFamily="34" charset="0"/>
                <a:sym typeface="Arial" panose="020B0604020202020204" pitchFamily="34" charset="0"/>
              </a:defRPr>
            </a:lvl8pPr>
            <a:lvl9pPr marL="3886200" indent="-228600" eaLnBrk="0" fontAlgn="base" hangingPunct="0">
              <a:spcBef>
                <a:spcPct val="0"/>
              </a:spcBef>
              <a:spcAft>
                <a:spcPct val="0"/>
              </a:spcAft>
              <a:defRPr sz="1200">
                <a:solidFill>
                  <a:srgbClr val="000000"/>
                </a:solidFill>
                <a:latin typeface="Arial" panose="020B0604020202020204" pitchFamily="34" charset="0"/>
                <a:cs typeface="Arial" panose="020B0604020202020204" pitchFamily="34" charset="0"/>
                <a:sym typeface="Arial" panose="020B0604020202020204" pitchFamily="34" charset="0"/>
              </a:defRPr>
            </a:lvl9pPr>
          </a:lstStyle>
          <a:p>
            <a:pPr algn="just">
              <a:lnSpc>
                <a:spcPct val="115000"/>
              </a:lnSpc>
              <a:spcAft>
                <a:spcPts val="1000"/>
              </a:spcAft>
            </a:pPr>
            <a:r>
              <a:rPr lang="kk-KZ" altLang="ru-RU" sz="2200" b="1" dirty="0">
                <a:solidFill>
                  <a:srgbClr val="204D84"/>
                </a:solidFill>
                <a:latin typeface="Times New Roman" panose="02020603050405020304" pitchFamily="18" charset="0"/>
                <a:cs typeface="Times New Roman" panose="02020603050405020304" pitchFamily="18" charset="0"/>
              </a:rPr>
              <a:t>Тақырыбы: </a:t>
            </a:r>
            <a:r>
              <a:rPr lang="kk-KZ" sz="2000" b="1" i="1" dirty="0">
                <a:latin typeface="Times New Roman" pitchFamily="18" charset="0"/>
                <a:cs typeface="Times New Roman" pitchFamily="18" charset="0"/>
              </a:rPr>
              <a:t>Газдардың, сұйықтар және қатты денелердің молекулалық құрылымы</a:t>
            </a:r>
            <a:endParaRPr lang="ru-RU" sz="2000" b="1" i="1" dirty="0">
              <a:latin typeface="Times New Roman" pitchFamily="18" charset="0"/>
              <a:cs typeface="Times New Roman" pitchFamily="18" charset="0"/>
            </a:endParaRPr>
          </a:p>
          <a:p>
            <a:pPr algn="just">
              <a:lnSpc>
                <a:spcPct val="115000"/>
              </a:lnSpc>
              <a:spcAft>
                <a:spcPts val="1000"/>
              </a:spcAft>
            </a:pPr>
            <a:endParaRPr lang="ru-RU" altLang="ru-RU" sz="2000" dirty="0">
              <a:solidFill>
                <a:srgbClr val="050571"/>
              </a:solidFill>
              <a:latin typeface="Times New Roman" panose="02020603050405020304" pitchFamily="18" charset="0"/>
              <a:ea typeface="SimSun" panose="02010600030101010101" pitchFamily="2" charset="-122"/>
            </a:endParaRPr>
          </a:p>
          <a:p>
            <a:pPr algn="ctr" eaLnBrk="1" hangingPunct="1">
              <a:buClr>
                <a:srgbClr val="000000"/>
              </a:buClr>
            </a:pPr>
            <a:endParaRPr lang="ru-RU" altLang="ru-RU" sz="2200" b="1" dirty="0">
              <a:solidFill>
                <a:srgbClr val="204D84"/>
              </a:solidFill>
              <a:latin typeface="Times New Roman" panose="02020603050405020304" pitchFamily="18" charset="0"/>
              <a:cs typeface="Times New Roman" panose="02020603050405020304" pitchFamily="18" charset="0"/>
            </a:endParaRPr>
          </a:p>
          <a:p>
            <a:pPr algn="ctr" eaLnBrk="1" hangingPunct="1">
              <a:buClr>
                <a:srgbClr val="000000"/>
              </a:buClr>
              <a:buFont typeface="Arial" panose="020B0604020202020204" pitchFamily="34" charset="0"/>
              <a:buNone/>
            </a:pPr>
            <a:endParaRPr lang="ru-RU" altLang="ru-RU" sz="2200" b="1" dirty="0">
              <a:solidFill>
                <a:srgbClr val="204D84"/>
              </a:solidFill>
              <a:latin typeface="Century Gothic" panose="020B0502020202020204" pitchFamily="34" charset="0"/>
              <a:sym typeface="Century Gothic" panose="020B0502020202020204" pitchFamily="34" charset="0"/>
            </a:endParaRPr>
          </a:p>
        </p:txBody>
      </p:sp>
      <p:cxnSp>
        <p:nvCxnSpPr>
          <p:cNvPr id="3075" name="Google Shape;77;p1">
            <a:extLst>
              <a:ext uri="{FF2B5EF4-FFF2-40B4-BE49-F238E27FC236}">
                <a16:creationId xmlns:a16="http://schemas.microsoft.com/office/drawing/2014/main" id="{2A00FC07-9CBF-4A15-9454-0F4659474639}"/>
              </a:ext>
            </a:extLst>
          </p:cNvPr>
          <p:cNvCxnSpPr>
            <a:cxnSpLocks noChangeShapeType="1"/>
          </p:cNvCxnSpPr>
          <p:nvPr/>
        </p:nvCxnSpPr>
        <p:spPr bwMode="auto">
          <a:xfrm>
            <a:off x="1222376" y="5214938"/>
            <a:ext cx="6938963" cy="0"/>
          </a:xfrm>
          <a:prstGeom prst="straightConnector1">
            <a:avLst/>
          </a:prstGeom>
          <a:noFill/>
          <a:ln w="38100">
            <a:solidFill>
              <a:srgbClr val="090F78"/>
            </a:solidFill>
            <a:miter lim="800000"/>
            <a:headEnd type="none" w="sm" len="sm"/>
            <a:tailEnd type="none" w="sm" len="sm"/>
          </a:ln>
          <a:extLst>
            <a:ext uri="{909E8E84-426E-40DD-AFC4-6F175D3DCCD1}">
              <a14:hiddenFill xmlns:a14="http://schemas.microsoft.com/office/drawing/2010/main">
                <a:noFill/>
              </a14:hiddenFill>
            </a:ext>
          </a:extLst>
        </p:spPr>
      </p:cxnSp>
      <p:cxnSp>
        <p:nvCxnSpPr>
          <p:cNvPr id="3076" name="Google Shape;78;p1">
            <a:extLst>
              <a:ext uri="{FF2B5EF4-FFF2-40B4-BE49-F238E27FC236}">
                <a16:creationId xmlns:a16="http://schemas.microsoft.com/office/drawing/2014/main" id="{97BD64CB-676B-4FD2-973A-4772098E9853}"/>
              </a:ext>
            </a:extLst>
          </p:cNvPr>
          <p:cNvCxnSpPr>
            <a:cxnSpLocks noChangeShapeType="1"/>
          </p:cNvCxnSpPr>
          <p:nvPr/>
        </p:nvCxnSpPr>
        <p:spPr bwMode="auto">
          <a:xfrm>
            <a:off x="1277938" y="5419725"/>
            <a:ext cx="6711950" cy="0"/>
          </a:xfrm>
          <a:prstGeom prst="straightConnector1">
            <a:avLst/>
          </a:prstGeom>
          <a:noFill/>
          <a:ln w="38100">
            <a:solidFill>
              <a:srgbClr val="00B050"/>
            </a:solidFill>
            <a:miter lim="800000"/>
            <a:headEnd type="none" w="sm" len="sm"/>
            <a:tailEnd type="none" w="sm" len="sm"/>
          </a:ln>
          <a:extLst>
            <a:ext uri="{909E8E84-426E-40DD-AFC4-6F175D3DCCD1}">
              <a14:hiddenFill xmlns:a14="http://schemas.microsoft.com/office/drawing/2010/main">
                <a:noFill/>
              </a14:hiddenFill>
            </a:ext>
          </a:extLst>
        </p:spPr>
      </p:cxn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noAutofit/>
          </a:bodyPr>
          <a:lstStyle/>
          <a:p>
            <a:pPr marL="109728" indent="0">
              <a:buNone/>
            </a:pPr>
            <a:endParaRPr lang="kk-KZ" sz="1600" dirty="0">
              <a:latin typeface="Times New Roman" pitchFamily="18" charset="0"/>
              <a:cs typeface="Times New Roman" pitchFamily="18" charset="0"/>
            </a:endParaRPr>
          </a:p>
          <a:p>
            <a:pPr marL="452628" lvl="0" indent="-342900">
              <a:buFont typeface="+mj-lt"/>
              <a:buAutoNum type="alphaLcParenR"/>
            </a:pPr>
            <a:endParaRPr lang="kk-KZ" sz="1600" dirty="0">
              <a:latin typeface="Times New Roman" pitchFamily="18" charset="0"/>
              <a:cs typeface="Times New Roman" pitchFamily="18" charset="0"/>
            </a:endParaRPr>
          </a:p>
          <a:p>
            <a:pPr marL="109728" lvl="0" indent="0">
              <a:buNone/>
            </a:pPr>
            <a:endParaRPr lang="kk-KZ" sz="1600" b="1" dirty="0">
              <a:latin typeface="Times New Roman" pitchFamily="18" charset="0"/>
              <a:cs typeface="Times New Roman" pitchFamily="18" charset="0"/>
            </a:endParaRPr>
          </a:p>
          <a:p>
            <a:pPr marL="109728" lvl="0" indent="0">
              <a:buNone/>
            </a:pPr>
            <a:endParaRPr lang="kk-KZ" sz="1600" b="1" dirty="0">
              <a:latin typeface="Times New Roman" pitchFamily="18" charset="0"/>
              <a:cs typeface="Times New Roman" pitchFamily="18" charset="0"/>
            </a:endParaRPr>
          </a:p>
          <a:p>
            <a:pPr marL="109728" lvl="0" indent="0">
              <a:buNone/>
            </a:pPr>
            <a:endParaRPr lang="kk-KZ" sz="1600" b="1" dirty="0">
              <a:latin typeface="Times New Roman" pitchFamily="18" charset="0"/>
              <a:cs typeface="Times New Roman" pitchFamily="18" charset="0"/>
            </a:endParaRPr>
          </a:p>
          <a:p>
            <a:pPr marL="109728" lvl="0" indent="0">
              <a:buNone/>
            </a:pPr>
            <a:endParaRPr lang="kk-KZ" sz="1600" b="1" dirty="0">
              <a:latin typeface="Times New Roman" pitchFamily="18" charset="0"/>
              <a:cs typeface="Times New Roman" pitchFamily="18" charset="0"/>
            </a:endParaRPr>
          </a:p>
          <a:p>
            <a:pPr marL="109728" lvl="0" indent="0">
              <a:buNone/>
            </a:pPr>
            <a:endParaRPr lang="kk-KZ" sz="1600" b="1" dirty="0">
              <a:latin typeface="Times New Roman" pitchFamily="18" charset="0"/>
              <a:cs typeface="Times New Roman" pitchFamily="18" charset="0"/>
            </a:endParaRPr>
          </a:p>
          <a:p>
            <a:pPr marL="109728" lvl="0" indent="0">
              <a:buNone/>
            </a:pPr>
            <a:endParaRPr lang="kk-KZ" sz="1600" b="1" dirty="0">
              <a:latin typeface="Times New Roman" pitchFamily="18" charset="0"/>
              <a:cs typeface="Times New Roman" pitchFamily="18" charset="0"/>
            </a:endParaRPr>
          </a:p>
          <a:p>
            <a:pPr marL="109728" lvl="0" indent="0">
              <a:buNone/>
            </a:pPr>
            <a:endParaRPr lang="kk-KZ" sz="1600" b="1" dirty="0">
              <a:latin typeface="Times New Roman" pitchFamily="18" charset="0"/>
              <a:cs typeface="Times New Roman" pitchFamily="18" charset="0"/>
            </a:endParaRPr>
          </a:p>
          <a:p>
            <a:pPr marL="109728" lvl="0" indent="0">
              <a:buNone/>
            </a:pPr>
            <a:endParaRPr lang="kk-KZ" sz="1600" b="1" dirty="0">
              <a:latin typeface="Times New Roman" pitchFamily="18" charset="0"/>
              <a:cs typeface="Times New Roman" pitchFamily="18" charset="0"/>
            </a:endParaRPr>
          </a:p>
          <a:p>
            <a:pPr marL="109728" lvl="0" indent="0">
              <a:buNone/>
            </a:pPr>
            <a:endParaRPr lang="kk-KZ" sz="1600" b="1" dirty="0">
              <a:latin typeface="Times New Roman" pitchFamily="18" charset="0"/>
              <a:cs typeface="Times New Roman" pitchFamily="18" charset="0"/>
            </a:endParaRPr>
          </a:p>
          <a:p>
            <a:pPr marL="109728" lvl="0" indent="0">
              <a:buNone/>
            </a:pPr>
            <a:endParaRPr lang="kk-KZ" sz="1600" b="1" dirty="0">
              <a:latin typeface="Times New Roman" pitchFamily="18" charset="0"/>
              <a:cs typeface="Times New Roman" pitchFamily="18" charset="0"/>
            </a:endParaRPr>
          </a:p>
          <a:p>
            <a:pPr marL="109728" lvl="0" indent="0">
              <a:buNone/>
            </a:pPr>
            <a:endParaRPr lang="kk-KZ" sz="1600" b="1" dirty="0">
              <a:latin typeface="Times New Roman" pitchFamily="18" charset="0"/>
              <a:cs typeface="Times New Roman" pitchFamily="18" charset="0"/>
            </a:endParaRPr>
          </a:p>
          <a:p>
            <a:pPr marL="109728" lvl="0" indent="0">
              <a:buNone/>
            </a:pPr>
            <a:endParaRPr lang="kk-KZ" sz="1600" b="1" dirty="0">
              <a:latin typeface="Times New Roman" pitchFamily="18" charset="0"/>
              <a:cs typeface="Times New Roman" pitchFamily="18" charset="0"/>
            </a:endParaRPr>
          </a:p>
          <a:p>
            <a:pPr marL="109728" lvl="0" indent="0">
              <a:buNone/>
            </a:pPr>
            <a:r>
              <a:rPr lang="kk-KZ" sz="1600" b="1" dirty="0">
                <a:latin typeface="Times New Roman" pitchFamily="18" charset="0"/>
                <a:cs typeface="Times New Roman" pitchFamily="18" charset="0"/>
              </a:rPr>
              <a:t>Дескриптор: </a:t>
            </a:r>
            <a:r>
              <a:rPr lang="kk-KZ" altLang="ru-RU" sz="1600" dirty="0">
                <a:solidFill>
                  <a:srgbClr val="204D84"/>
                </a:solidFill>
                <a:latin typeface="Times New Roman" panose="02020603050405020304" pitchFamily="18" charset="0"/>
                <a:cs typeface="Times New Roman" panose="02020603050405020304" pitchFamily="18" charset="0"/>
              </a:rPr>
              <a:t>Заттың агрегаттық күйлері мен молекулалық құрылымын сәйкестендіреді.</a:t>
            </a:r>
            <a:endParaRPr lang="ru-RU" sz="1600" b="1" dirty="0">
              <a:latin typeface="Times New Roman" pitchFamily="18" charset="0"/>
              <a:cs typeface="Times New Roman" pitchFamily="18" charset="0"/>
            </a:endParaRPr>
          </a:p>
        </p:txBody>
      </p:sp>
      <p:sp>
        <p:nvSpPr>
          <p:cNvPr id="3" name="Заголовок 2"/>
          <p:cNvSpPr>
            <a:spLocks noGrp="1"/>
          </p:cNvSpPr>
          <p:nvPr>
            <p:ph type="title"/>
          </p:nvPr>
        </p:nvSpPr>
        <p:spPr/>
        <p:txBody>
          <a:bodyPr>
            <a:normAutofit fontScale="90000"/>
          </a:bodyPr>
          <a:lstStyle/>
          <a:p>
            <a:r>
              <a:rPr lang="kk-KZ" altLang="ru-RU" sz="4400" b="1" dirty="0">
                <a:solidFill>
                  <a:srgbClr val="FF0000"/>
                </a:solidFill>
                <a:latin typeface="Times New Roman" panose="02020603050405020304" pitchFamily="18" charset="0"/>
                <a:cs typeface="Times New Roman" panose="02020603050405020304" pitchFamily="18" charset="0"/>
              </a:rPr>
              <a:t>Тәжірибелік тапсырма</a:t>
            </a:r>
            <a:br>
              <a:rPr lang="kk-KZ" altLang="ru-RU" sz="4400" b="1" dirty="0">
                <a:solidFill>
                  <a:srgbClr val="FF0000"/>
                </a:solidFill>
                <a:latin typeface="Times New Roman" panose="02020603050405020304" pitchFamily="18" charset="0"/>
                <a:cs typeface="Times New Roman" panose="02020603050405020304" pitchFamily="18" charset="0"/>
              </a:rPr>
            </a:br>
            <a:r>
              <a:rPr lang="kk-KZ" altLang="ru-RU" sz="2200" dirty="0">
                <a:solidFill>
                  <a:srgbClr val="204D84"/>
                </a:solidFill>
                <a:latin typeface="Times New Roman" panose="02020603050405020304" pitchFamily="18" charset="0"/>
                <a:cs typeface="Times New Roman" panose="02020603050405020304" pitchFamily="18" charset="0"/>
              </a:rPr>
              <a:t>Тапсырма №2. Заттың агрегаттық күйлері мен молекулалық құрылымын сәйкестендіріңіз.</a:t>
            </a:r>
            <a:endParaRPr lang="ru-RU" altLang="ru-RU" sz="2200" b="1" dirty="0">
              <a:solidFill>
                <a:srgbClr val="FF0000"/>
              </a:solidFill>
              <a:latin typeface="Times New Roman" panose="02020603050405020304" pitchFamily="18" charset="0"/>
              <a:cs typeface="Times New Roman" panose="02020603050405020304" pitchFamily="18" charset="0"/>
            </a:endParaRPr>
          </a:p>
        </p:txBody>
      </p:sp>
      <p:graphicFrame>
        <p:nvGraphicFramePr>
          <p:cNvPr id="5" name="Таблица 5">
            <a:extLst>
              <a:ext uri="{FF2B5EF4-FFF2-40B4-BE49-F238E27FC236}">
                <a16:creationId xmlns:a16="http://schemas.microsoft.com/office/drawing/2014/main" id="{DCB3D790-B66C-414C-B5E2-D92335D95412}"/>
              </a:ext>
            </a:extLst>
          </p:cNvPr>
          <p:cNvGraphicFramePr>
            <a:graphicFrameLocks noGrp="1"/>
          </p:cNvGraphicFramePr>
          <p:nvPr>
            <p:extLst>
              <p:ext uri="{D42A27DB-BD31-4B8C-83A1-F6EECF244321}">
                <p14:modId xmlns:p14="http://schemas.microsoft.com/office/powerpoint/2010/main" val="73025652"/>
              </p:ext>
            </p:extLst>
          </p:nvPr>
        </p:nvGraphicFramePr>
        <p:xfrm>
          <a:off x="1259632" y="1461653"/>
          <a:ext cx="6120680" cy="3819276"/>
        </p:xfrm>
        <a:graphic>
          <a:graphicData uri="http://schemas.openxmlformats.org/drawingml/2006/table">
            <a:tbl>
              <a:tblPr firstRow="1" bandRow="1">
                <a:tableStyleId>{5C22544A-7EE6-4342-B048-85BDC9FD1C3A}</a:tableStyleId>
              </a:tblPr>
              <a:tblGrid>
                <a:gridCol w="3060340">
                  <a:extLst>
                    <a:ext uri="{9D8B030D-6E8A-4147-A177-3AD203B41FA5}">
                      <a16:colId xmlns:a16="http://schemas.microsoft.com/office/drawing/2014/main" val="452668190"/>
                    </a:ext>
                  </a:extLst>
                </a:gridCol>
                <a:gridCol w="3060340">
                  <a:extLst>
                    <a:ext uri="{9D8B030D-6E8A-4147-A177-3AD203B41FA5}">
                      <a16:colId xmlns:a16="http://schemas.microsoft.com/office/drawing/2014/main" val="1153000547"/>
                    </a:ext>
                  </a:extLst>
                </a:gridCol>
              </a:tblGrid>
              <a:tr h="603990">
                <a:tc>
                  <a:txBody>
                    <a:bodyPr/>
                    <a:lstStyle/>
                    <a:p>
                      <a:pPr algn="ctr"/>
                      <a:endParaRPr lang="kk-KZ" dirty="0"/>
                    </a:p>
                    <a:p>
                      <a:pPr algn="ctr"/>
                      <a:r>
                        <a:rPr lang="ru-RU" dirty="0"/>
                        <a:t>Аморфты денелер</a:t>
                      </a:r>
                    </a:p>
                  </a:txBody>
                  <a:tcPr/>
                </a:tc>
                <a:tc>
                  <a:txBody>
                    <a:bodyPr/>
                    <a:lstStyle/>
                    <a:p>
                      <a:endParaRPr lang="ru-RU"/>
                    </a:p>
                  </a:txBody>
                  <a:tcPr/>
                </a:tc>
                <a:extLst>
                  <a:ext uri="{0D108BD9-81ED-4DB2-BD59-A6C34878D82A}">
                    <a16:rowId xmlns:a16="http://schemas.microsoft.com/office/drawing/2014/main" val="965469981"/>
                  </a:ext>
                </a:extLst>
              </a:tr>
              <a:tr h="587696">
                <a:tc>
                  <a:txBody>
                    <a:bodyPr/>
                    <a:lstStyle/>
                    <a:p>
                      <a:pPr algn="ctr"/>
                      <a:r>
                        <a:rPr lang="kk-KZ" dirty="0"/>
                        <a:t>Газ</a:t>
                      </a:r>
                      <a:endParaRPr lang="ru-RU" dirty="0"/>
                    </a:p>
                  </a:txBody>
                  <a:tcPr/>
                </a:tc>
                <a:tc>
                  <a:txBody>
                    <a:bodyPr/>
                    <a:lstStyle/>
                    <a:p>
                      <a:endParaRPr lang="kk-KZ" dirty="0"/>
                    </a:p>
                  </a:txBody>
                  <a:tcPr/>
                </a:tc>
                <a:extLst>
                  <a:ext uri="{0D108BD9-81ED-4DB2-BD59-A6C34878D82A}">
                    <a16:rowId xmlns:a16="http://schemas.microsoft.com/office/drawing/2014/main" val="1556630939"/>
                  </a:ext>
                </a:extLst>
              </a:tr>
              <a:tr h="603990">
                <a:tc>
                  <a:txBody>
                    <a:bodyPr/>
                    <a:lstStyle/>
                    <a:p>
                      <a:pPr algn="ctr"/>
                      <a:endParaRPr lang="kk-KZ" dirty="0"/>
                    </a:p>
                    <a:p>
                      <a:pPr algn="ctr"/>
                      <a:r>
                        <a:rPr lang="ru-RU" dirty="0"/>
                        <a:t>Сұйық</a:t>
                      </a:r>
                    </a:p>
                  </a:txBody>
                  <a:tcPr/>
                </a:tc>
                <a:tc>
                  <a:txBody>
                    <a:bodyPr/>
                    <a:lstStyle/>
                    <a:p>
                      <a:endParaRPr lang="ru-RU" dirty="0"/>
                    </a:p>
                  </a:txBody>
                  <a:tcPr/>
                </a:tc>
                <a:extLst>
                  <a:ext uri="{0D108BD9-81ED-4DB2-BD59-A6C34878D82A}">
                    <a16:rowId xmlns:a16="http://schemas.microsoft.com/office/drawing/2014/main" val="863124839"/>
                  </a:ext>
                </a:extLst>
              </a:tr>
              <a:tr h="862843">
                <a:tc>
                  <a:txBody>
                    <a:bodyPr/>
                    <a:lstStyle/>
                    <a:p>
                      <a:pPr algn="ctr"/>
                      <a:endParaRPr lang="kk-KZ" dirty="0"/>
                    </a:p>
                    <a:p>
                      <a:pPr algn="ctr"/>
                      <a:r>
                        <a:rPr lang="ru-RU" dirty="0"/>
                        <a:t>Кристалл денелер</a:t>
                      </a:r>
                    </a:p>
                    <a:p>
                      <a:pPr algn="ctr"/>
                      <a:endParaRPr lang="ru-RU" dirty="0"/>
                    </a:p>
                  </a:txBody>
                  <a:tcPr/>
                </a:tc>
                <a:tc>
                  <a:txBody>
                    <a:bodyPr/>
                    <a:lstStyle/>
                    <a:p>
                      <a:endParaRPr lang="ru-RU" dirty="0"/>
                    </a:p>
                  </a:txBody>
                  <a:tcPr/>
                </a:tc>
                <a:extLst>
                  <a:ext uri="{0D108BD9-81ED-4DB2-BD59-A6C34878D82A}">
                    <a16:rowId xmlns:a16="http://schemas.microsoft.com/office/drawing/2014/main" val="3168224584"/>
                  </a:ext>
                </a:extLst>
              </a:tr>
              <a:tr h="1037020">
                <a:tc>
                  <a:txBody>
                    <a:bodyPr/>
                    <a:lstStyle/>
                    <a:p>
                      <a:pPr algn="ctr"/>
                      <a:r>
                        <a:rPr lang="kk-KZ" dirty="0"/>
                        <a:t> Қатты дене</a:t>
                      </a:r>
                      <a:endParaRPr lang="ru-RU" dirty="0"/>
                    </a:p>
                  </a:txBody>
                  <a:tcPr/>
                </a:tc>
                <a:tc>
                  <a:txBody>
                    <a:bodyPr/>
                    <a:lstStyle/>
                    <a:p>
                      <a:endParaRPr lang="kk-KZ" dirty="0"/>
                    </a:p>
                  </a:txBody>
                  <a:tcPr/>
                </a:tc>
                <a:extLst>
                  <a:ext uri="{0D108BD9-81ED-4DB2-BD59-A6C34878D82A}">
                    <a16:rowId xmlns:a16="http://schemas.microsoft.com/office/drawing/2014/main" val="2432492"/>
                  </a:ext>
                </a:extLst>
              </a:tr>
            </a:tbl>
          </a:graphicData>
        </a:graphic>
      </p:graphicFrame>
      <p:pic>
        <p:nvPicPr>
          <p:cNvPr id="8" name="Рисунок 7">
            <a:extLst>
              <a:ext uri="{FF2B5EF4-FFF2-40B4-BE49-F238E27FC236}">
                <a16:creationId xmlns:a16="http://schemas.microsoft.com/office/drawing/2014/main" id="{FFFA44FB-8238-43C5-926A-A5FC44A3402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964493" y="2156803"/>
            <a:ext cx="864096" cy="576064"/>
          </a:xfrm>
          <a:prstGeom prst="rect">
            <a:avLst/>
          </a:prstGeom>
        </p:spPr>
      </p:pic>
      <p:pic>
        <p:nvPicPr>
          <p:cNvPr id="10" name="Рисунок 9">
            <a:extLst>
              <a:ext uri="{FF2B5EF4-FFF2-40B4-BE49-F238E27FC236}">
                <a16:creationId xmlns:a16="http://schemas.microsoft.com/office/drawing/2014/main" id="{80F18AF3-5BB4-450C-905E-745D1B6A7FE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98522" y="4298385"/>
            <a:ext cx="862033" cy="756084"/>
          </a:xfrm>
          <a:prstGeom prst="rect">
            <a:avLst/>
          </a:prstGeom>
        </p:spPr>
      </p:pic>
      <p:pic>
        <p:nvPicPr>
          <p:cNvPr id="12" name="Рисунок 11">
            <a:extLst>
              <a:ext uri="{FF2B5EF4-FFF2-40B4-BE49-F238E27FC236}">
                <a16:creationId xmlns:a16="http://schemas.microsoft.com/office/drawing/2014/main" id="{60AF3455-A129-4733-AB0A-761985D9DBDB}"/>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098522" y="2732867"/>
            <a:ext cx="864096" cy="756084"/>
          </a:xfrm>
          <a:prstGeom prst="rect">
            <a:avLst/>
          </a:prstGeom>
        </p:spPr>
      </p:pic>
      <p:pic>
        <p:nvPicPr>
          <p:cNvPr id="14" name="Рисунок 13">
            <a:extLst>
              <a:ext uri="{FF2B5EF4-FFF2-40B4-BE49-F238E27FC236}">
                <a16:creationId xmlns:a16="http://schemas.microsoft.com/office/drawing/2014/main" id="{5C00768C-7DF6-49FB-B607-1A95F3A9A94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098522" y="1442993"/>
            <a:ext cx="782258" cy="713810"/>
          </a:xfrm>
          <a:prstGeom prst="rect">
            <a:avLst/>
          </a:prstGeom>
        </p:spPr>
      </p:pic>
      <p:pic>
        <p:nvPicPr>
          <p:cNvPr id="16" name="Рисунок 15">
            <a:extLst>
              <a:ext uri="{FF2B5EF4-FFF2-40B4-BE49-F238E27FC236}">
                <a16:creationId xmlns:a16="http://schemas.microsoft.com/office/drawing/2014/main" id="{DA46C2EE-A909-43DC-A24F-E19B1F92E87A}"/>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005263" y="3482454"/>
            <a:ext cx="823326" cy="685721"/>
          </a:xfrm>
          <a:prstGeom prst="rect">
            <a:avLst/>
          </a:prstGeom>
        </p:spPr>
      </p:pic>
    </p:spTree>
    <p:extLst>
      <p:ext uri="{BB962C8B-B14F-4D97-AF65-F5344CB8AC3E}">
        <p14:creationId xmlns:p14="http://schemas.microsoft.com/office/powerpoint/2010/main" val="3281796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noAutofit/>
          </a:bodyPr>
          <a:lstStyle/>
          <a:p>
            <a:pPr marL="109728" indent="0">
              <a:buNone/>
            </a:pPr>
            <a:endParaRPr lang="kk-KZ" sz="1600" dirty="0">
              <a:latin typeface="Times New Roman" pitchFamily="18" charset="0"/>
              <a:cs typeface="Times New Roman" pitchFamily="18" charset="0"/>
            </a:endParaRPr>
          </a:p>
          <a:p>
            <a:pPr marL="452628" lvl="0" indent="-342900">
              <a:buFont typeface="+mj-lt"/>
              <a:buAutoNum type="alphaLcParenR"/>
            </a:pPr>
            <a:endParaRPr lang="kk-KZ" sz="1600" dirty="0">
              <a:latin typeface="Times New Roman" pitchFamily="18" charset="0"/>
              <a:cs typeface="Times New Roman" pitchFamily="18" charset="0"/>
            </a:endParaRPr>
          </a:p>
          <a:p>
            <a:pPr marL="109728" lvl="0" indent="0">
              <a:buNone/>
            </a:pPr>
            <a:endParaRPr lang="kk-KZ" sz="1600" b="1" dirty="0">
              <a:latin typeface="Times New Roman" pitchFamily="18" charset="0"/>
              <a:cs typeface="Times New Roman" pitchFamily="18" charset="0"/>
            </a:endParaRPr>
          </a:p>
          <a:p>
            <a:pPr marL="109728" lvl="0" indent="0">
              <a:buNone/>
            </a:pPr>
            <a:endParaRPr lang="kk-KZ" sz="1600" b="1" dirty="0">
              <a:latin typeface="Times New Roman" pitchFamily="18" charset="0"/>
              <a:cs typeface="Times New Roman" pitchFamily="18" charset="0"/>
            </a:endParaRPr>
          </a:p>
          <a:p>
            <a:pPr marL="109728" lvl="0" indent="0">
              <a:buNone/>
            </a:pPr>
            <a:endParaRPr lang="kk-KZ" sz="1600" b="1" dirty="0">
              <a:latin typeface="Times New Roman" pitchFamily="18" charset="0"/>
              <a:cs typeface="Times New Roman" pitchFamily="18" charset="0"/>
            </a:endParaRPr>
          </a:p>
          <a:p>
            <a:pPr marL="109728" lvl="0" indent="0">
              <a:buNone/>
            </a:pPr>
            <a:endParaRPr lang="kk-KZ" sz="1600" b="1" dirty="0">
              <a:latin typeface="Times New Roman" pitchFamily="18" charset="0"/>
              <a:cs typeface="Times New Roman" pitchFamily="18" charset="0"/>
            </a:endParaRPr>
          </a:p>
          <a:p>
            <a:pPr marL="109728" lvl="0" indent="0">
              <a:buNone/>
            </a:pPr>
            <a:endParaRPr lang="kk-KZ" sz="1600" b="1" dirty="0">
              <a:latin typeface="Times New Roman" pitchFamily="18" charset="0"/>
              <a:cs typeface="Times New Roman" pitchFamily="18" charset="0"/>
            </a:endParaRPr>
          </a:p>
          <a:p>
            <a:pPr marL="109728" lvl="0" indent="0">
              <a:buNone/>
            </a:pPr>
            <a:endParaRPr lang="kk-KZ" sz="1600" b="1" dirty="0">
              <a:latin typeface="Times New Roman" pitchFamily="18" charset="0"/>
              <a:cs typeface="Times New Roman" pitchFamily="18" charset="0"/>
            </a:endParaRPr>
          </a:p>
          <a:p>
            <a:pPr marL="109728" lvl="0" indent="0">
              <a:buNone/>
            </a:pPr>
            <a:endParaRPr lang="kk-KZ" sz="1600" b="1" dirty="0">
              <a:latin typeface="Times New Roman" pitchFamily="18" charset="0"/>
              <a:cs typeface="Times New Roman" pitchFamily="18" charset="0"/>
            </a:endParaRPr>
          </a:p>
          <a:p>
            <a:pPr marL="109728" lvl="0" indent="0">
              <a:buNone/>
            </a:pPr>
            <a:endParaRPr lang="kk-KZ" sz="1600" b="1" dirty="0">
              <a:latin typeface="Times New Roman" pitchFamily="18" charset="0"/>
              <a:cs typeface="Times New Roman" pitchFamily="18" charset="0"/>
            </a:endParaRPr>
          </a:p>
          <a:p>
            <a:pPr marL="109728" lvl="0" indent="0">
              <a:buNone/>
            </a:pPr>
            <a:endParaRPr lang="kk-KZ" sz="1600" b="1" dirty="0">
              <a:latin typeface="Times New Roman" pitchFamily="18" charset="0"/>
              <a:cs typeface="Times New Roman" pitchFamily="18" charset="0"/>
            </a:endParaRPr>
          </a:p>
          <a:p>
            <a:pPr marL="109728" lvl="0" indent="0">
              <a:buNone/>
            </a:pPr>
            <a:endParaRPr lang="kk-KZ" sz="1600" b="1" dirty="0">
              <a:latin typeface="Times New Roman" pitchFamily="18" charset="0"/>
              <a:cs typeface="Times New Roman" pitchFamily="18" charset="0"/>
            </a:endParaRPr>
          </a:p>
          <a:p>
            <a:pPr marL="109728" lvl="0" indent="0">
              <a:buNone/>
            </a:pPr>
            <a:endParaRPr lang="kk-KZ" sz="1600" b="1" dirty="0">
              <a:latin typeface="Times New Roman" pitchFamily="18" charset="0"/>
              <a:cs typeface="Times New Roman" pitchFamily="18" charset="0"/>
            </a:endParaRPr>
          </a:p>
          <a:p>
            <a:pPr marL="109728" lvl="0" indent="0">
              <a:buNone/>
            </a:pPr>
            <a:endParaRPr lang="kk-KZ" sz="1600" b="1" dirty="0">
              <a:latin typeface="Times New Roman" pitchFamily="18" charset="0"/>
              <a:cs typeface="Times New Roman" pitchFamily="18" charset="0"/>
            </a:endParaRPr>
          </a:p>
        </p:txBody>
      </p:sp>
      <p:sp>
        <p:nvSpPr>
          <p:cNvPr id="3" name="Заголовок 2"/>
          <p:cNvSpPr>
            <a:spLocks noGrp="1"/>
          </p:cNvSpPr>
          <p:nvPr>
            <p:ph type="title"/>
          </p:nvPr>
        </p:nvSpPr>
        <p:spPr/>
        <p:txBody>
          <a:bodyPr>
            <a:normAutofit fontScale="90000"/>
          </a:bodyPr>
          <a:lstStyle/>
          <a:p>
            <a:r>
              <a:rPr lang="kk-KZ" altLang="ru-RU" sz="4400" b="1" dirty="0">
                <a:solidFill>
                  <a:srgbClr val="FF0000"/>
                </a:solidFill>
                <a:latin typeface="Times New Roman" panose="02020603050405020304" pitchFamily="18" charset="0"/>
                <a:cs typeface="Times New Roman" panose="02020603050405020304" pitchFamily="18" charset="0"/>
              </a:rPr>
              <a:t>Тапсырма жауабы</a:t>
            </a:r>
            <a:br>
              <a:rPr lang="kk-KZ" altLang="ru-RU" sz="4400" b="1" dirty="0">
                <a:solidFill>
                  <a:srgbClr val="FF0000"/>
                </a:solidFill>
                <a:latin typeface="Times New Roman" panose="02020603050405020304" pitchFamily="18" charset="0"/>
                <a:cs typeface="Times New Roman" panose="02020603050405020304" pitchFamily="18" charset="0"/>
              </a:rPr>
            </a:br>
            <a:r>
              <a:rPr lang="kk-KZ" altLang="ru-RU" sz="2200" dirty="0">
                <a:solidFill>
                  <a:srgbClr val="204D84"/>
                </a:solidFill>
                <a:latin typeface="Times New Roman" panose="02020603050405020304" pitchFamily="18" charset="0"/>
                <a:cs typeface="Times New Roman" panose="02020603050405020304" pitchFamily="18" charset="0"/>
              </a:rPr>
              <a:t>Тапсырма №2. </a:t>
            </a:r>
            <a:br>
              <a:rPr lang="kk-KZ" altLang="ru-RU" sz="2200" dirty="0">
                <a:solidFill>
                  <a:srgbClr val="204D84"/>
                </a:solidFill>
                <a:latin typeface="Times New Roman" panose="02020603050405020304" pitchFamily="18" charset="0"/>
                <a:cs typeface="Times New Roman" panose="02020603050405020304" pitchFamily="18" charset="0"/>
              </a:rPr>
            </a:br>
            <a:endParaRPr lang="ru-RU" altLang="ru-RU" sz="2200" b="1" dirty="0">
              <a:solidFill>
                <a:srgbClr val="FF0000"/>
              </a:solidFill>
              <a:latin typeface="Times New Roman" panose="02020603050405020304" pitchFamily="18" charset="0"/>
              <a:cs typeface="Times New Roman" panose="02020603050405020304" pitchFamily="18" charset="0"/>
            </a:endParaRPr>
          </a:p>
        </p:txBody>
      </p:sp>
      <p:graphicFrame>
        <p:nvGraphicFramePr>
          <p:cNvPr id="5" name="Таблица 5">
            <a:extLst>
              <a:ext uri="{FF2B5EF4-FFF2-40B4-BE49-F238E27FC236}">
                <a16:creationId xmlns:a16="http://schemas.microsoft.com/office/drawing/2014/main" id="{DCB3D790-B66C-414C-B5E2-D92335D95412}"/>
              </a:ext>
            </a:extLst>
          </p:cNvPr>
          <p:cNvGraphicFramePr>
            <a:graphicFrameLocks noGrp="1"/>
          </p:cNvGraphicFramePr>
          <p:nvPr>
            <p:extLst>
              <p:ext uri="{D42A27DB-BD31-4B8C-83A1-F6EECF244321}">
                <p14:modId xmlns:p14="http://schemas.microsoft.com/office/powerpoint/2010/main" val="1366607326"/>
              </p:ext>
            </p:extLst>
          </p:nvPr>
        </p:nvGraphicFramePr>
        <p:xfrm>
          <a:off x="1259632" y="1461653"/>
          <a:ext cx="6120680" cy="3783186"/>
        </p:xfrm>
        <a:graphic>
          <a:graphicData uri="http://schemas.openxmlformats.org/drawingml/2006/table">
            <a:tbl>
              <a:tblPr firstRow="1" bandRow="1">
                <a:tableStyleId>{5C22544A-7EE6-4342-B048-85BDC9FD1C3A}</a:tableStyleId>
              </a:tblPr>
              <a:tblGrid>
                <a:gridCol w="3060340">
                  <a:extLst>
                    <a:ext uri="{9D8B030D-6E8A-4147-A177-3AD203B41FA5}">
                      <a16:colId xmlns:a16="http://schemas.microsoft.com/office/drawing/2014/main" val="452668190"/>
                    </a:ext>
                  </a:extLst>
                </a:gridCol>
                <a:gridCol w="3060340">
                  <a:extLst>
                    <a:ext uri="{9D8B030D-6E8A-4147-A177-3AD203B41FA5}">
                      <a16:colId xmlns:a16="http://schemas.microsoft.com/office/drawing/2014/main" val="1153000547"/>
                    </a:ext>
                  </a:extLst>
                </a:gridCol>
              </a:tblGrid>
              <a:tr h="603990">
                <a:tc>
                  <a:txBody>
                    <a:bodyPr/>
                    <a:lstStyle/>
                    <a:p>
                      <a:pPr algn="ctr"/>
                      <a:r>
                        <a:rPr lang="kk-KZ" dirty="0"/>
                        <a:t>Сұйық</a:t>
                      </a:r>
                      <a:endParaRPr lang="ru-RU" dirty="0"/>
                    </a:p>
                  </a:txBody>
                  <a:tcPr/>
                </a:tc>
                <a:tc>
                  <a:txBody>
                    <a:bodyPr/>
                    <a:lstStyle/>
                    <a:p>
                      <a:endParaRPr lang="ru-RU"/>
                    </a:p>
                  </a:txBody>
                  <a:tcPr/>
                </a:tc>
                <a:extLst>
                  <a:ext uri="{0D108BD9-81ED-4DB2-BD59-A6C34878D82A}">
                    <a16:rowId xmlns:a16="http://schemas.microsoft.com/office/drawing/2014/main" val="965469981"/>
                  </a:ext>
                </a:extLst>
              </a:tr>
              <a:tr h="587696">
                <a:tc>
                  <a:txBody>
                    <a:bodyPr/>
                    <a:lstStyle/>
                    <a:p>
                      <a:pPr algn="ctr"/>
                      <a:r>
                        <a:rPr lang="kk-KZ" dirty="0"/>
                        <a:t>Кристалл денелер</a:t>
                      </a:r>
                      <a:endParaRPr lang="ru-RU" dirty="0"/>
                    </a:p>
                  </a:txBody>
                  <a:tcPr/>
                </a:tc>
                <a:tc>
                  <a:txBody>
                    <a:bodyPr/>
                    <a:lstStyle/>
                    <a:p>
                      <a:endParaRPr lang="kk-KZ" dirty="0"/>
                    </a:p>
                  </a:txBody>
                  <a:tcPr/>
                </a:tc>
                <a:extLst>
                  <a:ext uri="{0D108BD9-81ED-4DB2-BD59-A6C34878D82A}">
                    <a16:rowId xmlns:a16="http://schemas.microsoft.com/office/drawing/2014/main" val="1556630939"/>
                  </a:ext>
                </a:extLst>
              </a:tr>
              <a:tr h="603990">
                <a:tc>
                  <a:txBody>
                    <a:bodyPr/>
                    <a:lstStyle/>
                    <a:p>
                      <a:pPr algn="ctr"/>
                      <a:endParaRPr lang="kk-KZ" dirty="0"/>
                    </a:p>
                    <a:p>
                      <a:pPr algn="ctr"/>
                      <a:r>
                        <a:rPr lang="ru-RU" dirty="0"/>
                        <a:t>Қатты</a:t>
                      </a:r>
                    </a:p>
                  </a:txBody>
                  <a:tcPr/>
                </a:tc>
                <a:tc>
                  <a:txBody>
                    <a:bodyPr/>
                    <a:lstStyle/>
                    <a:p>
                      <a:endParaRPr lang="ru-RU" dirty="0"/>
                    </a:p>
                  </a:txBody>
                  <a:tcPr/>
                </a:tc>
                <a:extLst>
                  <a:ext uri="{0D108BD9-81ED-4DB2-BD59-A6C34878D82A}">
                    <a16:rowId xmlns:a16="http://schemas.microsoft.com/office/drawing/2014/main" val="863124839"/>
                  </a:ext>
                </a:extLst>
              </a:tr>
              <a:tr h="862843">
                <a:tc>
                  <a:txBody>
                    <a:bodyPr/>
                    <a:lstStyle/>
                    <a:p>
                      <a:pPr algn="ctr"/>
                      <a:endParaRPr lang="kk-KZ" dirty="0"/>
                    </a:p>
                    <a:p>
                      <a:pPr algn="ctr"/>
                      <a:r>
                        <a:rPr lang="kk-KZ" dirty="0"/>
                        <a:t>Газ</a:t>
                      </a:r>
                      <a:endParaRPr lang="ru-RU" dirty="0"/>
                    </a:p>
                    <a:p>
                      <a:pPr algn="ctr"/>
                      <a:endParaRPr lang="ru-RU" dirty="0"/>
                    </a:p>
                  </a:txBody>
                  <a:tcPr/>
                </a:tc>
                <a:tc>
                  <a:txBody>
                    <a:bodyPr/>
                    <a:lstStyle/>
                    <a:p>
                      <a:endParaRPr lang="ru-RU" dirty="0"/>
                    </a:p>
                  </a:txBody>
                  <a:tcPr/>
                </a:tc>
                <a:extLst>
                  <a:ext uri="{0D108BD9-81ED-4DB2-BD59-A6C34878D82A}">
                    <a16:rowId xmlns:a16="http://schemas.microsoft.com/office/drawing/2014/main" val="3168224584"/>
                  </a:ext>
                </a:extLst>
              </a:tr>
              <a:tr h="1037020">
                <a:tc>
                  <a:txBody>
                    <a:bodyPr/>
                    <a:lstStyle/>
                    <a:p>
                      <a:pPr algn="ctr"/>
                      <a:r>
                        <a:rPr lang="kk-KZ" dirty="0"/>
                        <a:t> Аморфты денелер</a:t>
                      </a:r>
                      <a:endParaRPr lang="ru-RU" dirty="0"/>
                    </a:p>
                  </a:txBody>
                  <a:tcPr/>
                </a:tc>
                <a:tc>
                  <a:txBody>
                    <a:bodyPr/>
                    <a:lstStyle/>
                    <a:p>
                      <a:endParaRPr lang="kk-KZ" dirty="0"/>
                    </a:p>
                  </a:txBody>
                  <a:tcPr/>
                </a:tc>
                <a:extLst>
                  <a:ext uri="{0D108BD9-81ED-4DB2-BD59-A6C34878D82A}">
                    <a16:rowId xmlns:a16="http://schemas.microsoft.com/office/drawing/2014/main" val="2432492"/>
                  </a:ext>
                </a:extLst>
              </a:tr>
            </a:tbl>
          </a:graphicData>
        </a:graphic>
      </p:graphicFrame>
      <p:pic>
        <p:nvPicPr>
          <p:cNvPr id="8" name="Рисунок 7">
            <a:extLst>
              <a:ext uri="{FF2B5EF4-FFF2-40B4-BE49-F238E27FC236}">
                <a16:creationId xmlns:a16="http://schemas.microsoft.com/office/drawing/2014/main" id="{FFFA44FB-8238-43C5-926A-A5FC44A3402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964493" y="2156803"/>
            <a:ext cx="864096" cy="576064"/>
          </a:xfrm>
          <a:prstGeom prst="rect">
            <a:avLst/>
          </a:prstGeom>
        </p:spPr>
      </p:pic>
      <p:pic>
        <p:nvPicPr>
          <p:cNvPr id="10" name="Рисунок 9">
            <a:extLst>
              <a:ext uri="{FF2B5EF4-FFF2-40B4-BE49-F238E27FC236}">
                <a16:creationId xmlns:a16="http://schemas.microsoft.com/office/drawing/2014/main" id="{80F18AF3-5BB4-450C-905E-745D1B6A7FE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98522" y="4298385"/>
            <a:ext cx="862033" cy="756084"/>
          </a:xfrm>
          <a:prstGeom prst="rect">
            <a:avLst/>
          </a:prstGeom>
        </p:spPr>
      </p:pic>
      <p:pic>
        <p:nvPicPr>
          <p:cNvPr id="12" name="Рисунок 11">
            <a:extLst>
              <a:ext uri="{FF2B5EF4-FFF2-40B4-BE49-F238E27FC236}">
                <a16:creationId xmlns:a16="http://schemas.microsoft.com/office/drawing/2014/main" id="{60AF3455-A129-4733-AB0A-761985D9DBDB}"/>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098522" y="2732867"/>
            <a:ext cx="864096" cy="756084"/>
          </a:xfrm>
          <a:prstGeom prst="rect">
            <a:avLst/>
          </a:prstGeom>
        </p:spPr>
      </p:pic>
      <p:pic>
        <p:nvPicPr>
          <p:cNvPr id="14" name="Рисунок 13">
            <a:extLst>
              <a:ext uri="{FF2B5EF4-FFF2-40B4-BE49-F238E27FC236}">
                <a16:creationId xmlns:a16="http://schemas.microsoft.com/office/drawing/2014/main" id="{5C00768C-7DF6-49FB-B607-1A95F3A9A94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098522" y="1442993"/>
            <a:ext cx="782258" cy="713810"/>
          </a:xfrm>
          <a:prstGeom prst="rect">
            <a:avLst/>
          </a:prstGeom>
        </p:spPr>
      </p:pic>
      <p:pic>
        <p:nvPicPr>
          <p:cNvPr id="16" name="Рисунок 15">
            <a:extLst>
              <a:ext uri="{FF2B5EF4-FFF2-40B4-BE49-F238E27FC236}">
                <a16:creationId xmlns:a16="http://schemas.microsoft.com/office/drawing/2014/main" id="{DA46C2EE-A909-43DC-A24F-E19B1F92E87A}"/>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005263" y="3482454"/>
            <a:ext cx="823326" cy="685721"/>
          </a:xfrm>
          <a:prstGeom prst="rect">
            <a:avLst/>
          </a:prstGeom>
        </p:spPr>
      </p:pic>
    </p:spTree>
    <p:extLst>
      <p:ext uri="{BB962C8B-B14F-4D97-AF65-F5344CB8AC3E}">
        <p14:creationId xmlns:p14="http://schemas.microsoft.com/office/powerpoint/2010/main" val="2411504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p:txBody>
          <a:bodyPr>
            <a:normAutofit fontScale="90000"/>
          </a:bodyPr>
          <a:lstStyle/>
          <a:p>
            <a:r>
              <a:rPr lang="kk-KZ" altLang="ru-RU" sz="4400" b="1" dirty="0">
                <a:solidFill>
                  <a:srgbClr val="FF0000"/>
                </a:solidFill>
                <a:latin typeface="Times New Roman" panose="02020603050405020304" pitchFamily="18" charset="0"/>
                <a:cs typeface="Times New Roman" panose="02020603050405020304" pitchFamily="18" charset="0"/>
              </a:rPr>
              <a:t>Тәжірибелік тапсырма</a:t>
            </a:r>
            <a:br>
              <a:rPr lang="kk-KZ" altLang="ru-RU" sz="4400" b="1" dirty="0">
                <a:solidFill>
                  <a:srgbClr val="FF0000"/>
                </a:solidFill>
                <a:latin typeface="Times New Roman" panose="02020603050405020304" pitchFamily="18" charset="0"/>
                <a:cs typeface="Times New Roman" panose="02020603050405020304" pitchFamily="18" charset="0"/>
              </a:rPr>
            </a:br>
            <a:r>
              <a:rPr lang="kk-KZ" altLang="ru-RU" sz="2200" b="1" dirty="0">
                <a:solidFill>
                  <a:srgbClr val="204D84"/>
                </a:solidFill>
                <a:latin typeface="Times New Roman" panose="02020603050405020304" pitchFamily="18" charset="0"/>
                <a:cs typeface="Times New Roman" panose="02020603050405020304" pitchFamily="18" charset="0"/>
              </a:rPr>
              <a:t>Тапсырма №3</a:t>
            </a:r>
            <a:r>
              <a:rPr lang="kk-KZ" altLang="ru-RU" sz="2200" dirty="0">
                <a:solidFill>
                  <a:srgbClr val="204D84"/>
                </a:solidFill>
                <a:latin typeface="Times New Roman" panose="02020603050405020304" pitchFamily="18" charset="0"/>
                <a:cs typeface="Times New Roman" panose="02020603050405020304" pitchFamily="18" charset="0"/>
              </a:rPr>
              <a:t>. Кестеде берілген тұжырымдардың шындық не жалған екенін «+» белгісімен белгілеп, толтырыңыз:</a:t>
            </a:r>
            <a:r>
              <a:rPr lang="kk-KZ" sz="2400" b="1" dirty="0">
                <a:latin typeface="Times New Roman" pitchFamily="18" charset="0"/>
                <a:cs typeface="Times New Roman" pitchFamily="18" charset="0"/>
              </a:rPr>
              <a:t> </a:t>
            </a:r>
            <a:r>
              <a:rPr lang="kk-KZ" altLang="ru-RU" sz="2400" dirty="0">
                <a:solidFill>
                  <a:srgbClr val="204D84"/>
                </a:solidFill>
                <a:latin typeface="Times New Roman" panose="02020603050405020304" pitchFamily="18" charset="0"/>
                <a:cs typeface="Times New Roman" panose="02020603050405020304" pitchFamily="18" charset="0"/>
              </a:rPr>
              <a:t>сәйкестендіреді</a:t>
            </a:r>
            <a:r>
              <a:rPr lang="kk-KZ" altLang="ru-RU" sz="2200" dirty="0">
                <a:solidFill>
                  <a:srgbClr val="204D84"/>
                </a:solidFill>
                <a:latin typeface="Times New Roman" panose="02020603050405020304" pitchFamily="18" charset="0"/>
                <a:cs typeface="Times New Roman" panose="02020603050405020304" pitchFamily="18" charset="0"/>
              </a:rPr>
              <a:t/>
            </a:r>
            <a:br>
              <a:rPr lang="kk-KZ" altLang="ru-RU" sz="2200" dirty="0">
                <a:solidFill>
                  <a:srgbClr val="204D84"/>
                </a:solidFill>
                <a:latin typeface="Times New Roman" panose="02020603050405020304" pitchFamily="18" charset="0"/>
                <a:cs typeface="Times New Roman" panose="02020603050405020304" pitchFamily="18" charset="0"/>
              </a:rPr>
            </a:br>
            <a:endParaRPr lang="ru-RU" altLang="ru-RU" sz="2200" b="1" dirty="0">
              <a:solidFill>
                <a:srgbClr val="FF0000"/>
              </a:solidFill>
              <a:latin typeface="Times New Roman" panose="02020603050405020304" pitchFamily="18" charset="0"/>
              <a:cs typeface="Times New Roman" panose="02020603050405020304" pitchFamily="18" charset="0"/>
            </a:endParaRPr>
          </a:p>
        </p:txBody>
      </p:sp>
      <p:graphicFrame>
        <p:nvGraphicFramePr>
          <p:cNvPr id="13" name="Таблица 2">
            <a:extLst>
              <a:ext uri="{FF2B5EF4-FFF2-40B4-BE49-F238E27FC236}">
                <a16:creationId xmlns:a16="http://schemas.microsoft.com/office/drawing/2014/main" id="{D871B2AF-803A-43D9-98AF-D7CF35181F5B}"/>
              </a:ext>
            </a:extLst>
          </p:cNvPr>
          <p:cNvGraphicFramePr>
            <a:graphicFrameLocks noGrp="1"/>
          </p:cNvGraphicFramePr>
          <p:nvPr>
            <p:extLst>
              <p:ext uri="{D42A27DB-BD31-4B8C-83A1-F6EECF244321}">
                <p14:modId xmlns:p14="http://schemas.microsoft.com/office/powerpoint/2010/main" val="2035653802"/>
              </p:ext>
            </p:extLst>
          </p:nvPr>
        </p:nvGraphicFramePr>
        <p:xfrm>
          <a:off x="442948" y="1844824"/>
          <a:ext cx="8245475" cy="2678635"/>
        </p:xfrm>
        <a:graphic>
          <a:graphicData uri="http://schemas.openxmlformats.org/drawingml/2006/table">
            <a:tbl>
              <a:tblPr firstRow="1" bandRow="1">
                <a:tableStyleId>{5940675A-B579-460E-94D1-54222C63F5DA}</a:tableStyleId>
              </a:tblPr>
              <a:tblGrid>
                <a:gridCol w="5061098">
                  <a:extLst>
                    <a:ext uri="{9D8B030D-6E8A-4147-A177-3AD203B41FA5}">
                      <a16:colId xmlns:a16="http://schemas.microsoft.com/office/drawing/2014/main" val="20000"/>
                    </a:ext>
                  </a:extLst>
                </a:gridCol>
                <a:gridCol w="1584251">
                  <a:extLst>
                    <a:ext uri="{9D8B030D-6E8A-4147-A177-3AD203B41FA5}">
                      <a16:colId xmlns:a16="http://schemas.microsoft.com/office/drawing/2014/main" val="20001"/>
                    </a:ext>
                  </a:extLst>
                </a:gridCol>
                <a:gridCol w="1600126">
                  <a:extLst>
                    <a:ext uri="{9D8B030D-6E8A-4147-A177-3AD203B41FA5}">
                      <a16:colId xmlns:a16="http://schemas.microsoft.com/office/drawing/2014/main" val="20002"/>
                    </a:ext>
                  </a:extLst>
                </a:gridCol>
              </a:tblGrid>
              <a:tr h="355436">
                <a:tc>
                  <a:txBody>
                    <a:bodyPr/>
                    <a:lstStyle/>
                    <a:p>
                      <a:r>
                        <a:rPr lang="kk-KZ" sz="1400" b="1" dirty="0">
                          <a:latin typeface="Times New Roman" panose="02020603050405020304" pitchFamily="18" charset="0"/>
                          <a:cs typeface="Times New Roman" panose="02020603050405020304" pitchFamily="18" charset="0"/>
                        </a:rPr>
                        <a:t>Тұжырымдар</a:t>
                      </a:r>
                      <a:endParaRPr lang="ru-RU" sz="1400" b="1" dirty="0">
                        <a:latin typeface="Times New Roman" panose="02020603050405020304" pitchFamily="18" charset="0"/>
                        <a:cs typeface="Times New Roman" panose="02020603050405020304" pitchFamily="18" charset="0"/>
                      </a:endParaRPr>
                    </a:p>
                  </a:txBody>
                  <a:tcPr marT="45732" marB="45732"/>
                </a:tc>
                <a:tc>
                  <a:txBody>
                    <a:bodyPr/>
                    <a:lstStyle/>
                    <a:p>
                      <a:r>
                        <a:rPr lang="kk-KZ" sz="1400" b="1" dirty="0">
                          <a:latin typeface="Times New Roman" panose="02020603050405020304" pitchFamily="18" charset="0"/>
                          <a:cs typeface="Times New Roman" panose="02020603050405020304" pitchFamily="18" charset="0"/>
                        </a:rPr>
                        <a:t>Шындық</a:t>
                      </a:r>
                      <a:endParaRPr lang="ru-RU" sz="1400" b="1" dirty="0">
                        <a:latin typeface="Times New Roman" panose="02020603050405020304" pitchFamily="18" charset="0"/>
                        <a:cs typeface="Times New Roman" panose="02020603050405020304" pitchFamily="18" charset="0"/>
                      </a:endParaRPr>
                    </a:p>
                  </a:txBody>
                  <a:tcPr marT="45732" marB="45732"/>
                </a:tc>
                <a:tc>
                  <a:txBody>
                    <a:bodyPr/>
                    <a:lstStyle/>
                    <a:p>
                      <a:r>
                        <a:rPr lang="kk-KZ" sz="1400" b="1" dirty="0">
                          <a:latin typeface="Times New Roman" panose="02020603050405020304" pitchFamily="18" charset="0"/>
                          <a:cs typeface="Times New Roman" panose="02020603050405020304" pitchFamily="18" charset="0"/>
                        </a:rPr>
                        <a:t>Жалған</a:t>
                      </a:r>
                      <a:endParaRPr lang="ru-RU" sz="1400" b="1" dirty="0">
                        <a:latin typeface="Times New Roman" panose="02020603050405020304" pitchFamily="18" charset="0"/>
                        <a:cs typeface="Times New Roman" panose="02020603050405020304" pitchFamily="18" charset="0"/>
                      </a:endParaRPr>
                    </a:p>
                  </a:txBody>
                  <a:tcPr marT="45732" marB="45732"/>
                </a:tc>
                <a:extLst>
                  <a:ext uri="{0D108BD9-81ED-4DB2-BD59-A6C34878D82A}">
                    <a16:rowId xmlns:a16="http://schemas.microsoft.com/office/drawing/2014/main" val="10000"/>
                  </a:ext>
                </a:extLst>
              </a:tr>
              <a:tr h="555063">
                <a:tc>
                  <a:txBody>
                    <a:bodyPr/>
                    <a:lstStyle/>
                    <a:p>
                      <a:r>
                        <a:rPr lang="ru-RU" sz="1400" b="0" i="0" dirty="0">
                          <a:solidFill>
                            <a:srgbClr val="3D4651"/>
                          </a:solidFill>
                          <a:effectLst/>
                          <a:latin typeface="Times New Roman" panose="02020603050405020304" pitchFamily="18" charset="0"/>
                          <a:cs typeface="Times New Roman" panose="02020603050405020304" pitchFamily="18" charset="0"/>
                        </a:rPr>
                        <a:t>Қатты денелерді қысу және созу арқылы олардың пішіні мен көлемін өзгертеді.</a:t>
                      </a:r>
                      <a:endParaRPr lang="kk-KZ" sz="2000" b="0" i="0" dirty="0">
                        <a:solidFill>
                          <a:srgbClr val="3D4651"/>
                        </a:solidFill>
                        <a:effectLst/>
                        <a:latin typeface="Times New Roman" pitchFamily="18" charset="0"/>
                        <a:cs typeface="Times New Roman" pitchFamily="18" charset="0"/>
                      </a:endParaRPr>
                    </a:p>
                  </a:txBody>
                  <a:tcPr marT="45732" marB="45732"/>
                </a:tc>
                <a:tc>
                  <a:txBody>
                    <a:bodyPr/>
                    <a:lstStyle/>
                    <a:p>
                      <a:endParaRPr lang="ru-RU" sz="1400" dirty="0">
                        <a:latin typeface="Times New Roman" panose="02020603050405020304" pitchFamily="18" charset="0"/>
                        <a:cs typeface="Times New Roman" panose="02020603050405020304" pitchFamily="18" charset="0"/>
                      </a:endParaRPr>
                    </a:p>
                  </a:txBody>
                  <a:tcPr marT="45732" marB="45732"/>
                </a:tc>
                <a:tc>
                  <a:txBody>
                    <a:bodyPr/>
                    <a:lstStyle/>
                    <a:p>
                      <a:endParaRPr lang="ru-RU" sz="1400" dirty="0">
                        <a:latin typeface="Times New Roman" panose="02020603050405020304" pitchFamily="18" charset="0"/>
                        <a:cs typeface="Times New Roman" panose="02020603050405020304" pitchFamily="18" charset="0"/>
                      </a:endParaRPr>
                    </a:p>
                  </a:txBody>
                  <a:tcPr marT="45732" marB="45732"/>
                </a:tc>
                <a:extLst>
                  <a:ext uri="{0D108BD9-81ED-4DB2-BD59-A6C34878D82A}">
                    <a16:rowId xmlns:a16="http://schemas.microsoft.com/office/drawing/2014/main" val="10001"/>
                  </a:ext>
                </a:extLst>
              </a:tr>
              <a:tr h="518296">
                <a:tc>
                  <a:txBody>
                    <a:bodyPr/>
                    <a:lstStyle/>
                    <a:p>
                      <a:r>
                        <a:rPr lang="ru-RU" sz="1400" b="0" i="0" dirty="0">
                          <a:solidFill>
                            <a:srgbClr val="3D4651"/>
                          </a:solidFill>
                          <a:effectLst/>
                          <a:latin typeface="Times New Roman" panose="02020603050405020304" pitchFamily="18" charset="0"/>
                          <a:cs typeface="Times New Roman" panose="02020603050405020304" pitchFamily="18" charset="0"/>
                        </a:rPr>
                        <a:t>Сұйықтық молекулалары қатты денелердің молекулаларына қарағанда бір-бірінен алшақ орналасады </a:t>
                      </a:r>
                      <a:endParaRPr lang="ru-RU" sz="1400" dirty="0">
                        <a:latin typeface="Times New Roman" panose="02020603050405020304" pitchFamily="18" charset="0"/>
                        <a:cs typeface="Times New Roman" panose="02020603050405020304" pitchFamily="18" charset="0"/>
                      </a:endParaRPr>
                    </a:p>
                  </a:txBody>
                  <a:tcPr marT="45732" marB="45732"/>
                </a:tc>
                <a:tc>
                  <a:txBody>
                    <a:bodyPr/>
                    <a:lstStyle/>
                    <a:p>
                      <a:endParaRPr lang="ru-RU" sz="1400">
                        <a:latin typeface="Times New Roman" panose="02020603050405020304" pitchFamily="18" charset="0"/>
                        <a:cs typeface="Times New Roman" panose="02020603050405020304" pitchFamily="18" charset="0"/>
                      </a:endParaRPr>
                    </a:p>
                  </a:txBody>
                  <a:tcPr marT="45732" marB="45732"/>
                </a:tc>
                <a:tc>
                  <a:txBody>
                    <a:bodyPr/>
                    <a:lstStyle/>
                    <a:p>
                      <a:endParaRPr lang="ru-RU" sz="1400">
                        <a:latin typeface="Times New Roman" panose="02020603050405020304" pitchFamily="18" charset="0"/>
                        <a:cs typeface="Times New Roman" panose="02020603050405020304" pitchFamily="18" charset="0"/>
                      </a:endParaRPr>
                    </a:p>
                  </a:txBody>
                  <a:tcPr marT="45732" marB="45732"/>
                </a:tc>
                <a:extLst>
                  <a:ext uri="{0D108BD9-81ED-4DB2-BD59-A6C34878D82A}">
                    <a16:rowId xmlns:a16="http://schemas.microsoft.com/office/drawing/2014/main" val="10002"/>
                  </a:ext>
                </a:extLst>
              </a:tr>
              <a:tr h="518296">
                <a:tc>
                  <a:txBody>
                    <a:bodyPr/>
                    <a:lstStyle/>
                    <a:p>
                      <a:r>
                        <a:rPr lang="ru-RU" sz="1400" b="0" i="0" dirty="0">
                          <a:solidFill>
                            <a:srgbClr val="3D4651"/>
                          </a:solidFill>
                          <a:effectLst/>
                          <a:latin typeface="Times New Roman" panose="02020603050405020304" pitchFamily="18" charset="0"/>
                          <a:cs typeface="Times New Roman" panose="02020603050405020304" pitchFamily="18" charset="0"/>
                        </a:rPr>
                        <a:t>Газ молекулалары үздіксіз және ретсіз қозғалыста болғандықтан өз пішінін оңай өгертіп, өзі орналасқан ыдыс көлемінің пішінін толық алады.</a:t>
                      </a:r>
                      <a:endParaRPr lang="ru-RU" sz="1400" dirty="0">
                        <a:latin typeface="Times New Roman" panose="02020603050405020304" pitchFamily="18" charset="0"/>
                        <a:cs typeface="Times New Roman" panose="02020603050405020304" pitchFamily="18" charset="0"/>
                      </a:endParaRPr>
                    </a:p>
                  </a:txBody>
                  <a:tcPr marT="45732" marB="45732"/>
                </a:tc>
                <a:tc>
                  <a:txBody>
                    <a:bodyPr/>
                    <a:lstStyle/>
                    <a:p>
                      <a:endParaRPr lang="ru-RU" sz="1400" dirty="0">
                        <a:latin typeface="Times New Roman" panose="02020603050405020304" pitchFamily="18" charset="0"/>
                        <a:cs typeface="Times New Roman" panose="02020603050405020304" pitchFamily="18" charset="0"/>
                      </a:endParaRPr>
                    </a:p>
                  </a:txBody>
                  <a:tcPr marT="45732" marB="45732"/>
                </a:tc>
                <a:tc>
                  <a:txBody>
                    <a:bodyPr/>
                    <a:lstStyle/>
                    <a:p>
                      <a:endParaRPr lang="ru-RU" sz="1400">
                        <a:latin typeface="Times New Roman" panose="02020603050405020304" pitchFamily="18" charset="0"/>
                        <a:cs typeface="Times New Roman" panose="02020603050405020304" pitchFamily="18" charset="0"/>
                      </a:endParaRPr>
                    </a:p>
                  </a:txBody>
                  <a:tcPr marT="45732" marB="45732"/>
                </a:tc>
                <a:extLst>
                  <a:ext uri="{0D108BD9-81ED-4DB2-BD59-A6C34878D82A}">
                    <a16:rowId xmlns:a16="http://schemas.microsoft.com/office/drawing/2014/main" val="10003"/>
                  </a:ext>
                </a:extLst>
              </a:tr>
              <a:tr h="518296">
                <a:tc>
                  <a:txBody>
                    <a:bodyPr/>
                    <a:lstStyle/>
                    <a:p>
                      <a:r>
                        <a:rPr lang="ru-RU" sz="1400" b="0" i="1" dirty="0">
                          <a:solidFill>
                            <a:srgbClr val="3D4651"/>
                          </a:solidFill>
                          <a:effectLst/>
                          <a:latin typeface="Times New Roman" panose="02020603050405020304" pitchFamily="18" charset="0"/>
                          <a:cs typeface="Times New Roman" panose="02020603050405020304" pitchFamily="18" charset="0"/>
                        </a:rPr>
                        <a:t>Кристалл денелер</a:t>
                      </a:r>
                      <a:r>
                        <a:rPr lang="ru-RU" sz="1400" b="0" i="0" dirty="0">
                          <a:solidFill>
                            <a:srgbClr val="3D4651"/>
                          </a:solidFill>
                          <a:effectLst/>
                          <a:latin typeface="Times New Roman" panose="02020603050405020304" pitchFamily="18" charset="0"/>
                          <a:cs typeface="Times New Roman" panose="02020603050405020304" pitchFamily="18" charset="0"/>
                        </a:rPr>
                        <a:t> дегеніміз – молекулалары ретсіз орналасқан денелер</a:t>
                      </a:r>
                      <a:endParaRPr lang="ru-RU" sz="1400" dirty="0">
                        <a:latin typeface="Times New Roman" panose="02020603050405020304" pitchFamily="18" charset="0"/>
                        <a:cs typeface="Times New Roman" panose="02020603050405020304" pitchFamily="18" charset="0"/>
                      </a:endParaRPr>
                    </a:p>
                  </a:txBody>
                  <a:tcPr marT="45732" marB="45732"/>
                </a:tc>
                <a:tc>
                  <a:txBody>
                    <a:bodyPr/>
                    <a:lstStyle/>
                    <a:p>
                      <a:endParaRPr lang="ru-RU" sz="1400" dirty="0">
                        <a:latin typeface="Times New Roman" panose="02020603050405020304" pitchFamily="18" charset="0"/>
                        <a:cs typeface="Times New Roman" panose="02020603050405020304" pitchFamily="18" charset="0"/>
                      </a:endParaRPr>
                    </a:p>
                  </a:txBody>
                  <a:tcPr marT="45732" marB="45732"/>
                </a:tc>
                <a:tc>
                  <a:txBody>
                    <a:bodyPr/>
                    <a:lstStyle/>
                    <a:p>
                      <a:endParaRPr lang="ru-RU" sz="1400" dirty="0">
                        <a:latin typeface="Times New Roman" panose="02020603050405020304" pitchFamily="18" charset="0"/>
                        <a:cs typeface="Times New Roman" panose="02020603050405020304" pitchFamily="18" charset="0"/>
                      </a:endParaRPr>
                    </a:p>
                  </a:txBody>
                  <a:tcPr marT="45732" marB="45732"/>
                </a:tc>
                <a:extLst>
                  <a:ext uri="{0D108BD9-81ED-4DB2-BD59-A6C34878D82A}">
                    <a16:rowId xmlns:a16="http://schemas.microsoft.com/office/drawing/2014/main" val="10004"/>
                  </a:ext>
                </a:extLst>
              </a:tr>
            </a:tbl>
          </a:graphicData>
        </a:graphic>
      </p:graphicFrame>
      <p:sp>
        <p:nvSpPr>
          <p:cNvPr id="17" name="TextBox 16">
            <a:extLst>
              <a:ext uri="{FF2B5EF4-FFF2-40B4-BE49-F238E27FC236}">
                <a16:creationId xmlns:a16="http://schemas.microsoft.com/office/drawing/2014/main" id="{79B1C965-3934-4685-B6CE-B950419E3276}"/>
              </a:ext>
            </a:extLst>
          </p:cNvPr>
          <p:cNvSpPr txBox="1"/>
          <p:nvPr/>
        </p:nvSpPr>
        <p:spPr>
          <a:xfrm>
            <a:off x="683567" y="5301208"/>
            <a:ext cx="7830195" cy="923330"/>
          </a:xfrm>
          <a:prstGeom prst="rect">
            <a:avLst/>
          </a:prstGeom>
          <a:noFill/>
        </p:spPr>
        <p:txBody>
          <a:bodyPr wrap="square">
            <a:spAutoFit/>
          </a:bodyPr>
          <a:lstStyle/>
          <a:p>
            <a:r>
              <a:rPr lang="kk-KZ" sz="1800" b="1" dirty="0">
                <a:latin typeface="Times New Roman" pitchFamily="18" charset="0"/>
                <a:cs typeface="Times New Roman" pitchFamily="18" charset="0"/>
              </a:rPr>
              <a:t>Дескриптор: </a:t>
            </a:r>
            <a:r>
              <a:rPr lang="kk-KZ" altLang="ru-RU" sz="1800" dirty="0">
                <a:solidFill>
                  <a:srgbClr val="204D84"/>
                </a:solidFill>
                <a:latin typeface="Times New Roman" panose="02020603050405020304" pitchFamily="18" charset="0"/>
                <a:cs typeface="Times New Roman" panose="02020603050405020304" pitchFamily="18" charset="0"/>
              </a:rPr>
              <a:t>Кестеде берілген тұжырымдардың шындық не жалған екенін «+» белгісімен белгілеп, толтырады</a:t>
            </a:r>
          </a:p>
          <a:p>
            <a:endParaRPr lang="ru-RU" dirty="0"/>
          </a:p>
        </p:txBody>
      </p:sp>
    </p:spTree>
    <p:extLst>
      <p:ext uri="{BB962C8B-B14F-4D97-AF65-F5344CB8AC3E}">
        <p14:creationId xmlns:p14="http://schemas.microsoft.com/office/powerpoint/2010/main" val="14173597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p:txBody>
          <a:bodyPr>
            <a:normAutofit fontScale="90000"/>
          </a:bodyPr>
          <a:lstStyle/>
          <a:p>
            <a:r>
              <a:rPr lang="kk-KZ" altLang="ru-RU" sz="4400" b="1" dirty="0">
                <a:solidFill>
                  <a:srgbClr val="FF0000"/>
                </a:solidFill>
                <a:latin typeface="Times New Roman" panose="02020603050405020304" pitchFamily="18" charset="0"/>
                <a:cs typeface="Times New Roman" panose="02020603050405020304" pitchFamily="18" charset="0"/>
              </a:rPr>
              <a:t/>
            </a:r>
            <a:br>
              <a:rPr lang="kk-KZ" altLang="ru-RU" sz="4400" b="1" dirty="0">
                <a:solidFill>
                  <a:srgbClr val="FF0000"/>
                </a:solidFill>
                <a:latin typeface="Times New Roman" panose="02020603050405020304" pitchFamily="18" charset="0"/>
                <a:cs typeface="Times New Roman" panose="02020603050405020304" pitchFamily="18" charset="0"/>
              </a:rPr>
            </a:br>
            <a:r>
              <a:rPr lang="kk-KZ" altLang="ru-RU" sz="4400" b="1" dirty="0">
                <a:solidFill>
                  <a:srgbClr val="FF0000"/>
                </a:solidFill>
                <a:latin typeface="Times New Roman" panose="02020603050405020304" pitchFamily="18" charset="0"/>
                <a:cs typeface="Times New Roman" panose="02020603050405020304" pitchFamily="18" charset="0"/>
              </a:rPr>
              <a:t>Тапсырма жауабы</a:t>
            </a:r>
            <a:br>
              <a:rPr lang="kk-KZ" altLang="ru-RU" sz="4400" b="1" dirty="0">
                <a:solidFill>
                  <a:srgbClr val="FF0000"/>
                </a:solidFill>
                <a:latin typeface="Times New Roman" panose="02020603050405020304" pitchFamily="18" charset="0"/>
                <a:cs typeface="Times New Roman" panose="02020603050405020304" pitchFamily="18" charset="0"/>
              </a:rPr>
            </a:br>
            <a:r>
              <a:rPr lang="kk-KZ" altLang="ru-RU" sz="2200" dirty="0">
                <a:solidFill>
                  <a:srgbClr val="204D84"/>
                </a:solidFill>
                <a:latin typeface="Times New Roman" panose="02020603050405020304" pitchFamily="18" charset="0"/>
                <a:cs typeface="Times New Roman" panose="02020603050405020304" pitchFamily="18" charset="0"/>
              </a:rPr>
              <a:t/>
            </a:r>
            <a:br>
              <a:rPr lang="kk-KZ" altLang="ru-RU" sz="2200" dirty="0">
                <a:solidFill>
                  <a:srgbClr val="204D84"/>
                </a:solidFill>
                <a:latin typeface="Times New Roman" panose="02020603050405020304" pitchFamily="18" charset="0"/>
                <a:cs typeface="Times New Roman" panose="02020603050405020304" pitchFamily="18" charset="0"/>
              </a:rPr>
            </a:br>
            <a:endParaRPr lang="ru-RU" altLang="ru-RU" sz="2200" b="1" dirty="0">
              <a:solidFill>
                <a:srgbClr val="FF0000"/>
              </a:solidFill>
              <a:latin typeface="Times New Roman" panose="02020603050405020304" pitchFamily="18" charset="0"/>
              <a:cs typeface="Times New Roman" panose="02020603050405020304" pitchFamily="18" charset="0"/>
            </a:endParaRPr>
          </a:p>
        </p:txBody>
      </p:sp>
      <p:graphicFrame>
        <p:nvGraphicFramePr>
          <p:cNvPr id="13" name="Таблица 2">
            <a:extLst>
              <a:ext uri="{FF2B5EF4-FFF2-40B4-BE49-F238E27FC236}">
                <a16:creationId xmlns:a16="http://schemas.microsoft.com/office/drawing/2014/main" id="{D871B2AF-803A-43D9-98AF-D7CF35181F5B}"/>
              </a:ext>
            </a:extLst>
          </p:cNvPr>
          <p:cNvGraphicFramePr>
            <a:graphicFrameLocks noGrp="1"/>
          </p:cNvGraphicFramePr>
          <p:nvPr>
            <p:extLst>
              <p:ext uri="{D42A27DB-BD31-4B8C-83A1-F6EECF244321}">
                <p14:modId xmlns:p14="http://schemas.microsoft.com/office/powerpoint/2010/main" val="3224834632"/>
              </p:ext>
            </p:extLst>
          </p:nvPr>
        </p:nvGraphicFramePr>
        <p:xfrm>
          <a:off x="442948" y="1844824"/>
          <a:ext cx="8245475" cy="2678635"/>
        </p:xfrm>
        <a:graphic>
          <a:graphicData uri="http://schemas.openxmlformats.org/drawingml/2006/table">
            <a:tbl>
              <a:tblPr firstRow="1" bandRow="1">
                <a:tableStyleId>{5940675A-B579-460E-94D1-54222C63F5DA}</a:tableStyleId>
              </a:tblPr>
              <a:tblGrid>
                <a:gridCol w="5061098">
                  <a:extLst>
                    <a:ext uri="{9D8B030D-6E8A-4147-A177-3AD203B41FA5}">
                      <a16:colId xmlns:a16="http://schemas.microsoft.com/office/drawing/2014/main" val="20000"/>
                    </a:ext>
                  </a:extLst>
                </a:gridCol>
                <a:gridCol w="1584251">
                  <a:extLst>
                    <a:ext uri="{9D8B030D-6E8A-4147-A177-3AD203B41FA5}">
                      <a16:colId xmlns:a16="http://schemas.microsoft.com/office/drawing/2014/main" val="20001"/>
                    </a:ext>
                  </a:extLst>
                </a:gridCol>
                <a:gridCol w="1600126">
                  <a:extLst>
                    <a:ext uri="{9D8B030D-6E8A-4147-A177-3AD203B41FA5}">
                      <a16:colId xmlns:a16="http://schemas.microsoft.com/office/drawing/2014/main" val="20002"/>
                    </a:ext>
                  </a:extLst>
                </a:gridCol>
              </a:tblGrid>
              <a:tr h="355436">
                <a:tc>
                  <a:txBody>
                    <a:bodyPr/>
                    <a:lstStyle/>
                    <a:p>
                      <a:r>
                        <a:rPr lang="kk-KZ" sz="1400" b="1" dirty="0">
                          <a:latin typeface="Times New Roman" panose="02020603050405020304" pitchFamily="18" charset="0"/>
                          <a:cs typeface="Times New Roman" panose="02020603050405020304" pitchFamily="18" charset="0"/>
                        </a:rPr>
                        <a:t>Тұжырымдар</a:t>
                      </a:r>
                      <a:endParaRPr lang="ru-RU" sz="1400" b="1" dirty="0">
                        <a:latin typeface="Times New Roman" panose="02020603050405020304" pitchFamily="18" charset="0"/>
                        <a:cs typeface="Times New Roman" panose="02020603050405020304" pitchFamily="18" charset="0"/>
                      </a:endParaRPr>
                    </a:p>
                  </a:txBody>
                  <a:tcPr marT="45732" marB="45732"/>
                </a:tc>
                <a:tc>
                  <a:txBody>
                    <a:bodyPr/>
                    <a:lstStyle/>
                    <a:p>
                      <a:r>
                        <a:rPr lang="kk-KZ" sz="1400" b="1" dirty="0">
                          <a:latin typeface="Times New Roman" panose="02020603050405020304" pitchFamily="18" charset="0"/>
                          <a:cs typeface="Times New Roman" panose="02020603050405020304" pitchFamily="18" charset="0"/>
                        </a:rPr>
                        <a:t>Шындық</a:t>
                      </a:r>
                      <a:endParaRPr lang="ru-RU" sz="1400" b="1" dirty="0">
                        <a:latin typeface="Times New Roman" panose="02020603050405020304" pitchFamily="18" charset="0"/>
                        <a:cs typeface="Times New Roman" panose="02020603050405020304" pitchFamily="18" charset="0"/>
                      </a:endParaRPr>
                    </a:p>
                  </a:txBody>
                  <a:tcPr marT="45732" marB="45732"/>
                </a:tc>
                <a:tc>
                  <a:txBody>
                    <a:bodyPr/>
                    <a:lstStyle/>
                    <a:p>
                      <a:r>
                        <a:rPr lang="kk-KZ" sz="1400" b="1" dirty="0">
                          <a:latin typeface="Times New Roman" panose="02020603050405020304" pitchFamily="18" charset="0"/>
                          <a:cs typeface="Times New Roman" panose="02020603050405020304" pitchFamily="18" charset="0"/>
                        </a:rPr>
                        <a:t>Жалған</a:t>
                      </a:r>
                      <a:endParaRPr lang="ru-RU" sz="1400" b="1" dirty="0">
                        <a:latin typeface="Times New Roman" panose="02020603050405020304" pitchFamily="18" charset="0"/>
                        <a:cs typeface="Times New Roman" panose="02020603050405020304" pitchFamily="18" charset="0"/>
                      </a:endParaRPr>
                    </a:p>
                  </a:txBody>
                  <a:tcPr marT="45732" marB="45732"/>
                </a:tc>
                <a:extLst>
                  <a:ext uri="{0D108BD9-81ED-4DB2-BD59-A6C34878D82A}">
                    <a16:rowId xmlns:a16="http://schemas.microsoft.com/office/drawing/2014/main" val="10000"/>
                  </a:ext>
                </a:extLst>
              </a:tr>
              <a:tr h="555063">
                <a:tc>
                  <a:txBody>
                    <a:bodyPr/>
                    <a:lstStyle/>
                    <a:p>
                      <a:r>
                        <a:rPr lang="ru-RU" sz="1400" b="0" i="0" dirty="0">
                          <a:solidFill>
                            <a:srgbClr val="3D4651"/>
                          </a:solidFill>
                          <a:effectLst/>
                          <a:latin typeface="Times New Roman" panose="02020603050405020304" pitchFamily="18" charset="0"/>
                          <a:cs typeface="Times New Roman" panose="02020603050405020304" pitchFamily="18" charset="0"/>
                        </a:rPr>
                        <a:t>Қатты денелерді қысу және созу арқылы олардың пішіні мен көлемін өзгертеді.</a:t>
                      </a:r>
                      <a:endParaRPr lang="kk-KZ" sz="2000" b="0" i="0" dirty="0">
                        <a:solidFill>
                          <a:srgbClr val="3D4651"/>
                        </a:solidFill>
                        <a:effectLst/>
                        <a:latin typeface="Times New Roman" pitchFamily="18" charset="0"/>
                        <a:cs typeface="Times New Roman" pitchFamily="18" charset="0"/>
                      </a:endParaRPr>
                    </a:p>
                  </a:txBody>
                  <a:tcPr marT="45732" marB="45732"/>
                </a:tc>
                <a:tc>
                  <a:txBody>
                    <a:bodyPr/>
                    <a:lstStyle/>
                    <a:p>
                      <a:endParaRPr lang="ru-RU" sz="1400" dirty="0">
                        <a:latin typeface="Times New Roman" panose="02020603050405020304" pitchFamily="18" charset="0"/>
                        <a:cs typeface="Times New Roman" panose="02020603050405020304" pitchFamily="18" charset="0"/>
                      </a:endParaRPr>
                    </a:p>
                  </a:txBody>
                  <a:tcPr marT="45732" marB="45732"/>
                </a:tc>
                <a:tc>
                  <a:txBody>
                    <a:bodyPr/>
                    <a:lstStyle/>
                    <a:p>
                      <a:r>
                        <a:rPr lang="kk-KZ" sz="1400" dirty="0">
                          <a:latin typeface="Times New Roman" panose="02020603050405020304" pitchFamily="18" charset="0"/>
                          <a:cs typeface="Times New Roman" panose="02020603050405020304" pitchFamily="18" charset="0"/>
                        </a:rPr>
                        <a:t>+</a:t>
                      </a:r>
                      <a:endParaRPr lang="ru-RU" sz="1400" dirty="0">
                        <a:latin typeface="Times New Roman" panose="02020603050405020304" pitchFamily="18" charset="0"/>
                        <a:cs typeface="Times New Roman" panose="02020603050405020304" pitchFamily="18" charset="0"/>
                      </a:endParaRPr>
                    </a:p>
                  </a:txBody>
                  <a:tcPr marT="45732" marB="45732"/>
                </a:tc>
                <a:extLst>
                  <a:ext uri="{0D108BD9-81ED-4DB2-BD59-A6C34878D82A}">
                    <a16:rowId xmlns:a16="http://schemas.microsoft.com/office/drawing/2014/main" val="10001"/>
                  </a:ext>
                </a:extLst>
              </a:tr>
              <a:tr h="518296">
                <a:tc>
                  <a:txBody>
                    <a:bodyPr/>
                    <a:lstStyle/>
                    <a:p>
                      <a:r>
                        <a:rPr lang="ru-RU" sz="1400" b="0" i="0" dirty="0">
                          <a:solidFill>
                            <a:srgbClr val="3D4651"/>
                          </a:solidFill>
                          <a:effectLst/>
                          <a:latin typeface="Times New Roman" panose="02020603050405020304" pitchFamily="18" charset="0"/>
                          <a:cs typeface="Times New Roman" panose="02020603050405020304" pitchFamily="18" charset="0"/>
                        </a:rPr>
                        <a:t>Сұйықтық молекулалары қатты денелердің молекулаларына қарағанда бір-бірінен алшақ орналасады </a:t>
                      </a:r>
                      <a:endParaRPr lang="ru-RU" sz="1400" dirty="0">
                        <a:latin typeface="Times New Roman" panose="02020603050405020304" pitchFamily="18" charset="0"/>
                        <a:cs typeface="Times New Roman" panose="02020603050405020304" pitchFamily="18" charset="0"/>
                      </a:endParaRPr>
                    </a:p>
                  </a:txBody>
                  <a:tcPr marT="45732" marB="45732"/>
                </a:tc>
                <a:tc>
                  <a:txBody>
                    <a:bodyPr/>
                    <a:lstStyle/>
                    <a:p>
                      <a:r>
                        <a:rPr lang="kk-KZ" sz="1400" dirty="0">
                          <a:latin typeface="Times New Roman" panose="02020603050405020304" pitchFamily="18" charset="0"/>
                          <a:cs typeface="Times New Roman" panose="02020603050405020304" pitchFamily="18" charset="0"/>
                        </a:rPr>
                        <a:t>+</a:t>
                      </a:r>
                      <a:endParaRPr lang="ru-RU" sz="1400" dirty="0">
                        <a:latin typeface="Times New Roman" panose="02020603050405020304" pitchFamily="18" charset="0"/>
                        <a:cs typeface="Times New Roman" panose="02020603050405020304" pitchFamily="18" charset="0"/>
                      </a:endParaRPr>
                    </a:p>
                  </a:txBody>
                  <a:tcPr marT="45732" marB="45732"/>
                </a:tc>
                <a:tc>
                  <a:txBody>
                    <a:bodyPr/>
                    <a:lstStyle/>
                    <a:p>
                      <a:endParaRPr lang="ru-RU" sz="1400">
                        <a:latin typeface="Times New Roman" panose="02020603050405020304" pitchFamily="18" charset="0"/>
                        <a:cs typeface="Times New Roman" panose="02020603050405020304" pitchFamily="18" charset="0"/>
                      </a:endParaRPr>
                    </a:p>
                  </a:txBody>
                  <a:tcPr marT="45732" marB="45732"/>
                </a:tc>
                <a:extLst>
                  <a:ext uri="{0D108BD9-81ED-4DB2-BD59-A6C34878D82A}">
                    <a16:rowId xmlns:a16="http://schemas.microsoft.com/office/drawing/2014/main" val="10002"/>
                  </a:ext>
                </a:extLst>
              </a:tr>
              <a:tr h="518296">
                <a:tc>
                  <a:txBody>
                    <a:bodyPr/>
                    <a:lstStyle/>
                    <a:p>
                      <a:r>
                        <a:rPr lang="ru-RU" sz="1400" b="0" i="0" dirty="0">
                          <a:solidFill>
                            <a:srgbClr val="3D4651"/>
                          </a:solidFill>
                          <a:effectLst/>
                          <a:latin typeface="Times New Roman" panose="02020603050405020304" pitchFamily="18" charset="0"/>
                          <a:cs typeface="Times New Roman" panose="02020603050405020304" pitchFamily="18" charset="0"/>
                        </a:rPr>
                        <a:t>Газ молекулалары үздіксіз және ретсіз қозғалыста болғандықтан өз пішінін оңай өгертіп, өзі орналасқан ыдыс көлемінің пішінін толық алады.</a:t>
                      </a:r>
                      <a:endParaRPr lang="ru-RU" sz="1400" dirty="0">
                        <a:latin typeface="Times New Roman" panose="02020603050405020304" pitchFamily="18" charset="0"/>
                        <a:cs typeface="Times New Roman" panose="02020603050405020304" pitchFamily="18" charset="0"/>
                      </a:endParaRPr>
                    </a:p>
                  </a:txBody>
                  <a:tcPr marT="45732" marB="45732"/>
                </a:tc>
                <a:tc>
                  <a:txBody>
                    <a:bodyPr/>
                    <a:lstStyle/>
                    <a:p>
                      <a:r>
                        <a:rPr lang="kk-KZ" sz="1400" dirty="0">
                          <a:latin typeface="Times New Roman" panose="02020603050405020304" pitchFamily="18" charset="0"/>
                          <a:cs typeface="Times New Roman" panose="02020603050405020304" pitchFamily="18" charset="0"/>
                        </a:rPr>
                        <a:t>+</a:t>
                      </a:r>
                      <a:endParaRPr lang="ru-RU" sz="1400" dirty="0">
                        <a:latin typeface="Times New Roman" panose="02020603050405020304" pitchFamily="18" charset="0"/>
                        <a:cs typeface="Times New Roman" panose="02020603050405020304" pitchFamily="18" charset="0"/>
                      </a:endParaRPr>
                    </a:p>
                  </a:txBody>
                  <a:tcPr marT="45732" marB="45732"/>
                </a:tc>
                <a:tc>
                  <a:txBody>
                    <a:bodyPr/>
                    <a:lstStyle/>
                    <a:p>
                      <a:endParaRPr lang="ru-RU" sz="1400">
                        <a:latin typeface="Times New Roman" panose="02020603050405020304" pitchFamily="18" charset="0"/>
                        <a:cs typeface="Times New Roman" panose="02020603050405020304" pitchFamily="18" charset="0"/>
                      </a:endParaRPr>
                    </a:p>
                  </a:txBody>
                  <a:tcPr marT="45732" marB="45732"/>
                </a:tc>
                <a:extLst>
                  <a:ext uri="{0D108BD9-81ED-4DB2-BD59-A6C34878D82A}">
                    <a16:rowId xmlns:a16="http://schemas.microsoft.com/office/drawing/2014/main" val="10003"/>
                  </a:ext>
                </a:extLst>
              </a:tr>
              <a:tr h="518296">
                <a:tc>
                  <a:txBody>
                    <a:bodyPr/>
                    <a:lstStyle/>
                    <a:p>
                      <a:r>
                        <a:rPr lang="ru-RU" sz="1400" b="0" i="1" dirty="0">
                          <a:solidFill>
                            <a:srgbClr val="3D4651"/>
                          </a:solidFill>
                          <a:effectLst/>
                          <a:latin typeface="Times New Roman" panose="02020603050405020304" pitchFamily="18" charset="0"/>
                          <a:cs typeface="Times New Roman" panose="02020603050405020304" pitchFamily="18" charset="0"/>
                        </a:rPr>
                        <a:t>Кристалл денелер</a:t>
                      </a:r>
                      <a:r>
                        <a:rPr lang="ru-RU" sz="1400" b="0" i="0" dirty="0">
                          <a:solidFill>
                            <a:srgbClr val="3D4651"/>
                          </a:solidFill>
                          <a:effectLst/>
                          <a:latin typeface="Times New Roman" panose="02020603050405020304" pitchFamily="18" charset="0"/>
                          <a:cs typeface="Times New Roman" panose="02020603050405020304" pitchFamily="18" charset="0"/>
                        </a:rPr>
                        <a:t> дегеніміз – молекулалары ретсіз орналасқан денелер</a:t>
                      </a:r>
                      <a:endParaRPr lang="ru-RU" sz="1400" dirty="0">
                        <a:latin typeface="Times New Roman" panose="02020603050405020304" pitchFamily="18" charset="0"/>
                        <a:cs typeface="Times New Roman" panose="02020603050405020304" pitchFamily="18" charset="0"/>
                      </a:endParaRPr>
                    </a:p>
                  </a:txBody>
                  <a:tcPr marT="45732" marB="45732"/>
                </a:tc>
                <a:tc>
                  <a:txBody>
                    <a:bodyPr/>
                    <a:lstStyle/>
                    <a:p>
                      <a:endParaRPr lang="ru-RU" sz="1400" dirty="0">
                        <a:latin typeface="Times New Roman" panose="02020603050405020304" pitchFamily="18" charset="0"/>
                        <a:cs typeface="Times New Roman" panose="02020603050405020304" pitchFamily="18" charset="0"/>
                      </a:endParaRPr>
                    </a:p>
                  </a:txBody>
                  <a:tcPr marT="45732" marB="45732"/>
                </a:tc>
                <a:tc>
                  <a:txBody>
                    <a:bodyPr/>
                    <a:lstStyle/>
                    <a:p>
                      <a:r>
                        <a:rPr lang="kk-KZ" sz="1400" dirty="0">
                          <a:latin typeface="Times New Roman" panose="02020603050405020304" pitchFamily="18" charset="0"/>
                          <a:cs typeface="Times New Roman" panose="02020603050405020304" pitchFamily="18" charset="0"/>
                        </a:rPr>
                        <a:t>+</a:t>
                      </a:r>
                      <a:endParaRPr lang="ru-RU" sz="1400" dirty="0">
                        <a:latin typeface="Times New Roman" panose="02020603050405020304" pitchFamily="18" charset="0"/>
                        <a:cs typeface="Times New Roman" panose="02020603050405020304" pitchFamily="18" charset="0"/>
                      </a:endParaRPr>
                    </a:p>
                  </a:txBody>
                  <a:tcPr marT="45732" marB="45732"/>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5060576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a:bodyPr>
          <a:lstStyle/>
          <a:p>
            <a:pPr marL="0" indent="0">
              <a:buNone/>
            </a:pPr>
            <a:endParaRPr lang="ru-RU" dirty="0"/>
          </a:p>
          <a:p>
            <a:endParaRPr lang="ru-RU" dirty="0"/>
          </a:p>
          <a:p>
            <a:endParaRPr lang="ru-RU" dirty="0"/>
          </a:p>
        </p:txBody>
      </p:sp>
      <p:sp>
        <p:nvSpPr>
          <p:cNvPr id="4" name="Прямоугольник 3"/>
          <p:cNvSpPr/>
          <p:nvPr/>
        </p:nvSpPr>
        <p:spPr>
          <a:xfrm>
            <a:off x="3097012" y="3244334"/>
            <a:ext cx="237566" cy="369332"/>
          </a:xfrm>
          <a:prstGeom prst="rect">
            <a:avLst/>
          </a:prstGeom>
        </p:spPr>
        <p:txBody>
          <a:bodyPr wrap="none">
            <a:spAutoFit/>
          </a:bodyPr>
          <a:lstStyle/>
          <a:p>
            <a:r>
              <a:rPr lang="ru-RU" b="1" dirty="0"/>
              <a:t> </a:t>
            </a:r>
            <a:endParaRPr lang="ru-RU" dirty="0"/>
          </a:p>
        </p:txBody>
      </p:sp>
      <p:sp>
        <p:nvSpPr>
          <p:cNvPr id="5" name="Равнобедренный треугольник 4"/>
          <p:cNvSpPr/>
          <p:nvPr/>
        </p:nvSpPr>
        <p:spPr>
          <a:xfrm>
            <a:off x="1475657" y="1412776"/>
            <a:ext cx="6480719" cy="4752528"/>
          </a:xfrm>
          <a:prstGeom prst="triangle">
            <a:avLst/>
          </a:prstGeom>
          <a:solidFill>
            <a:schemeClr val="accent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i="1" dirty="0">
                <a:solidFill>
                  <a:srgbClr val="FF0000"/>
                </a:solidFill>
                <a:latin typeface="Times New Roman" pitchFamily="18" charset="0"/>
                <a:cs typeface="Times New Roman" pitchFamily="18" charset="0"/>
              </a:rPr>
              <a:t>Сіз үйренген төрт нәрсе</a:t>
            </a:r>
          </a:p>
          <a:p>
            <a:pPr algn="ctr"/>
            <a:r>
              <a:rPr lang="ru-RU" sz="2400" i="1" dirty="0">
                <a:solidFill>
                  <a:srgbClr val="FF0000"/>
                </a:solidFill>
                <a:latin typeface="Times New Roman" pitchFamily="18" charset="0"/>
                <a:cs typeface="Times New Roman" pitchFamily="18" charset="0"/>
              </a:rPr>
              <a:t>Сіз көбірек</a:t>
            </a:r>
            <a:r>
              <a:rPr lang="kk-KZ" sz="2400" i="1" dirty="0">
                <a:solidFill>
                  <a:srgbClr val="FF0000"/>
                </a:solidFill>
                <a:latin typeface="Times New Roman" pitchFamily="18" charset="0"/>
                <a:cs typeface="Times New Roman" pitchFamily="18" charset="0"/>
              </a:rPr>
              <a:t>  </a:t>
            </a:r>
            <a:r>
              <a:rPr lang="ru-RU" sz="2400" i="1" dirty="0">
                <a:solidFill>
                  <a:srgbClr val="FF0000"/>
                </a:solidFill>
                <a:latin typeface="Times New Roman" pitchFamily="18" charset="0"/>
                <a:cs typeface="Times New Roman" pitchFamily="18" charset="0"/>
              </a:rPr>
              <a:t>білгіңіз келетін</a:t>
            </a:r>
          </a:p>
          <a:p>
            <a:pPr algn="ctr"/>
            <a:r>
              <a:rPr lang="ru-RU" sz="2400" i="1" dirty="0">
                <a:solidFill>
                  <a:srgbClr val="FF0000"/>
                </a:solidFill>
                <a:latin typeface="Times New Roman" pitchFamily="18" charset="0"/>
                <a:cs typeface="Times New Roman" pitchFamily="18" charset="0"/>
              </a:rPr>
              <a:t>Сіз бұрыннан білетін үш нәрсе</a:t>
            </a:r>
          </a:p>
          <a:p>
            <a:pPr algn="ctr"/>
            <a:endParaRPr lang="ru-RU" dirty="0"/>
          </a:p>
        </p:txBody>
      </p:sp>
      <p:sp>
        <p:nvSpPr>
          <p:cNvPr id="6" name="AutoShape 10"/>
          <p:cNvSpPr>
            <a:spLocks noChangeArrowheads="1"/>
          </p:cNvSpPr>
          <p:nvPr/>
        </p:nvSpPr>
        <p:spPr bwMode="auto">
          <a:xfrm>
            <a:off x="331912" y="548680"/>
            <a:ext cx="8784976" cy="1040953"/>
          </a:xfrm>
          <a:prstGeom prst="ribbon2">
            <a:avLst>
              <a:gd name="adj1" fmla="val 24479"/>
              <a:gd name="adj2" fmla="val 50000"/>
            </a:avLst>
          </a:prstGeom>
          <a:solidFill>
            <a:schemeClr val="accent1">
              <a:lumMod val="60000"/>
              <a:lumOff val="40000"/>
            </a:schemeClr>
          </a:solidFill>
          <a:ln w="9525">
            <a:solidFill>
              <a:schemeClr val="tx1"/>
            </a:solidFill>
            <a:round/>
            <a:headEnd/>
            <a:tailEnd/>
          </a:ln>
        </p:spPr>
        <p:txBody>
          <a:bodyPr wrap="none" anchor="ctr"/>
          <a:lstStyle>
            <a:defPPr>
              <a:defRPr lang="ru-RU"/>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a:r>
              <a:rPr lang="kk-KZ" sz="3200" b="1" dirty="0">
                <a:latin typeface="Times New Roman" pitchFamily="18" charset="0"/>
                <a:cs typeface="Times New Roman" pitchFamily="18" charset="0"/>
              </a:rPr>
              <a:t>РЕФЛЕКЦИЯ</a:t>
            </a:r>
            <a:endParaRPr lang="ru-RU" sz="3200" b="1" dirty="0">
              <a:latin typeface="Times New Roman" pitchFamily="18" charset="0"/>
              <a:cs typeface="Times New Roman" pitchFamily="18" charset="0"/>
            </a:endParaRPr>
          </a:p>
        </p:txBody>
      </p:sp>
    </p:spTree>
    <p:extLst>
      <p:ext uri="{BB962C8B-B14F-4D97-AF65-F5344CB8AC3E}">
        <p14:creationId xmlns:p14="http://schemas.microsoft.com/office/powerpoint/2010/main" val="34053485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700808"/>
            <a:ext cx="8229600" cy="4306483"/>
          </a:xfrm>
        </p:spPr>
        <p:txBody>
          <a:bodyPr>
            <a:normAutofit/>
          </a:bodyPr>
          <a:lstStyle/>
          <a:p>
            <a:pPr algn="ctr"/>
            <a:r>
              <a:rPr lang="kk-KZ" sz="2800" dirty="0">
                <a:latin typeface="Times New Roman" pitchFamily="18" charset="0"/>
                <a:cs typeface="Times New Roman" pitchFamily="18" charset="0"/>
              </a:rPr>
              <a:t>-Тақырып соңындағы сұрақтарға жауап жазу</a:t>
            </a:r>
            <a:endParaRPr lang="ru-RU" sz="2800" dirty="0">
              <a:latin typeface="Times New Roman" pitchFamily="18" charset="0"/>
              <a:cs typeface="Times New Roman" pitchFamily="18" charset="0"/>
            </a:endParaRPr>
          </a:p>
          <a:p>
            <a:pPr algn="ctr"/>
            <a:r>
              <a:rPr lang="kk-KZ" sz="2800" dirty="0">
                <a:latin typeface="Times New Roman" pitchFamily="18" charset="0"/>
                <a:cs typeface="Times New Roman" pitchFamily="18" charset="0"/>
              </a:rPr>
              <a:t>-105 беттегі кестені толтыру</a:t>
            </a:r>
            <a:endParaRPr lang="ru-RU" sz="2800" i="1" dirty="0">
              <a:latin typeface="Times New Roman" pitchFamily="18" charset="0"/>
              <a:cs typeface="Times New Roman" pitchFamily="18" charset="0"/>
            </a:endParaRPr>
          </a:p>
        </p:txBody>
      </p:sp>
      <p:sp>
        <p:nvSpPr>
          <p:cNvPr id="4" name="AutoShape 10"/>
          <p:cNvSpPr>
            <a:spLocks noGrp="1" noChangeArrowheads="1"/>
          </p:cNvSpPr>
          <p:nvPr>
            <p:ph type="title"/>
          </p:nvPr>
        </p:nvSpPr>
        <p:spPr bwMode="auto">
          <a:xfrm>
            <a:off x="457200" y="274638"/>
            <a:ext cx="8229600" cy="1143000"/>
          </a:xfrm>
          <a:prstGeom prst="ribbon2">
            <a:avLst>
              <a:gd name="adj1" fmla="val 22197"/>
              <a:gd name="adj2" fmla="val 50000"/>
            </a:avLst>
          </a:prstGeom>
          <a:solidFill>
            <a:schemeClr val="accent1">
              <a:lumMod val="60000"/>
              <a:lumOff val="40000"/>
            </a:schemeClr>
          </a:solidFill>
          <a:ln w="9525">
            <a:solidFill>
              <a:schemeClr val="tx1"/>
            </a:solidFill>
            <a:round/>
            <a:headEnd/>
            <a:tailEnd/>
          </a:ln>
        </p:spPr>
        <p:txBody>
          <a:bodyPr wrap="none" anchor="ctr"/>
          <a:lstStyle>
            <a:defPPr>
              <a:defRPr lang="ru-RU"/>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a:r>
              <a:rPr lang="kk-KZ" sz="3200" b="1" dirty="0">
                <a:latin typeface="Times New Roman" pitchFamily="18" charset="0"/>
                <a:cs typeface="Times New Roman" pitchFamily="18" charset="0"/>
              </a:rPr>
              <a:t>Үй тапсырмасы</a:t>
            </a:r>
            <a:endParaRPr lang="ru-RU" sz="3200" b="1" dirty="0">
              <a:latin typeface="Times New Roman" pitchFamily="18" charset="0"/>
              <a:cs typeface="Times New Roman" pitchFamily="18" charset="0"/>
            </a:endParaRPr>
          </a:p>
        </p:txBody>
      </p:sp>
    </p:spTree>
    <p:extLst>
      <p:ext uri="{BB962C8B-B14F-4D97-AF65-F5344CB8AC3E}">
        <p14:creationId xmlns:p14="http://schemas.microsoft.com/office/powerpoint/2010/main" val="10264077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115616" y="1556792"/>
            <a:ext cx="6984776" cy="4082008"/>
          </a:xfrm>
        </p:spPr>
        <p:txBody>
          <a:bodyPr>
            <a:normAutofit/>
          </a:bodyPr>
          <a:lstStyle/>
          <a:p>
            <a:pPr algn="l"/>
            <a:r>
              <a:rPr lang="kk-KZ" sz="3600" dirty="0">
                <a:solidFill>
                  <a:schemeClr val="tx1"/>
                </a:solidFill>
                <a:latin typeface="Times New Roman" pitchFamily="18" charset="0"/>
                <a:cs typeface="Times New Roman" pitchFamily="18" charset="0"/>
              </a:rPr>
              <a:t>7.3.1.1 – заттардың молекулалық құрылысы негізінде, газдардың сұйықтар мен қатты денелердің құрылымын сипаттау</a:t>
            </a:r>
            <a:endParaRPr lang="ru-RU" sz="3600" dirty="0">
              <a:solidFill>
                <a:schemeClr val="tx1"/>
              </a:solidFill>
              <a:latin typeface="Times New Roman" pitchFamily="18" charset="0"/>
              <a:cs typeface="Times New Roman" pitchFamily="18" charset="0"/>
            </a:endParaRPr>
          </a:p>
        </p:txBody>
      </p:sp>
      <p:sp>
        <p:nvSpPr>
          <p:cNvPr id="4" name="AutoShape 10"/>
          <p:cNvSpPr>
            <a:spLocks noChangeArrowheads="1"/>
          </p:cNvSpPr>
          <p:nvPr/>
        </p:nvSpPr>
        <p:spPr bwMode="auto">
          <a:xfrm>
            <a:off x="0" y="332655"/>
            <a:ext cx="9144000" cy="1040953"/>
          </a:xfrm>
          <a:prstGeom prst="ribbon2">
            <a:avLst>
              <a:gd name="adj1" fmla="val 23148"/>
              <a:gd name="adj2" fmla="val 50000"/>
            </a:avLst>
          </a:prstGeom>
          <a:solidFill>
            <a:schemeClr val="accent1">
              <a:lumMod val="60000"/>
              <a:lumOff val="40000"/>
            </a:schemeClr>
          </a:solidFill>
          <a:ln w="9525">
            <a:solidFill>
              <a:schemeClr val="tx1"/>
            </a:solidFill>
            <a:round/>
            <a:headEnd/>
            <a:tailEnd/>
          </a:ln>
        </p:spPr>
        <p:txBody>
          <a:bodyPr wrap="none" anchor="ctr"/>
          <a:lstStyle>
            <a:defPPr>
              <a:defRPr lang="ru-RU"/>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a:endParaRPr lang="kk-KZ" sz="3200" b="1" dirty="0">
              <a:latin typeface="Times New Roman" pitchFamily="18" charset="0"/>
              <a:cs typeface="Times New Roman" pitchFamily="18" charset="0"/>
            </a:endParaRPr>
          </a:p>
          <a:p>
            <a:pPr algn="ctr"/>
            <a:r>
              <a:rPr lang="kk-KZ" sz="3200" b="1" dirty="0">
                <a:latin typeface="Times New Roman" pitchFamily="18" charset="0"/>
                <a:cs typeface="Times New Roman" pitchFamily="18" charset="0"/>
              </a:rPr>
              <a:t>Оқу мақсаттары:</a:t>
            </a:r>
          </a:p>
          <a:p>
            <a:pPr algn="ctr"/>
            <a:endParaRPr lang="ru-RU" sz="3200" b="1" dirty="0">
              <a:latin typeface="Times New Roman" pitchFamily="18" charset="0"/>
              <a:cs typeface="Times New Roman" pitchFamily="18" charset="0"/>
            </a:endParaRPr>
          </a:p>
        </p:txBody>
      </p:sp>
    </p:spTree>
    <p:extLst>
      <p:ext uri="{BB962C8B-B14F-4D97-AF65-F5344CB8AC3E}">
        <p14:creationId xmlns:p14="http://schemas.microsoft.com/office/powerpoint/2010/main" val="12358511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95536" y="1556792"/>
            <a:ext cx="8291264" cy="4569371"/>
          </a:xfrm>
        </p:spPr>
        <p:txBody>
          <a:bodyPr>
            <a:normAutofit/>
          </a:bodyPr>
          <a:lstStyle/>
          <a:p>
            <a:r>
              <a:rPr lang="kk-KZ" sz="3600" dirty="0">
                <a:solidFill>
                  <a:schemeClr val="tx1"/>
                </a:solidFill>
                <a:latin typeface="Times New Roman" pitchFamily="18" charset="0"/>
                <a:cs typeface="Times New Roman" pitchFamily="18" charset="0"/>
              </a:rPr>
              <a:t>Заттардың  молекулалық құрылысын біледі.</a:t>
            </a:r>
            <a:endParaRPr lang="ru-RU" sz="3600" dirty="0">
              <a:solidFill>
                <a:schemeClr val="tx1"/>
              </a:solidFill>
              <a:latin typeface="Times New Roman" pitchFamily="18" charset="0"/>
              <a:cs typeface="Times New Roman" pitchFamily="18" charset="0"/>
            </a:endParaRPr>
          </a:p>
          <a:p>
            <a:r>
              <a:rPr lang="kk-KZ" sz="3600" dirty="0">
                <a:solidFill>
                  <a:schemeClr val="tx1"/>
                </a:solidFill>
                <a:latin typeface="Times New Roman" pitchFamily="18" charset="0"/>
                <a:cs typeface="Times New Roman" pitchFamily="18" charset="0"/>
              </a:rPr>
              <a:t>Газдардың, сұйықтар мен қатты денелердің құрылымын сипаттап, мысалдар келтіре алады</a:t>
            </a:r>
            <a:r>
              <a:rPr lang="kk-KZ" sz="3600" dirty="0">
                <a:latin typeface="Times New Roman" pitchFamily="18" charset="0"/>
                <a:cs typeface="Times New Roman" pitchFamily="18" charset="0"/>
              </a:rPr>
              <a:t>.</a:t>
            </a:r>
            <a:endParaRPr lang="ru-RU" sz="3600" dirty="0">
              <a:latin typeface="Times New Roman" pitchFamily="18" charset="0"/>
              <a:cs typeface="Times New Roman" pitchFamily="18" charset="0"/>
            </a:endParaRPr>
          </a:p>
        </p:txBody>
      </p:sp>
      <p:sp>
        <p:nvSpPr>
          <p:cNvPr id="4" name="AutoShape 10"/>
          <p:cNvSpPr>
            <a:spLocks noChangeArrowheads="1"/>
          </p:cNvSpPr>
          <p:nvPr/>
        </p:nvSpPr>
        <p:spPr bwMode="auto">
          <a:xfrm>
            <a:off x="0" y="260648"/>
            <a:ext cx="9144000" cy="1040953"/>
          </a:xfrm>
          <a:prstGeom prst="ribbon2">
            <a:avLst>
              <a:gd name="adj1" fmla="val 24479"/>
              <a:gd name="adj2" fmla="val 50000"/>
            </a:avLst>
          </a:prstGeom>
          <a:solidFill>
            <a:schemeClr val="accent1">
              <a:lumMod val="60000"/>
              <a:lumOff val="40000"/>
            </a:schemeClr>
          </a:solidFill>
          <a:ln w="9525">
            <a:solidFill>
              <a:schemeClr val="tx1"/>
            </a:solidFill>
            <a:round/>
            <a:headEnd/>
            <a:tailEnd/>
          </a:ln>
        </p:spPr>
        <p:txBody>
          <a:bodyPr wrap="none" anchor="ctr"/>
          <a:lstStyle>
            <a:defPPr>
              <a:defRPr lang="ru-RU"/>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a:r>
              <a:rPr lang="kk-KZ" sz="3200" b="1" dirty="0">
                <a:latin typeface="Times New Roman" pitchFamily="18" charset="0"/>
                <a:cs typeface="Times New Roman" pitchFamily="18" charset="0"/>
              </a:rPr>
              <a:t>Бағалау критерийлері</a:t>
            </a:r>
            <a:endParaRPr lang="ru-RU" sz="3200" b="1" dirty="0">
              <a:latin typeface="Times New Roman" pitchFamily="18" charset="0"/>
              <a:cs typeface="Times New Roman" pitchFamily="18" charset="0"/>
            </a:endParaRPr>
          </a:p>
        </p:txBody>
      </p:sp>
    </p:spTree>
    <p:extLst>
      <p:ext uri="{BB962C8B-B14F-4D97-AF65-F5344CB8AC3E}">
        <p14:creationId xmlns:p14="http://schemas.microsoft.com/office/powerpoint/2010/main" val="17681682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11560" y="1454001"/>
            <a:ext cx="8208912" cy="4672162"/>
          </a:xfrm>
        </p:spPr>
        <p:txBody>
          <a:bodyPr>
            <a:normAutofit/>
          </a:bodyPr>
          <a:lstStyle/>
          <a:p>
            <a:pPr marL="0" indent="0" algn="just">
              <a:buNone/>
            </a:pPr>
            <a:r>
              <a:rPr lang="ru-RU" sz="1600" b="0" i="0" dirty="0">
                <a:solidFill>
                  <a:srgbClr val="3D4651"/>
                </a:solidFill>
                <a:effectLst/>
                <a:latin typeface="Times New Roman" panose="02020603050405020304" pitchFamily="18" charset="0"/>
                <a:cs typeface="Times New Roman" panose="02020603050405020304" pitchFamily="18" charset="0"/>
              </a:rPr>
              <a:t>Бізді қоршаған ортада баулы зат атомдар мен молекулалардан тұрады. Алғаш рет айналамыздағы денелердің барлығы ұсақ бөлшектерден </a:t>
            </a:r>
            <a:r>
              <a:rPr lang="ru-RU" sz="1600" dirty="0">
                <a:solidFill>
                  <a:srgbClr val="3D4651"/>
                </a:solidFill>
                <a:latin typeface="Times New Roman" panose="02020603050405020304" pitchFamily="18" charset="0"/>
                <a:cs typeface="Times New Roman" panose="02020603050405020304" pitchFamily="18" charset="0"/>
              </a:rPr>
              <a:t>тұрады деген </a:t>
            </a:r>
            <a:r>
              <a:rPr lang="ru-RU" sz="1600" b="0" i="0" dirty="0">
                <a:solidFill>
                  <a:srgbClr val="3D4651"/>
                </a:solidFill>
                <a:effectLst/>
                <a:latin typeface="Times New Roman" panose="02020603050405020304" pitchFamily="18" charset="0"/>
                <a:cs typeface="Times New Roman" panose="02020603050405020304" pitchFamily="18" charset="0"/>
              </a:rPr>
              <a:t>көзқарастың негізін грек ғұламасы Демокрит</a:t>
            </a:r>
            <a:r>
              <a:rPr lang="en-US" sz="1600" b="0" i="0" dirty="0">
                <a:solidFill>
                  <a:srgbClr val="3D4651"/>
                </a:solidFill>
                <a:effectLst/>
                <a:latin typeface="Times New Roman" panose="02020603050405020304" pitchFamily="18" charset="0"/>
                <a:cs typeface="Times New Roman" panose="02020603050405020304" pitchFamily="18" charset="0"/>
              </a:rPr>
              <a:t> </a:t>
            </a:r>
            <a:r>
              <a:rPr lang="ru-RU" sz="1600" b="0" i="0" dirty="0">
                <a:solidFill>
                  <a:srgbClr val="3D4651"/>
                </a:solidFill>
                <a:effectLst/>
                <a:latin typeface="Times New Roman" panose="02020603050405020304" pitchFamily="18" charset="0"/>
                <a:cs typeface="Times New Roman" panose="02020603050405020304" pitchFamily="18" charset="0"/>
              </a:rPr>
              <a:t>қалады. Ол кез келген дене бөлінбейтін, ұсақ бөлшектер – атомдардан тұрады деп болжады. </a:t>
            </a:r>
            <a:r>
              <a:rPr lang="ru-RU" sz="1600" b="1" i="1" dirty="0">
                <a:solidFill>
                  <a:srgbClr val="3D4651"/>
                </a:solidFill>
                <a:effectLst/>
                <a:latin typeface="Times New Roman" panose="02020603050405020304" pitchFamily="18" charset="0"/>
                <a:cs typeface="Times New Roman" panose="02020603050405020304" pitchFamily="18" charset="0"/>
              </a:rPr>
              <a:t>Атом</a:t>
            </a:r>
            <a:r>
              <a:rPr lang="ru-RU" sz="1600" b="0" i="0" dirty="0">
                <a:solidFill>
                  <a:srgbClr val="3D4651"/>
                </a:solidFill>
                <a:effectLst/>
                <a:latin typeface="Times New Roman" panose="02020603050405020304" pitchFamily="18" charset="0"/>
                <a:cs typeface="Times New Roman" panose="02020603050405020304" pitchFamily="18" charset="0"/>
              </a:rPr>
              <a:t> деп химиялық реакция кезінде заттың бөлінбейтін ең кіші бөлшегін айтады. Ал заттың химиялық қасиеттерін сипаттайтын ең кіші бөлшегі молекула деп аталады. Атомдар бірігіп молекула түзеді. Мысалы, су молекуласы оттектің бір атомынан және сутектің </a:t>
            </a:r>
            <a:r>
              <a:rPr lang="ru-RU" sz="1600" b="0" i="0" dirty="0" err="1">
                <a:solidFill>
                  <a:srgbClr val="3D4651"/>
                </a:solidFill>
                <a:effectLst/>
                <a:latin typeface="Times New Roman" panose="02020603050405020304" pitchFamily="18" charset="0"/>
                <a:cs typeface="Times New Roman" panose="02020603050405020304" pitchFamily="18" charset="0"/>
              </a:rPr>
              <a:t>екі</a:t>
            </a:r>
            <a:r>
              <a:rPr lang="ru-RU" sz="1600" b="0" i="0" dirty="0">
                <a:solidFill>
                  <a:srgbClr val="3D4651"/>
                </a:solidFill>
                <a:effectLst/>
                <a:latin typeface="Times New Roman" panose="02020603050405020304" pitchFamily="18" charset="0"/>
                <a:cs typeface="Times New Roman" panose="02020603050405020304" pitchFamily="18" charset="0"/>
              </a:rPr>
              <a:t> атомынан тұрады.</a:t>
            </a:r>
          </a:p>
          <a:p>
            <a:pPr marL="0" indent="0">
              <a:buNone/>
            </a:pPr>
            <a:endParaRPr lang="ru-RU" sz="1600" dirty="0"/>
          </a:p>
        </p:txBody>
      </p:sp>
      <p:sp>
        <p:nvSpPr>
          <p:cNvPr id="4" name="AutoShape 10"/>
          <p:cNvSpPr>
            <a:spLocks noChangeArrowheads="1"/>
          </p:cNvSpPr>
          <p:nvPr/>
        </p:nvSpPr>
        <p:spPr bwMode="auto">
          <a:xfrm>
            <a:off x="0" y="188640"/>
            <a:ext cx="9144000" cy="1040953"/>
          </a:xfrm>
          <a:prstGeom prst="ribbon2">
            <a:avLst>
              <a:gd name="adj1" fmla="val 23148"/>
              <a:gd name="adj2" fmla="val 50000"/>
            </a:avLst>
          </a:prstGeom>
          <a:solidFill>
            <a:schemeClr val="accent1">
              <a:lumMod val="60000"/>
              <a:lumOff val="40000"/>
            </a:schemeClr>
          </a:solidFill>
          <a:ln w="9525">
            <a:solidFill>
              <a:schemeClr val="tx1"/>
            </a:solidFill>
            <a:round/>
            <a:headEnd/>
            <a:tailEnd/>
          </a:ln>
        </p:spPr>
        <p:txBody>
          <a:bodyPr wrap="none" anchor="ctr"/>
          <a:lstStyle>
            <a:defPPr>
              <a:defRPr lang="ru-RU"/>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a:endParaRPr lang="kk-KZ" sz="2400" b="1" dirty="0">
              <a:latin typeface="Times New Roman" pitchFamily="18" charset="0"/>
              <a:cs typeface="Times New Roman" pitchFamily="18" charset="0"/>
            </a:endParaRPr>
          </a:p>
          <a:p>
            <a:pPr algn="ctr"/>
            <a:r>
              <a:rPr lang="kk-KZ" sz="2400" b="1" dirty="0">
                <a:latin typeface="Times New Roman" pitchFamily="18" charset="0"/>
                <a:cs typeface="Times New Roman" pitchFamily="18" charset="0"/>
              </a:rPr>
              <a:t>Атом мен молекула</a:t>
            </a:r>
            <a:endParaRPr lang="ru-RU" sz="2400" dirty="0">
              <a:latin typeface="Times New Roman" pitchFamily="18" charset="0"/>
              <a:cs typeface="Times New Roman" pitchFamily="18" charset="0"/>
            </a:endParaRPr>
          </a:p>
          <a:p>
            <a:pPr algn="ctr"/>
            <a:endParaRPr lang="ru-RU" sz="3200" b="1" dirty="0">
              <a:latin typeface="Times New Roman" pitchFamily="18" charset="0"/>
              <a:cs typeface="Times New Roman" pitchFamily="18" charset="0"/>
            </a:endParaRPr>
          </a:p>
        </p:txBody>
      </p:sp>
      <p:pic>
        <p:nvPicPr>
          <p:cNvPr id="5" name="Рисунок 4">
            <a:extLst>
              <a:ext uri="{FF2B5EF4-FFF2-40B4-BE49-F238E27FC236}">
                <a16:creationId xmlns:a16="http://schemas.microsoft.com/office/drawing/2014/main" id="{6C004B88-1619-4AA1-AFB4-59AB9CC54B8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03848" y="3717032"/>
            <a:ext cx="2664296" cy="2299309"/>
          </a:xfrm>
          <a:prstGeom prst="rect">
            <a:avLst/>
          </a:prstGeom>
        </p:spPr>
      </p:pic>
    </p:spTree>
    <p:extLst>
      <p:ext uri="{BB962C8B-B14F-4D97-AF65-F5344CB8AC3E}">
        <p14:creationId xmlns:p14="http://schemas.microsoft.com/office/powerpoint/2010/main" val="42673506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78098"/>
          </a:xfrm>
        </p:spPr>
        <p:txBody>
          <a:bodyPr>
            <a:normAutofit fontScale="90000"/>
          </a:bodyPr>
          <a:lstStyle/>
          <a:p>
            <a:r>
              <a:rPr lang="ru-RU" sz="4400" dirty="0">
                <a:latin typeface="Times New Roman" pitchFamily="18" charset="0"/>
                <a:cs typeface="Times New Roman" pitchFamily="18" charset="0"/>
              </a:rPr>
              <a:t/>
            </a:r>
            <a:br>
              <a:rPr lang="ru-RU" sz="4400" dirty="0">
                <a:latin typeface="Times New Roman" pitchFamily="18" charset="0"/>
                <a:cs typeface="Times New Roman" pitchFamily="18" charset="0"/>
              </a:rPr>
            </a:br>
            <a:endParaRPr lang="ru-RU" b="1" dirty="0">
              <a:latin typeface="Times New Roman" pitchFamily="18" charset="0"/>
              <a:cs typeface="Times New Roman" pitchFamily="18" charset="0"/>
            </a:endParaRPr>
          </a:p>
        </p:txBody>
      </p:sp>
      <p:sp>
        <p:nvSpPr>
          <p:cNvPr id="7" name="Прямоугольник 6"/>
          <p:cNvSpPr/>
          <p:nvPr/>
        </p:nvSpPr>
        <p:spPr>
          <a:xfrm>
            <a:off x="1331640" y="2132856"/>
            <a:ext cx="5256584" cy="369332"/>
          </a:xfrm>
          <a:prstGeom prst="rect">
            <a:avLst/>
          </a:prstGeom>
        </p:spPr>
        <p:txBody>
          <a:bodyPr wrap="square">
            <a:spAutoFit/>
          </a:bodyPr>
          <a:lstStyle/>
          <a:p>
            <a:endParaRPr lang="ru-RU" dirty="0">
              <a:latin typeface="Times New Roman" pitchFamily="18" charset="0"/>
              <a:cs typeface="Times New Roman" pitchFamily="18" charset="0"/>
            </a:endParaRPr>
          </a:p>
        </p:txBody>
      </p:sp>
      <p:sp>
        <p:nvSpPr>
          <p:cNvPr id="8" name="AutoShape 10"/>
          <p:cNvSpPr>
            <a:spLocks noChangeArrowheads="1"/>
          </p:cNvSpPr>
          <p:nvPr/>
        </p:nvSpPr>
        <p:spPr bwMode="auto">
          <a:xfrm>
            <a:off x="0" y="114611"/>
            <a:ext cx="9140374" cy="1040953"/>
          </a:xfrm>
          <a:prstGeom prst="ribbon2">
            <a:avLst>
              <a:gd name="adj1" fmla="val 27140"/>
              <a:gd name="adj2" fmla="val 50000"/>
            </a:avLst>
          </a:prstGeom>
          <a:solidFill>
            <a:schemeClr val="accent1">
              <a:lumMod val="60000"/>
              <a:lumOff val="40000"/>
            </a:schemeClr>
          </a:solidFill>
          <a:ln w="9525">
            <a:solidFill>
              <a:schemeClr val="tx1"/>
            </a:solidFill>
            <a:round/>
            <a:headEnd/>
            <a:tailEnd/>
          </a:ln>
        </p:spPr>
        <p:txBody>
          <a:bodyPr wrap="none" anchor="ctr"/>
          <a:lstStyle>
            <a:defPPr>
              <a:defRPr lang="ru-RU"/>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a:r>
              <a:rPr lang="kk-KZ" sz="2000" b="1" dirty="0">
                <a:latin typeface="Times New Roman" pitchFamily="18" charset="0"/>
                <a:cs typeface="Times New Roman" pitchFamily="18" charset="0"/>
              </a:rPr>
              <a:t>Заттың агрегаттық күйлері</a:t>
            </a:r>
            <a:endParaRPr lang="ru-RU" sz="2000" b="1" dirty="0">
              <a:latin typeface="Times New Roman" pitchFamily="18" charset="0"/>
              <a:cs typeface="Times New Roman" pitchFamily="18" charset="0"/>
            </a:endParaRPr>
          </a:p>
        </p:txBody>
      </p:sp>
      <p:sp>
        <p:nvSpPr>
          <p:cNvPr id="4" name="Объект 3">
            <a:extLst>
              <a:ext uri="{FF2B5EF4-FFF2-40B4-BE49-F238E27FC236}">
                <a16:creationId xmlns:a16="http://schemas.microsoft.com/office/drawing/2014/main" id="{61C12479-2254-487E-A1C7-EF58790A63F4}"/>
              </a:ext>
            </a:extLst>
          </p:cNvPr>
          <p:cNvSpPr>
            <a:spLocks noGrp="1"/>
          </p:cNvSpPr>
          <p:nvPr>
            <p:ph idx="1"/>
          </p:nvPr>
        </p:nvSpPr>
        <p:spPr/>
        <p:txBody>
          <a:bodyPr>
            <a:normAutofit/>
          </a:bodyPr>
          <a:lstStyle/>
          <a:p>
            <a:pPr algn="just"/>
            <a:r>
              <a:rPr lang="ru-RU" sz="1600" b="0" i="0" dirty="0">
                <a:solidFill>
                  <a:srgbClr val="3D4651"/>
                </a:solidFill>
                <a:effectLst/>
                <a:latin typeface="Times New Roman" panose="02020603050405020304" pitchFamily="18" charset="0"/>
                <a:cs typeface="Times New Roman" panose="02020603050405020304" pitchFamily="18" charset="0"/>
              </a:rPr>
              <a:t>Зат бөлшектерінің қозғалысына, орналасуына, өзара әрекеттесуіне байланысты заттар сұйық, газ тәрізді немесе қатты күйде болады. Баршаға жақсы таныс су температурасына қарай қатты (мұз), сұйық (су) және газ (бу) тәріздес күйде бола алады. </a:t>
            </a:r>
            <a:endParaRPr lang="ru-RU" sz="1600" dirty="0"/>
          </a:p>
        </p:txBody>
      </p:sp>
      <p:pic>
        <p:nvPicPr>
          <p:cNvPr id="9" name="Рисунок 8">
            <a:extLst>
              <a:ext uri="{FF2B5EF4-FFF2-40B4-BE49-F238E27FC236}">
                <a16:creationId xmlns:a16="http://schemas.microsoft.com/office/drawing/2014/main" id="{0023FFA5-1D89-432A-8C12-62A3C61EA9C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9592" y="2767850"/>
            <a:ext cx="7144747" cy="3334215"/>
          </a:xfrm>
          <a:prstGeom prst="rect">
            <a:avLst/>
          </a:prstGeom>
        </p:spPr>
      </p:pic>
    </p:spTree>
    <p:extLst>
      <p:ext uri="{BB962C8B-B14F-4D97-AF65-F5344CB8AC3E}">
        <p14:creationId xmlns:p14="http://schemas.microsoft.com/office/powerpoint/2010/main" val="22253947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95536" y="1556792"/>
            <a:ext cx="8291264" cy="4569371"/>
          </a:xfrm>
        </p:spPr>
        <p:txBody>
          <a:bodyPr>
            <a:noAutofit/>
          </a:bodyPr>
          <a:lstStyle/>
          <a:p>
            <a:pPr algn="just"/>
            <a:r>
              <a:rPr lang="ru-RU" sz="1400" b="1" i="1" dirty="0">
                <a:solidFill>
                  <a:srgbClr val="3D4651"/>
                </a:solidFill>
                <a:effectLst/>
                <a:latin typeface="Times New Roman" panose="02020603050405020304" pitchFamily="18" charset="0"/>
                <a:cs typeface="Times New Roman" panose="02020603050405020304" pitchFamily="18" charset="0"/>
              </a:rPr>
              <a:t>Қатты дене.</a:t>
            </a:r>
            <a:r>
              <a:rPr lang="ru-RU" sz="1400" b="0" i="0" dirty="0">
                <a:solidFill>
                  <a:srgbClr val="3D4651"/>
                </a:solidFill>
                <a:effectLst/>
                <a:latin typeface="Times New Roman" panose="02020603050405020304" pitchFamily="18" charset="0"/>
                <a:cs typeface="Times New Roman" panose="02020603050405020304" pitchFamily="18" charset="0"/>
              </a:rPr>
              <a:t> Қатты денелерді қысу және созу арқылы олардың пішіні мен көлемін өзгерту қиын. Себебі олардың молекулалары бір-біріне жақын орналасқан</a:t>
            </a:r>
            <a:r>
              <a:rPr lang="ru-RU" sz="2000" b="0" i="0" dirty="0">
                <a:solidFill>
                  <a:srgbClr val="3D4651"/>
                </a:solidFill>
                <a:effectLst/>
                <a:latin typeface="Times New Roman" panose="02020603050405020304" pitchFamily="18" charset="0"/>
                <a:cs typeface="Times New Roman" panose="02020603050405020304" pitchFamily="18" charset="0"/>
              </a:rPr>
              <a:t> </a:t>
            </a:r>
            <a:r>
              <a:rPr lang="ru-RU" sz="1400" b="0" i="0" dirty="0">
                <a:solidFill>
                  <a:srgbClr val="3D4651"/>
                </a:solidFill>
                <a:effectLst/>
                <a:latin typeface="Times New Roman" panose="02020603050405020304" pitchFamily="18" charset="0"/>
                <a:cs typeface="Times New Roman" panose="02020603050405020304" pitchFamily="18" charset="0"/>
              </a:rPr>
              <a:t>(</a:t>
            </a:r>
            <a:r>
              <a:rPr lang="kk-KZ" sz="1400" b="0" i="0" dirty="0">
                <a:solidFill>
                  <a:srgbClr val="3D4651"/>
                </a:solidFill>
                <a:effectLst/>
                <a:latin typeface="Times New Roman" panose="02020603050405020304" pitchFamily="18" charset="0"/>
                <a:cs typeface="Times New Roman" panose="02020603050405020304" pitchFamily="18" charset="0"/>
              </a:rPr>
              <a:t>а</a:t>
            </a:r>
            <a:r>
              <a:rPr lang="en-US" sz="1400" b="0" i="0" dirty="0">
                <a:solidFill>
                  <a:srgbClr val="3D4651"/>
                </a:solidFill>
                <a:effectLst/>
                <a:latin typeface="Times New Roman" panose="02020603050405020304" pitchFamily="18" charset="0"/>
                <a:cs typeface="Times New Roman" panose="02020603050405020304" pitchFamily="18" charset="0"/>
              </a:rPr>
              <a:t>-</a:t>
            </a:r>
            <a:r>
              <a:rPr lang="ru-RU" sz="1400" b="0" i="0" dirty="0">
                <a:solidFill>
                  <a:srgbClr val="3D4651"/>
                </a:solidFill>
                <a:effectLst/>
                <a:latin typeface="Times New Roman" panose="02020603050405020304" pitchFamily="18" charset="0"/>
                <a:cs typeface="Times New Roman" panose="02020603050405020304" pitchFamily="18" charset="0"/>
              </a:rPr>
              <a:t>сурет)</a:t>
            </a:r>
            <a:r>
              <a:rPr lang="ru-RU" sz="2000" b="0" i="0" dirty="0">
                <a:solidFill>
                  <a:srgbClr val="3D4651"/>
                </a:solidFill>
                <a:effectLst/>
                <a:latin typeface="Times New Roman" panose="02020603050405020304" pitchFamily="18" charset="0"/>
                <a:cs typeface="Times New Roman" panose="02020603050405020304" pitchFamily="18" charset="0"/>
              </a:rPr>
              <a:t>.</a:t>
            </a:r>
            <a:endParaRPr lang="kk-KZ" sz="2000" b="0" i="0" dirty="0">
              <a:solidFill>
                <a:srgbClr val="3D4651"/>
              </a:solidFill>
              <a:effectLst/>
              <a:latin typeface="Times New Roman" panose="02020603050405020304" pitchFamily="18" charset="0"/>
              <a:cs typeface="Times New Roman" pitchFamily="18" charset="0"/>
            </a:endParaRPr>
          </a:p>
          <a:p>
            <a:pPr algn="just"/>
            <a:r>
              <a:rPr lang="ru-RU" sz="1400" b="1" i="1" dirty="0">
                <a:solidFill>
                  <a:srgbClr val="3D4651"/>
                </a:solidFill>
                <a:effectLst/>
                <a:latin typeface="Times New Roman" panose="02020603050405020304" pitchFamily="18" charset="0"/>
                <a:cs typeface="Times New Roman" panose="02020603050405020304" pitchFamily="18" charset="0"/>
              </a:rPr>
              <a:t>Сұйық дене.</a:t>
            </a:r>
            <a:r>
              <a:rPr lang="ru-RU" sz="1400" b="0" i="0" dirty="0">
                <a:solidFill>
                  <a:srgbClr val="3D4651"/>
                </a:solidFill>
                <a:effectLst/>
                <a:latin typeface="Times New Roman" panose="02020603050405020304" pitchFamily="18" charset="0"/>
                <a:cs typeface="Times New Roman" panose="02020603050405020304" pitchFamily="18" charset="0"/>
              </a:rPr>
              <a:t> Сұйықтықтардың молекулалары жақын орналасқандықтан оларды сығу қиын. Сонымен қатар аққыштық қасиетке ие болғандықтан пішінін сақтай слайды, бірақ көлемін сақтайды. Сұйықтық молекулалары қатты денелердің молекулаларына қарағанда бір-бірінен алшақ орналасады (</a:t>
            </a:r>
            <a:r>
              <a:rPr lang="en-US" sz="1400" b="0" i="0" dirty="0">
                <a:solidFill>
                  <a:srgbClr val="3D4651"/>
                </a:solidFill>
                <a:effectLst/>
                <a:latin typeface="Times New Roman" panose="02020603050405020304" pitchFamily="18" charset="0"/>
                <a:cs typeface="Times New Roman" panose="02020603050405020304" pitchFamily="18" charset="0"/>
              </a:rPr>
              <a:t>b-</a:t>
            </a:r>
            <a:r>
              <a:rPr lang="ru-RU" sz="1400" b="0" i="0" dirty="0">
                <a:solidFill>
                  <a:srgbClr val="3D4651"/>
                </a:solidFill>
                <a:effectLst/>
                <a:latin typeface="Times New Roman" panose="02020603050405020304" pitchFamily="18" charset="0"/>
                <a:cs typeface="Times New Roman" panose="02020603050405020304" pitchFamily="18" charset="0"/>
              </a:rPr>
              <a:t>сурет). </a:t>
            </a:r>
          </a:p>
          <a:p>
            <a:pPr algn="just"/>
            <a:r>
              <a:rPr lang="ru-RU" sz="1400" b="1" i="1" dirty="0">
                <a:solidFill>
                  <a:srgbClr val="3D4651"/>
                </a:solidFill>
                <a:effectLst/>
                <a:latin typeface="Times New Roman" panose="02020603050405020304" pitchFamily="18" charset="0"/>
                <a:cs typeface="Times New Roman" panose="02020603050405020304" pitchFamily="18" charset="0"/>
              </a:rPr>
              <a:t>Газ.</a:t>
            </a:r>
            <a:r>
              <a:rPr lang="ru-RU" sz="1400" b="0" i="0" dirty="0">
                <a:solidFill>
                  <a:srgbClr val="3D4651"/>
                </a:solidFill>
                <a:effectLst/>
                <a:latin typeface="Times New Roman" panose="02020603050405020304" pitchFamily="18" charset="0"/>
                <a:cs typeface="Times New Roman" panose="02020603050405020304" pitchFamily="18" charset="0"/>
              </a:rPr>
              <a:t> Газдардың нақты пішіні мен көлемі болмайды. Газ молекулалары үздіксіз және ретсіз қозғалыста болғандықтан өз пішінін оңай өгертіп, өзі орналасқан ыдыс көлемінің пішінін толық алады. Газды сығып көлемін оңай өзгертуге болады. Себебі газ молекулалары бір-бірінен алшақ орналасқан (</a:t>
            </a:r>
            <a:r>
              <a:rPr lang="en-US" sz="1400" b="0" i="0" dirty="0">
                <a:solidFill>
                  <a:srgbClr val="3D4651"/>
                </a:solidFill>
                <a:effectLst/>
                <a:latin typeface="Times New Roman" panose="02020603050405020304" pitchFamily="18" charset="0"/>
                <a:cs typeface="Times New Roman" panose="02020603050405020304" pitchFamily="18" charset="0"/>
              </a:rPr>
              <a:t>c-</a:t>
            </a:r>
            <a:r>
              <a:rPr lang="ru-RU" sz="1400" b="0" i="0" dirty="0">
                <a:solidFill>
                  <a:srgbClr val="3D4651"/>
                </a:solidFill>
                <a:effectLst/>
                <a:latin typeface="Times New Roman" panose="02020603050405020304" pitchFamily="18" charset="0"/>
                <a:cs typeface="Times New Roman" panose="02020603050405020304" pitchFamily="18" charset="0"/>
              </a:rPr>
              <a:t>сурет).</a:t>
            </a:r>
          </a:p>
          <a:p>
            <a:pPr algn="l"/>
            <a:endParaRPr lang="ru-RU" sz="1400" b="0" i="0" dirty="0">
              <a:solidFill>
                <a:srgbClr val="3D4651"/>
              </a:solidFill>
              <a:effectLst/>
              <a:latin typeface="Open Sans"/>
            </a:endParaRPr>
          </a:p>
          <a:p>
            <a:endParaRPr lang="ru-RU" sz="2000" dirty="0">
              <a:latin typeface="Times New Roman" pitchFamily="18" charset="0"/>
              <a:cs typeface="Times New Roman" pitchFamily="18" charset="0"/>
            </a:endParaRPr>
          </a:p>
          <a:p>
            <a:pPr marL="0" indent="0">
              <a:buNone/>
            </a:pPr>
            <a:endParaRPr lang="ru-RU" sz="2000" dirty="0">
              <a:latin typeface="Times New Roman" pitchFamily="18" charset="0"/>
              <a:cs typeface="Times New Roman" pitchFamily="18" charset="0"/>
            </a:endParaRPr>
          </a:p>
          <a:p>
            <a:pPr marL="0" indent="0">
              <a:buNone/>
            </a:pPr>
            <a:endParaRPr lang="ru-RU" sz="2400" dirty="0">
              <a:latin typeface="Times New Roman" pitchFamily="18" charset="0"/>
              <a:cs typeface="Times New Roman" pitchFamily="18" charset="0"/>
            </a:endParaRPr>
          </a:p>
        </p:txBody>
      </p:sp>
      <p:sp>
        <p:nvSpPr>
          <p:cNvPr id="4" name="AutoShape 10"/>
          <p:cNvSpPr>
            <a:spLocks noChangeArrowheads="1"/>
          </p:cNvSpPr>
          <p:nvPr/>
        </p:nvSpPr>
        <p:spPr bwMode="auto">
          <a:xfrm>
            <a:off x="10050" y="260648"/>
            <a:ext cx="9133950" cy="1040953"/>
          </a:xfrm>
          <a:prstGeom prst="ribbon2">
            <a:avLst>
              <a:gd name="adj1" fmla="val 23148"/>
              <a:gd name="adj2" fmla="val 50000"/>
            </a:avLst>
          </a:prstGeom>
          <a:solidFill>
            <a:schemeClr val="accent1">
              <a:lumMod val="60000"/>
              <a:lumOff val="40000"/>
            </a:schemeClr>
          </a:solidFill>
          <a:ln w="9525">
            <a:solidFill>
              <a:schemeClr val="tx1"/>
            </a:solidFill>
            <a:round/>
            <a:headEnd/>
            <a:tailEnd/>
          </a:ln>
        </p:spPr>
        <p:txBody>
          <a:bodyPr wrap="none" anchor="ctr"/>
          <a:lstStyle>
            <a:defPPr>
              <a:defRPr lang="ru-RU"/>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a:r>
              <a:rPr lang="ru-RU" sz="1700" b="1" dirty="0" err="1">
                <a:latin typeface="Times New Roman" pitchFamily="18" charset="0"/>
                <a:cs typeface="Times New Roman" pitchFamily="18" charset="0"/>
              </a:rPr>
              <a:t>Агрегаттық</a:t>
            </a:r>
            <a:r>
              <a:rPr lang="ru-RU" sz="1700" b="1" dirty="0">
                <a:latin typeface="Times New Roman" pitchFamily="18" charset="0"/>
                <a:cs typeface="Times New Roman" pitchFamily="18" charset="0"/>
              </a:rPr>
              <a:t> </a:t>
            </a:r>
            <a:r>
              <a:rPr lang="ru-RU" sz="1700" b="1" dirty="0" err="1">
                <a:latin typeface="Times New Roman" pitchFamily="18" charset="0"/>
                <a:cs typeface="Times New Roman" pitchFamily="18" charset="0"/>
              </a:rPr>
              <a:t>күйдегі</a:t>
            </a:r>
            <a:r>
              <a:rPr lang="ru-RU" sz="1700" b="1" dirty="0">
                <a:latin typeface="Times New Roman" pitchFamily="18" charset="0"/>
                <a:cs typeface="Times New Roman" pitchFamily="18" charset="0"/>
              </a:rPr>
              <a:t> дене </a:t>
            </a:r>
            <a:r>
              <a:rPr lang="ru-RU" sz="1700" b="1" dirty="0" err="1">
                <a:latin typeface="Times New Roman" pitchFamily="18" charset="0"/>
                <a:cs typeface="Times New Roman" pitchFamily="18" charset="0"/>
              </a:rPr>
              <a:t>молекулаларының</a:t>
            </a:r>
            <a:endParaRPr lang="ru-RU" sz="1700" b="1" dirty="0">
              <a:latin typeface="Times New Roman" pitchFamily="18" charset="0"/>
              <a:cs typeface="Times New Roman" pitchFamily="18" charset="0"/>
            </a:endParaRPr>
          </a:p>
          <a:p>
            <a:pPr algn="ctr"/>
            <a:r>
              <a:rPr lang="ru-RU" sz="1700" b="1" dirty="0">
                <a:latin typeface="Times New Roman" pitchFamily="18" charset="0"/>
                <a:cs typeface="Times New Roman" pitchFamily="18" charset="0"/>
              </a:rPr>
              <a:t> </a:t>
            </a:r>
            <a:r>
              <a:rPr lang="ru-RU" sz="1700" b="1" dirty="0" err="1">
                <a:latin typeface="Times New Roman" pitchFamily="18" charset="0"/>
                <a:cs typeface="Times New Roman" pitchFamily="18" charset="0"/>
              </a:rPr>
              <a:t>орналасуы</a:t>
            </a:r>
            <a:endParaRPr lang="ru-RU" sz="1700" b="1" dirty="0">
              <a:latin typeface="Times New Roman" pitchFamily="18" charset="0"/>
              <a:cs typeface="Times New Roman" pitchFamily="18" charset="0"/>
            </a:endParaRPr>
          </a:p>
        </p:txBody>
      </p:sp>
      <p:pic>
        <p:nvPicPr>
          <p:cNvPr id="5" name="Рисунок 4">
            <a:extLst>
              <a:ext uri="{FF2B5EF4-FFF2-40B4-BE49-F238E27FC236}">
                <a16:creationId xmlns:a16="http://schemas.microsoft.com/office/drawing/2014/main" id="{CB9DF05D-32DA-4695-AF8B-C2A641EE172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8794" y="4010391"/>
            <a:ext cx="7144747" cy="2370964"/>
          </a:xfrm>
          <a:prstGeom prst="rect">
            <a:avLst/>
          </a:prstGeom>
        </p:spPr>
      </p:pic>
    </p:spTree>
    <p:extLst>
      <p:ext uri="{BB962C8B-B14F-4D97-AF65-F5344CB8AC3E}">
        <p14:creationId xmlns:p14="http://schemas.microsoft.com/office/powerpoint/2010/main" val="8347941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95536" y="1556792"/>
            <a:ext cx="8291264" cy="4569371"/>
          </a:xfrm>
        </p:spPr>
        <p:txBody>
          <a:bodyPr>
            <a:noAutofit/>
          </a:bodyPr>
          <a:lstStyle/>
          <a:p>
            <a:pPr algn="just"/>
            <a:r>
              <a:rPr lang="ru-RU" sz="1400" b="0" i="0" dirty="0">
                <a:solidFill>
                  <a:srgbClr val="3D4651"/>
                </a:solidFill>
                <a:effectLst/>
                <a:latin typeface="Times New Roman" panose="02020603050405020304" pitchFamily="18" charset="0"/>
                <a:cs typeface="Times New Roman" panose="02020603050405020304" pitchFamily="18" charset="0"/>
              </a:rPr>
              <a:t>Көп дененің молекулалары кристалдық тор түзеді және белгілі бір ретпен орналасады. Мұндай денелер кристалл денелер деп аталады. </a:t>
            </a:r>
            <a:r>
              <a:rPr lang="ru-RU" sz="1400" b="1" i="1" dirty="0">
                <a:solidFill>
                  <a:srgbClr val="3D4651"/>
                </a:solidFill>
                <a:effectLst/>
                <a:latin typeface="Times New Roman" panose="02020603050405020304" pitchFamily="18" charset="0"/>
                <a:cs typeface="Times New Roman" panose="02020603050405020304" pitchFamily="18" charset="0"/>
              </a:rPr>
              <a:t>Кристалл денелер</a:t>
            </a:r>
            <a:r>
              <a:rPr lang="ru-RU" sz="1400" b="0" i="0" dirty="0">
                <a:solidFill>
                  <a:srgbClr val="3D4651"/>
                </a:solidFill>
                <a:effectLst/>
                <a:latin typeface="Times New Roman" panose="02020603050405020304" pitchFamily="18" charset="0"/>
                <a:cs typeface="Times New Roman" panose="02020603050405020304" pitchFamily="18" charset="0"/>
              </a:rPr>
              <a:t> дегеніміз – молекулалары белгілі бір ретпен орналасқан денелер (4</a:t>
            </a:r>
            <a:r>
              <a:rPr lang="en-US" sz="1400" b="0" i="0" dirty="0">
                <a:solidFill>
                  <a:srgbClr val="3D4651"/>
                </a:solidFill>
                <a:effectLst/>
                <a:latin typeface="Times New Roman" panose="02020603050405020304" pitchFamily="18" charset="0"/>
                <a:cs typeface="Times New Roman" panose="02020603050405020304" pitchFamily="18" charset="0"/>
              </a:rPr>
              <a:t>a-</a:t>
            </a:r>
            <a:r>
              <a:rPr lang="ru-RU" sz="1400" b="0" i="0" dirty="0">
                <a:solidFill>
                  <a:srgbClr val="3D4651"/>
                </a:solidFill>
                <a:effectLst/>
                <a:latin typeface="Times New Roman" panose="02020603050405020304" pitchFamily="18" charset="0"/>
                <a:cs typeface="Times New Roman" panose="02020603050405020304" pitchFamily="18" charset="0"/>
              </a:rPr>
              <a:t>сурет). Кристалл денелерге ас тұзы, таза металдар және т.б. жатады. Кристалдық тордың түйіндерінде қатты заттың молеклуалары мен атомдары үздіксіз тербелісте болады. Сол себептен де қатты заттар пішіні мен көлемін жақсы сақтайды.</a:t>
            </a:r>
          </a:p>
          <a:p>
            <a:pPr algn="just"/>
            <a:r>
              <a:rPr lang="ru-RU" sz="1400" b="0" i="0" dirty="0">
                <a:solidFill>
                  <a:srgbClr val="3D4651"/>
                </a:solidFill>
                <a:effectLst/>
                <a:latin typeface="Times New Roman" panose="02020603050405020304" pitchFamily="18" charset="0"/>
                <a:cs typeface="Times New Roman" panose="02020603050405020304" pitchFamily="18" charset="0"/>
              </a:rPr>
              <a:t>Молекулалары ретсіз орналасқан денелер </a:t>
            </a:r>
            <a:r>
              <a:rPr lang="ru-RU" sz="1400" b="1" i="1" dirty="0">
                <a:solidFill>
                  <a:srgbClr val="3D4651"/>
                </a:solidFill>
                <a:effectLst/>
                <a:latin typeface="Times New Roman" panose="02020603050405020304" pitchFamily="18" charset="0"/>
                <a:cs typeface="Times New Roman" panose="02020603050405020304" pitchFamily="18" charset="0"/>
              </a:rPr>
              <a:t>аморфты денелер</a:t>
            </a:r>
            <a:r>
              <a:rPr lang="ru-RU" sz="1400" b="0" i="0" dirty="0">
                <a:solidFill>
                  <a:srgbClr val="3D4651"/>
                </a:solidFill>
                <a:effectLst/>
                <a:latin typeface="Times New Roman" panose="02020603050405020304" pitchFamily="18" charset="0"/>
                <a:cs typeface="Times New Roman" panose="02020603050405020304" pitchFamily="18" charset="0"/>
              </a:rPr>
              <a:t> деп аталады (4</a:t>
            </a:r>
            <a:r>
              <a:rPr lang="en-US" sz="1400" b="0" i="0" dirty="0">
                <a:solidFill>
                  <a:srgbClr val="3D4651"/>
                </a:solidFill>
                <a:effectLst/>
                <a:latin typeface="Times New Roman" panose="02020603050405020304" pitchFamily="18" charset="0"/>
                <a:cs typeface="Times New Roman" panose="02020603050405020304" pitchFamily="18" charset="0"/>
              </a:rPr>
              <a:t>b-</a:t>
            </a:r>
            <a:r>
              <a:rPr lang="ru-RU" sz="1400" b="0" i="0" dirty="0">
                <a:solidFill>
                  <a:srgbClr val="3D4651"/>
                </a:solidFill>
                <a:effectLst/>
                <a:latin typeface="Times New Roman" panose="02020603050405020304" pitchFamily="18" charset="0"/>
                <a:cs typeface="Times New Roman" panose="02020603050405020304" pitchFamily="18" charset="0"/>
              </a:rPr>
              <a:t>сурет). Аморфты денелерге ермексаз, шыны, інжу және т.б. жатады.</a:t>
            </a:r>
          </a:p>
          <a:p>
            <a:pPr algn="l"/>
            <a:endParaRPr lang="ru-RU" sz="1400" b="0" i="0" dirty="0">
              <a:solidFill>
                <a:srgbClr val="3D4651"/>
              </a:solidFill>
              <a:effectLst/>
              <a:latin typeface="Open Sans"/>
            </a:endParaRPr>
          </a:p>
          <a:p>
            <a:pPr algn="l"/>
            <a:endParaRPr lang="ru-RU" sz="1400" b="0" i="0" dirty="0">
              <a:solidFill>
                <a:srgbClr val="3D4651"/>
              </a:solidFill>
              <a:effectLst/>
              <a:latin typeface="Open Sans"/>
            </a:endParaRPr>
          </a:p>
          <a:p>
            <a:endParaRPr lang="ru-RU" sz="2000" dirty="0">
              <a:latin typeface="Times New Roman" pitchFamily="18" charset="0"/>
              <a:cs typeface="Times New Roman" pitchFamily="18" charset="0"/>
            </a:endParaRPr>
          </a:p>
          <a:p>
            <a:pPr marL="0" indent="0">
              <a:buNone/>
            </a:pPr>
            <a:endParaRPr lang="ru-RU" sz="2000" dirty="0">
              <a:latin typeface="Times New Roman" pitchFamily="18" charset="0"/>
              <a:cs typeface="Times New Roman" pitchFamily="18" charset="0"/>
            </a:endParaRPr>
          </a:p>
          <a:p>
            <a:pPr marL="0" indent="0">
              <a:buNone/>
            </a:pPr>
            <a:endParaRPr lang="ru-RU" sz="2400" dirty="0">
              <a:latin typeface="Times New Roman" pitchFamily="18" charset="0"/>
              <a:cs typeface="Times New Roman" pitchFamily="18" charset="0"/>
            </a:endParaRPr>
          </a:p>
        </p:txBody>
      </p:sp>
      <p:sp>
        <p:nvSpPr>
          <p:cNvPr id="4" name="AutoShape 10"/>
          <p:cNvSpPr>
            <a:spLocks noChangeArrowheads="1"/>
          </p:cNvSpPr>
          <p:nvPr/>
        </p:nvSpPr>
        <p:spPr bwMode="auto">
          <a:xfrm>
            <a:off x="10050" y="260648"/>
            <a:ext cx="9133950" cy="1040953"/>
          </a:xfrm>
          <a:prstGeom prst="ribbon2">
            <a:avLst>
              <a:gd name="adj1" fmla="val 23148"/>
              <a:gd name="adj2" fmla="val 50000"/>
            </a:avLst>
          </a:prstGeom>
          <a:solidFill>
            <a:schemeClr val="accent1">
              <a:lumMod val="60000"/>
              <a:lumOff val="40000"/>
            </a:schemeClr>
          </a:solidFill>
          <a:ln w="9525">
            <a:solidFill>
              <a:schemeClr val="tx1"/>
            </a:solidFill>
            <a:round/>
            <a:headEnd/>
            <a:tailEnd/>
          </a:ln>
        </p:spPr>
        <p:txBody>
          <a:bodyPr wrap="none" anchor="ctr"/>
          <a:lstStyle>
            <a:defPPr>
              <a:defRPr lang="ru-RU"/>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a:r>
              <a:rPr lang="ru-RU" sz="2000" b="1" dirty="0">
                <a:latin typeface="Times New Roman" pitchFamily="18" charset="0"/>
                <a:cs typeface="Times New Roman" pitchFamily="18" charset="0"/>
              </a:rPr>
              <a:t>Кристалл және аморфты денелер</a:t>
            </a:r>
          </a:p>
        </p:txBody>
      </p:sp>
      <p:pic>
        <p:nvPicPr>
          <p:cNvPr id="6" name="Рисунок 5">
            <a:extLst>
              <a:ext uri="{FF2B5EF4-FFF2-40B4-BE49-F238E27FC236}">
                <a16:creationId xmlns:a16="http://schemas.microsoft.com/office/drawing/2014/main" id="{459CAE8E-5BE1-48DE-B2F1-A660AB882A0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2502" y="3429000"/>
            <a:ext cx="3160499" cy="2409131"/>
          </a:xfrm>
          <a:prstGeom prst="rect">
            <a:avLst/>
          </a:prstGeom>
        </p:spPr>
      </p:pic>
      <p:pic>
        <p:nvPicPr>
          <p:cNvPr id="8" name="Рисунок 7">
            <a:extLst>
              <a:ext uri="{FF2B5EF4-FFF2-40B4-BE49-F238E27FC236}">
                <a16:creationId xmlns:a16="http://schemas.microsoft.com/office/drawing/2014/main" id="{448EA474-D56A-427F-88ED-9BB118E2250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72000" y="3284984"/>
            <a:ext cx="3204069" cy="2409131"/>
          </a:xfrm>
          <a:prstGeom prst="rect">
            <a:avLst/>
          </a:prstGeom>
        </p:spPr>
      </p:pic>
    </p:spTree>
    <p:extLst>
      <p:ext uri="{BB962C8B-B14F-4D97-AF65-F5344CB8AC3E}">
        <p14:creationId xmlns:p14="http://schemas.microsoft.com/office/powerpoint/2010/main" val="36371507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noAutofit/>
          </a:bodyPr>
          <a:lstStyle/>
          <a:p>
            <a:pPr marL="109728" indent="0">
              <a:buNone/>
            </a:pPr>
            <a:r>
              <a:rPr lang="kk-KZ" sz="1600" b="1" dirty="0">
                <a:latin typeface="Times New Roman" pitchFamily="18" charset="0"/>
                <a:cs typeface="Times New Roman" pitchFamily="18" charset="0"/>
              </a:rPr>
              <a:t>1.</a:t>
            </a:r>
            <a:r>
              <a:rPr lang="kk-KZ" sz="1600" dirty="0">
                <a:latin typeface="Times New Roman" pitchFamily="18" charset="0"/>
                <a:cs typeface="Times New Roman" pitchFamily="18" charset="0"/>
              </a:rPr>
              <a:t> Химиялық реакция кезінде заттың бөлінбейтін ең кіші бөлшегі қалай аталады?</a:t>
            </a:r>
            <a:endParaRPr lang="ru-RU" sz="1600" dirty="0">
              <a:latin typeface="Times New Roman" pitchFamily="18" charset="0"/>
              <a:cs typeface="Times New Roman" pitchFamily="18" charset="0"/>
            </a:endParaRPr>
          </a:p>
          <a:p>
            <a:pPr marL="452628" indent="-342900">
              <a:buFont typeface="+mj-lt"/>
              <a:buAutoNum type="alphaLcParenR"/>
            </a:pPr>
            <a:r>
              <a:rPr lang="kk-KZ" sz="1600" dirty="0">
                <a:latin typeface="Times New Roman" pitchFamily="18" charset="0"/>
                <a:cs typeface="Times New Roman" pitchFamily="18" charset="0"/>
              </a:rPr>
              <a:t>Электрон</a:t>
            </a:r>
            <a:endParaRPr lang="ru-RU" sz="1600" dirty="0">
              <a:latin typeface="Times New Roman" pitchFamily="18" charset="0"/>
              <a:cs typeface="Times New Roman" pitchFamily="18" charset="0"/>
            </a:endParaRPr>
          </a:p>
          <a:p>
            <a:pPr marL="452628" lvl="0" indent="-342900">
              <a:buFont typeface="+mj-lt"/>
              <a:buAutoNum type="alphaLcParenR"/>
            </a:pPr>
            <a:r>
              <a:rPr lang="kk-KZ" sz="1600" dirty="0">
                <a:latin typeface="Times New Roman" pitchFamily="18" charset="0"/>
                <a:cs typeface="Times New Roman" pitchFamily="18" charset="0"/>
              </a:rPr>
              <a:t>Нейтрон</a:t>
            </a:r>
            <a:endParaRPr lang="ru-RU" sz="1600" dirty="0">
              <a:latin typeface="Times New Roman" pitchFamily="18" charset="0"/>
              <a:cs typeface="Times New Roman" pitchFamily="18" charset="0"/>
            </a:endParaRPr>
          </a:p>
          <a:p>
            <a:pPr marL="452628" lvl="0" indent="-342900">
              <a:buFont typeface="+mj-lt"/>
              <a:buAutoNum type="alphaLcParenR"/>
            </a:pPr>
            <a:r>
              <a:rPr lang="kk-KZ" sz="1600" dirty="0">
                <a:latin typeface="Times New Roman" pitchFamily="18" charset="0"/>
                <a:cs typeface="Times New Roman" pitchFamily="18" charset="0"/>
              </a:rPr>
              <a:t>Молекула</a:t>
            </a:r>
            <a:endParaRPr lang="ru-RU" sz="1600" dirty="0">
              <a:latin typeface="Times New Roman" pitchFamily="18" charset="0"/>
              <a:cs typeface="Times New Roman" pitchFamily="18" charset="0"/>
            </a:endParaRPr>
          </a:p>
          <a:p>
            <a:pPr marL="452628" lvl="0" indent="-342900">
              <a:buFont typeface="+mj-lt"/>
              <a:buAutoNum type="alphaLcParenR"/>
            </a:pPr>
            <a:r>
              <a:rPr lang="kk-KZ" sz="1600" dirty="0">
                <a:latin typeface="Times New Roman" pitchFamily="18" charset="0"/>
                <a:cs typeface="Times New Roman" pitchFamily="18" charset="0"/>
              </a:rPr>
              <a:t>Атом  </a:t>
            </a:r>
            <a:endParaRPr lang="ru-RU" sz="1600" dirty="0">
              <a:latin typeface="Times New Roman" pitchFamily="18" charset="0"/>
              <a:cs typeface="Times New Roman" pitchFamily="18" charset="0"/>
            </a:endParaRPr>
          </a:p>
          <a:p>
            <a:pPr marL="109728" indent="0">
              <a:buNone/>
            </a:pPr>
            <a:r>
              <a:rPr lang="kk-KZ" sz="1600" b="1" dirty="0">
                <a:latin typeface="Times New Roman" pitchFamily="18" charset="0"/>
                <a:cs typeface="Times New Roman" pitchFamily="18" charset="0"/>
              </a:rPr>
              <a:t>2. </a:t>
            </a:r>
            <a:r>
              <a:rPr lang="kk-KZ" sz="1600" dirty="0">
                <a:latin typeface="Times New Roman" pitchFamily="18" charset="0"/>
                <a:cs typeface="Times New Roman" pitchFamily="18" charset="0"/>
              </a:rPr>
              <a:t>Сөйлемді толықтыр</a:t>
            </a:r>
            <a:endParaRPr lang="ru-RU" sz="1600" dirty="0">
              <a:latin typeface="Times New Roman" pitchFamily="18" charset="0"/>
              <a:cs typeface="Times New Roman" pitchFamily="18" charset="0"/>
            </a:endParaRPr>
          </a:p>
          <a:p>
            <a:pPr marL="109728" indent="0">
              <a:buNone/>
            </a:pPr>
            <a:r>
              <a:rPr lang="kk-KZ" sz="1600" dirty="0">
                <a:latin typeface="Times New Roman" pitchFamily="18" charset="0"/>
                <a:cs typeface="Times New Roman" pitchFamily="18" charset="0"/>
              </a:rPr>
              <a:t>Кристалл денелер дегеніміз </a:t>
            </a:r>
            <a:r>
              <a:rPr lang="ru-RU" sz="1600" dirty="0">
                <a:latin typeface="Times New Roman" pitchFamily="18" charset="0"/>
                <a:cs typeface="Times New Roman" pitchFamily="18" charset="0"/>
              </a:rPr>
              <a:t>_______ </a:t>
            </a:r>
            <a:r>
              <a:rPr lang="ru-RU" sz="1600" dirty="0" err="1">
                <a:latin typeface="Times New Roman" pitchFamily="18" charset="0"/>
                <a:cs typeface="Times New Roman" pitchFamily="18" charset="0"/>
              </a:rPr>
              <a:t>орналас</a:t>
            </a:r>
            <a:r>
              <a:rPr lang="kk-KZ" sz="1600" dirty="0">
                <a:latin typeface="Times New Roman" pitchFamily="18" charset="0"/>
                <a:cs typeface="Times New Roman" pitchFamily="18" charset="0"/>
              </a:rPr>
              <a:t>қан денелер</a:t>
            </a:r>
            <a:endParaRPr lang="ru-RU" sz="1600" dirty="0">
              <a:latin typeface="Times New Roman" pitchFamily="18" charset="0"/>
              <a:cs typeface="Times New Roman" pitchFamily="18" charset="0"/>
            </a:endParaRPr>
          </a:p>
          <a:p>
            <a:pPr marL="109728" indent="0">
              <a:buNone/>
            </a:pPr>
            <a:r>
              <a:rPr lang="kk-KZ" sz="1600" dirty="0">
                <a:latin typeface="Times New Roman" pitchFamily="18" charset="0"/>
                <a:cs typeface="Times New Roman" pitchFamily="18" charset="0"/>
              </a:rPr>
              <a:t> </a:t>
            </a:r>
            <a:r>
              <a:rPr lang="kk-KZ" sz="1600" b="1" dirty="0">
                <a:latin typeface="Times New Roman" pitchFamily="18" charset="0"/>
                <a:cs typeface="Times New Roman" pitchFamily="18" charset="0"/>
              </a:rPr>
              <a:t>3</a:t>
            </a:r>
            <a:r>
              <a:rPr lang="ru-RU" sz="1600" b="1" dirty="0">
                <a:latin typeface="Times New Roman" pitchFamily="18" charset="0"/>
                <a:cs typeface="Times New Roman" pitchFamily="18" charset="0"/>
              </a:rPr>
              <a:t>. </a:t>
            </a:r>
            <a:r>
              <a:rPr lang="kk-KZ" sz="1600" dirty="0">
                <a:latin typeface="Times New Roman" pitchFamily="18" charset="0"/>
                <a:cs typeface="Times New Roman" pitchFamily="18" charset="0"/>
              </a:rPr>
              <a:t>Заттың атомдың құрылымы туралы болжамды ұсынған ғалым кім?</a:t>
            </a:r>
            <a:endParaRPr lang="ru-RU" sz="1600" dirty="0">
              <a:latin typeface="Times New Roman" pitchFamily="18" charset="0"/>
              <a:cs typeface="Times New Roman" pitchFamily="18" charset="0"/>
            </a:endParaRPr>
          </a:p>
          <a:p>
            <a:pPr marL="452628" lvl="0" indent="-342900">
              <a:buFont typeface="+mj-lt"/>
              <a:buAutoNum type="alphaLcParenR"/>
            </a:pPr>
            <a:r>
              <a:rPr lang="kk-KZ" sz="1600" dirty="0">
                <a:latin typeface="Times New Roman" pitchFamily="18" charset="0"/>
                <a:cs typeface="Times New Roman" pitchFamily="18" charset="0"/>
              </a:rPr>
              <a:t>Ньютон</a:t>
            </a:r>
            <a:endParaRPr lang="ru-RU" sz="1600" dirty="0">
              <a:latin typeface="Times New Roman" pitchFamily="18" charset="0"/>
              <a:cs typeface="Times New Roman" pitchFamily="18" charset="0"/>
            </a:endParaRPr>
          </a:p>
          <a:p>
            <a:pPr marL="452628" lvl="0" indent="-342900">
              <a:buFont typeface="+mj-lt"/>
              <a:buAutoNum type="alphaLcParenR"/>
            </a:pPr>
            <a:r>
              <a:rPr lang="kk-KZ" sz="1600" dirty="0">
                <a:latin typeface="Times New Roman" pitchFamily="18" charset="0"/>
                <a:cs typeface="Times New Roman" pitchFamily="18" charset="0"/>
              </a:rPr>
              <a:t>Галилей</a:t>
            </a:r>
            <a:endParaRPr lang="ru-RU" sz="1600" dirty="0">
              <a:latin typeface="Times New Roman" pitchFamily="18" charset="0"/>
              <a:cs typeface="Times New Roman" pitchFamily="18" charset="0"/>
            </a:endParaRPr>
          </a:p>
          <a:p>
            <a:pPr marL="452628" lvl="0" indent="-342900">
              <a:buFont typeface="+mj-lt"/>
              <a:buAutoNum type="alphaLcParenR"/>
            </a:pPr>
            <a:r>
              <a:rPr lang="kk-KZ" sz="1600" dirty="0">
                <a:latin typeface="Times New Roman" pitchFamily="18" charset="0"/>
                <a:cs typeface="Times New Roman" pitchFamily="18" charset="0"/>
              </a:rPr>
              <a:t>Аристотель</a:t>
            </a:r>
            <a:endParaRPr lang="ru-RU" sz="1600" dirty="0">
              <a:latin typeface="Times New Roman" pitchFamily="18" charset="0"/>
              <a:cs typeface="Times New Roman" pitchFamily="18" charset="0"/>
            </a:endParaRPr>
          </a:p>
          <a:p>
            <a:pPr marL="452628" lvl="0" indent="-342900">
              <a:buFont typeface="+mj-lt"/>
              <a:buAutoNum type="alphaLcParenR"/>
            </a:pPr>
            <a:r>
              <a:rPr lang="kk-KZ" sz="1600" dirty="0">
                <a:latin typeface="Times New Roman" pitchFamily="18" charset="0"/>
                <a:cs typeface="Times New Roman" pitchFamily="18" charset="0"/>
              </a:rPr>
              <a:t>Демокрит</a:t>
            </a:r>
          </a:p>
          <a:p>
            <a:pPr marL="452628" lvl="0" indent="-342900">
              <a:buFont typeface="+mj-lt"/>
              <a:buAutoNum type="alphaLcParenR"/>
            </a:pPr>
            <a:endParaRPr lang="kk-KZ" sz="1600" dirty="0">
              <a:latin typeface="Times New Roman" pitchFamily="18" charset="0"/>
              <a:cs typeface="Times New Roman" pitchFamily="18" charset="0"/>
            </a:endParaRPr>
          </a:p>
          <a:p>
            <a:pPr marL="109728" lvl="0" indent="0">
              <a:buNone/>
            </a:pPr>
            <a:r>
              <a:rPr lang="kk-KZ" sz="1600" b="1" dirty="0">
                <a:latin typeface="Times New Roman" pitchFamily="18" charset="0"/>
                <a:cs typeface="Times New Roman" pitchFamily="18" charset="0"/>
              </a:rPr>
              <a:t>Дескриптор: Бір дұрыс жауабы бар тест тапсырмаларын орындайды және сөйлемді толықтырады.</a:t>
            </a:r>
            <a:endParaRPr lang="ru-RU" sz="1600" b="1" dirty="0">
              <a:latin typeface="Times New Roman" pitchFamily="18" charset="0"/>
              <a:cs typeface="Times New Roman" pitchFamily="18" charset="0"/>
            </a:endParaRPr>
          </a:p>
        </p:txBody>
      </p:sp>
      <p:sp>
        <p:nvSpPr>
          <p:cNvPr id="3" name="Заголовок 2"/>
          <p:cNvSpPr>
            <a:spLocks noGrp="1"/>
          </p:cNvSpPr>
          <p:nvPr>
            <p:ph type="title"/>
          </p:nvPr>
        </p:nvSpPr>
        <p:spPr/>
        <p:txBody>
          <a:bodyPr>
            <a:normAutofit fontScale="90000"/>
          </a:bodyPr>
          <a:lstStyle/>
          <a:p>
            <a:r>
              <a:rPr lang="kk-KZ" altLang="ru-RU" sz="4400" b="1" dirty="0">
                <a:solidFill>
                  <a:srgbClr val="FF0000"/>
                </a:solidFill>
                <a:latin typeface="Times New Roman" panose="02020603050405020304" pitchFamily="18" charset="0"/>
                <a:cs typeface="Times New Roman" panose="02020603050405020304" pitchFamily="18" charset="0"/>
              </a:rPr>
              <a:t>Тәжірибелік тапсырма</a:t>
            </a:r>
            <a:br>
              <a:rPr lang="kk-KZ" altLang="ru-RU" sz="4400" b="1" dirty="0">
                <a:solidFill>
                  <a:srgbClr val="FF0000"/>
                </a:solidFill>
                <a:latin typeface="Times New Roman" panose="02020603050405020304" pitchFamily="18" charset="0"/>
                <a:cs typeface="Times New Roman" panose="02020603050405020304" pitchFamily="18" charset="0"/>
              </a:rPr>
            </a:br>
            <a:r>
              <a:rPr lang="kk-KZ" altLang="ru-RU" sz="2200" dirty="0">
                <a:solidFill>
                  <a:srgbClr val="204D84"/>
                </a:solidFill>
                <a:latin typeface="Times New Roman" panose="02020603050405020304" pitchFamily="18" charset="0"/>
                <a:cs typeface="Times New Roman" panose="02020603050405020304" pitchFamily="18" charset="0"/>
              </a:rPr>
              <a:t>Тапсырма №1. </a:t>
            </a:r>
            <a:r>
              <a:rPr lang="kk-KZ" sz="2200" dirty="0">
                <a:solidFill>
                  <a:schemeClr val="accent4"/>
                </a:solidFill>
                <a:latin typeface="Times New Roman" pitchFamily="18" charset="0"/>
                <a:cs typeface="Times New Roman" pitchFamily="18" charset="0"/>
              </a:rPr>
              <a:t>Бір дұрыс жауабы бар тест тапсырмаларын орындаңыз және сөйлемді толықтырыңыз.</a:t>
            </a:r>
            <a:endParaRPr lang="ru-RU" altLang="ru-RU" sz="2200" dirty="0">
              <a:solidFill>
                <a:schemeClr val="accent4"/>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707192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noAutofit/>
          </a:bodyPr>
          <a:lstStyle/>
          <a:p>
            <a:pPr marL="109728" indent="0">
              <a:buNone/>
            </a:pPr>
            <a:r>
              <a:rPr lang="kk-KZ" sz="1400" dirty="0">
                <a:latin typeface="Times New Roman" pitchFamily="18" charset="0"/>
                <a:cs typeface="Times New Roman" pitchFamily="18" charset="0"/>
              </a:rPr>
              <a:t>1. </a:t>
            </a:r>
            <a:r>
              <a:rPr lang="kk-KZ" sz="1600" dirty="0">
                <a:latin typeface="Times New Roman" pitchFamily="18" charset="0"/>
                <a:cs typeface="Times New Roman" pitchFamily="18" charset="0"/>
              </a:rPr>
              <a:t>Химиялық реакция кезінде заттың бөлінбейтін ең кіші бөлшегі қалай аталады?</a:t>
            </a:r>
            <a:endParaRPr lang="ru-RU" sz="1600" dirty="0">
              <a:latin typeface="Times New Roman" pitchFamily="18" charset="0"/>
              <a:cs typeface="Times New Roman" pitchFamily="18" charset="0"/>
            </a:endParaRPr>
          </a:p>
          <a:p>
            <a:pPr marL="452628" indent="-342900">
              <a:buFont typeface="+mj-lt"/>
              <a:buAutoNum type="alphaLcParenR"/>
            </a:pPr>
            <a:r>
              <a:rPr lang="kk-KZ" sz="1600" dirty="0">
                <a:latin typeface="Times New Roman" pitchFamily="18" charset="0"/>
                <a:cs typeface="Times New Roman" pitchFamily="18" charset="0"/>
              </a:rPr>
              <a:t>Электрон</a:t>
            </a:r>
            <a:endParaRPr lang="ru-RU" sz="1600" dirty="0">
              <a:latin typeface="Times New Roman" pitchFamily="18" charset="0"/>
              <a:cs typeface="Times New Roman" pitchFamily="18" charset="0"/>
            </a:endParaRPr>
          </a:p>
          <a:p>
            <a:pPr marL="452628" lvl="0" indent="-342900">
              <a:buFont typeface="+mj-lt"/>
              <a:buAutoNum type="alphaLcParenR"/>
            </a:pPr>
            <a:r>
              <a:rPr lang="kk-KZ" sz="1600" dirty="0">
                <a:latin typeface="Times New Roman" pitchFamily="18" charset="0"/>
                <a:cs typeface="Times New Roman" pitchFamily="18" charset="0"/>
              </a:rPr>
              <a:t>Нейтрон</a:t>
            </a:r>
            <a:endParaRPr lang="ru-RU" sz="1600" dirty="0">
              <a:latin typeface="Times New Roman" pitchFamily="18" charset="0"/>
              <a:cs typeface="Times New Roman" pitchFamily="18" charset="0"/>
            </a:endParaRPr>
          </a:p>
          <a:p>
            <a:pPr marL="452628" lvl="0" indent="-342900">
              <a:buFont typeface="+mj-lt"/>
              <a:buAutoNum type="alphaLcParenR"/>
            </a:pPr>
            <a:r>
              <a:rPr lang="kk-KZ" sz="1600" dirty="0">
                <a:latin typeface="Times New Roman" pitchFamily="18" charset="0"/>
                <a:cs typeface="Times New Roman" pitchFamily="18" charset="0"/>
              </a:rPr>
              <a:t>Молекула</a:t>
            </a:r>
            <a:endParaRPr lang="ru-RU" sz="1600" dirty="0">
              <a:latin typeface="Times New Roman" pitchFamily="18" charset="0"/>
              <a:cs typeface="Times New Roman" pitchFamily="18" charset="0"/>
            </a:endParaRPr>
          </a:p>
          <a:p>
            <a:pPr marL="452628" lvl="0" indent="-342900">
              <a:buFont typeface="+mj-lt"/>
              <a:buAutoNum type="alphaLcParenR"/>
            </a:pPr>
            <a:r>
              <a:rPr lang="kk-KZ" sz="1600" b="1" dirty="0">
                <a:solidFill>
                  <a:srgbClr val="FF0000"/>
                </a:solidFill>
                <a:latin typeface="Times New Roman" pitchFamily="18" charset="0"/>
                <a:cs typeface="Times New Roman" pitchFamily="18" charset="0"/>
              </a:rPr>
              <a:t>Атом</a:t>
            </a:r>
            <a:endParaRPr lang="ru-RU" sz="1600" b="1" dirty="0">
              <a:solidFill>
                <a:srgbClr val="FF0000"/>
              </a:solidFill>
              <a:latin typeface="Times New Roman" pitchFamily="18" charset="0"/>
              <a:cs typeface="Times New Roman" pitchFamily="18" charset="0"/>
            </a:endParaRPr>
          </a:p>
          <a:p>
            <a:pPr marL="109728" indent="0">
              <a:buNone/>
            </a:pPr>
            <a:r>
              <a:rPr lang="kk-KZ" sz="1600" dirty="0">
                <a:latin typeface="Times New Roman" pitchFamily="18" charset="0"/>
                <a:cs typeface="Times New Roman" pitchFamily="18" charset="0"/>
              </a:rPr>
              <a:t> </a:t>
            </a:r>
            <a:endParaRPr lang="ru-RU" sz="1600" dirty="0">
              <a:latin typeface="Times New Roman" pitchFamily="18" charset="0"/>
              <a:cs typeface="Times New Roman" pitchFamily="18" charset="0"/>
            </a:endParaRPr>
          </a:p>
          <a:p>
            <a:pPr marL="109728" indent="0">
              <a:buNone/>
            </a:pPr>
            <a:r>
              <a:rPr lang="kk-KZ" sz="1600" b="1" dirty="0">
                <a:latin typeface="Times New Roman" pitchFamily="18" charset="0"/>
                <a:cs typeface="Times New Roman" pitchFamily="18" charset="0"/>
              </a:rPr>
              <a:t>2. </a:t>
            </a:r>
            <a:r>
              <a:rPr lang="kk-KZ" sz="1600" dirty="0">
                <a:latin typeface="Times New Roman" pitchFamily="18" charset="0"/>
                <a:cs typeface="Times New Roman" pitchFamily="18" charset="0"/>
              </a:rPr>
              <a:t>Сөйлемді толықтыр</a:t>
            </a:r>
            <a:endParaRPr lang="ru-RU" sz="1600" dirty="0">
              <a:latin typeface="Times New Roman" pitchFamily="18" charset="0"/>
              <a:cs typeface="Times New Roman" pitchFamily="18" charset="0"/>
            </a:endParaRPr>
          </a:p>
          <a:p>
            <a:pPr marL="109728" indent="0">
              <a:buNone/>
            </a:pPr>
            <a:r>
              <a:rPr lang="kk-KZ" sz="1600" dirty="0">
                <a:latin typeface="Times New Roman" pitchFamily="18" charset="0"/>
                <a:cs typeface="Times New Roman" pitchFamily="18" charset="0"/>
              </a:rPr>
              <a:t>Кристалл денелер дегеніміз –</a:t>
            </a:r>
            <a:r>
              <a:rPr lang="kk-KZ" sz="1600" b="1" dirty="0">
                <a:solidFill>
                  <a:srgbClr val="FF0000"/>
                </a:solidFill>
                <a:latin typeface="Times New Roman" pitchFamily="18" charset="0"/>
                <a:cs typeface="Times New Roman" pitchFamily="18" charset="0"/>
              </a:rPr>
              <a:t>молекулалары белгілі бір ретпен</a:t>
            </a:r>
            <a:r>
              <a:rPr lang="kk-KZ"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орналас</a:t>
            </a:r>
            <a:r>
              <a:rPr lang="kk-KZ" sz="1600" dirty="0">
                <a:latin typeface="Times New Roman" pitchFamily="18" charset="0"/>
                <a:cs typeface="Times New Roman" pitchFamily="18" charset="0"/>
              </a:rPr>
              <a:t>қан денелер</a:t>
            </a:r>
            <a:endParaRPr lang="ru-RU" sz="1600" dirty="0">
              <a:latin typeface="Times New Roman" pitchFamily="18" charset="0"/>
              <a:cs typeface="Times New Roman" pitchFamily="18" charset="0"/>
            </a:endParaRPr>
          </a:p>
          <a:p>
            <a:pPr marL="109728" indent="0">
              <a:buNone/>
            </a:pPr>
            <a:r>
              <a:rPr lang="kk-KZ" sz="1600" dirty="0">
                <a:latin typeface="Times New Roman" pitchFamily="18" charset="0"/>
                <a:cs typeface="Times New Roman" pitchFamily="18" charset="0"/>
              </a:rPr>
              <a:t> </a:t>
            </a:r>
            <a:endParaRPr lang="ru-RU" sz="1600" dirty="0">
              <a:latin typeface="Times New Roman" pitchFamily="18" charset="0"/>
              <a:cs typeface="Times New Roman" pitchFamily="18" charset="0"/>
            </a:endParaRPr>
          </a:p>
          <a:p>
            <a:pPr marL="109728" indent="0">
              <a:buNone/>
            </a:pPr>
            <a:r>
              <a:rPr lang="kk-KZ" sz="1600" b="1" dirty="0">
                <a:latin typeface="Times New Roman" pitchFamily="18" charset="0"/>
                <a:cs typeface="Times New Roman" pitchFamily="18" charset="0"/>
              </a:rPr>
              <a:t>3. </a:t>
            </a:r>
            <a:r>
              <a:rPr lang="kk-KZ" sz="1600" dirty="0">
                <a:latin typeface="Times New Roman" pitchFamily="18" charset="0"/>
                <a:cs typeface="Times New Roman" pitchFamily="18" charset="0"/>
              </a:rPr>
              <a:t>Заттың атомдың құрылымы туралы болжамды ұсынған ғалым кім?</a:t>
            </a:r>
            <a:endParaRPr lang="ru-RU" sz="1600" dirty="0">
              <a:latin typeface="Times New Roman" pitchFamily="18" charset="0"/>
              <a:cs typeface="Times New Roman" pitchFamily="18" charset="0"/>
            </a:endParaRPr>
          </a:p>
          <a:p>
            <a:pPr marL="452628" lvl="0" indent="-342900">
              <a:buFont typeface="+mj-lt"/>
              <a:buAutoNum type="alphaLcParenR"/>
            </a:pPr>
            <a:r>
              <a:rPr lang="kk-KZ" sz="1600" dirty="0">
                <a:latin typeface="Times New Roman" pitchFamily="18" charset="0"/>
                <a:cs typeface="Times New Roman" pitchFamily="18" charset="0"/>
              </a:rPr>
              <a:t>Ньютон</a:t>
            </a:r>
            <a:endParaRPr lang="ru-RU" sz="1600" dirty="0">
              <a:latin typeface="Times New Roman" pitchFamily="18" charset="0"/>
              <a:cs typeface="Times New Roman" pitchFamily="18" charset="0"/>
            </a:endParaRPr>
          </a:p>
          <a:p>
            <a:pPr marL="452628" lvl="0" indent="-342900">
              <a:buFont typeface="+mj-lt"/>
              <a:buAutoNum type="alphaLcParenR"/>
            </a:pPr>
            <a:r>
              <a:rPr lang="kk-KZ" sz="1600" dirty="0">
                <a:latin typeface="Times New Roman" pitchFamily="18" charset="0"/>
                <a:cs typeface="Times New Roman" pitchFamily="18" charset="0"/>
              </a:rPr>
              <a:t>Галилей</a:t>
            </a:r>
            <a:endParaRPr lang="ru-RU" sz="1600" dirty="0">
              <a:latin typeface="Times New Roman" pitchFamily="18" charset="0"/>
              <a:cs typeface="Times New Roman" pitchFamily="18" charset="0"/>
            </a:endParaRPr>
          </a:p>
          <a:p>
            <a:pPr marL="452628" lvl="0" indent="-342900">
              <a:buFont typeface="+mj-lt"/>
              <a:buAutoNum type="alphaLcParenR"/>
            </a:pPr>
            <a:r>
              <a:rPr lang="kk-KZ" sz="1600" dirty="0">
                <a:latin typeface="Times New Roman" pitchFamily="18" charset="0"/>
                <a:cs typeface="Times New Roman" pitchFamily="18" charset="0"/>
              </a:rPr>
              <a:t>Аристотель</a:t>
            </a:r>
            <a:endParaRPr lang="ru-RU" sz="1600" dirty="0">
              <a:latin typeface="Times New Roman" pitchFamily="18" charset="0"/>
              <a:cs typeface="Times New Roman" pitchFamily="18" charset="0"/>
            </a:endParaRPr>
          </a:p>
          <a:p>
            <a:pPr marL="452628" lvl="0" indent="-342900">
              <a:buFont typeface="+mj-lt"/>
              <a:buAutoNum type="alphaLcParenR"/>
            </a:pPr>
            <a:r>
              <a:rPr lang="kk-KZ" sz="1600" b="1" dirty="0">
                <a:solidFill>
                  <a:srgbClr val="FF0000"/>
                </a:solidFill>
                <a:latin typeface="Times New Roman" pitchFamily="18" charset="0"/>
                <a:cs typeface="Times New Roman" pitchFamily="18" charset="0"/>
              </a:rPr>
              <a:t>Демокрит</a:t>
            </a:r>
            <a:endParaRPr lang="ru-RU" sz="1600" b="1" dirty="0">
              <a:solidFill>
                <a:srgbClr val="FF0000"/>
              </a:solidFill>
              <a:latin typeface="Times New Roman" pitchFamily="18" charset="0"/>
              <a:cs typeface="Times New Roman" pitchFamily="18" charset="0"/>
            </a:endParaRPr>
          </a:p>
        </p:txBody>
      </p:sp>
      <p:sp>
        <p:nvSpPr>
          <p:cNvPr id="3" name="Заголовок 2"/>
          <p:cNvSpPr>
            <a:spLocks noGrp="1"/>
          </p:cNvSpPr>
          <p:nvPr>
            <p:ph type="title"/>
          </p:nvPr>
        </p:nvSpPr>
        <p:spPr/>
        <p:txBody>
          <a:bodyPr>
            <a:normAutofit fontScale="90000"/>
          </a:bodyPr>
          <a:lstStyle/>
          <a:p>
            <a:r>
              <a:rPr lang="kk-KZ" altLang="ru-RU" sz="4400" b="1" dirty="0">
                <a:solidFill>
                  <a:srgbClr val="FF0000"/>
                </a:solidFill>
                <a:latin typeface="Times New Roman" panose="02020603050405020304" pitchFamily="18" charset="0"/>
                <a:cs typeface="Times New Roman" panose="02020603050405020304" pitchFamily="18" charset="0"/>
              </a:rPr>
              <a:t>Тапсырма жауабы</a:t>
            </a:r>
            <a:br>
              <a:rPr lang="kk-KZ" altLang="ru-RU" sz="4400" b="1" dirty="0">
                <a:solidFill>
                  <a:srgbClr val="FF0000"/>
                </a:solidFill>
                <a:latin typeface="Times New Roman" panose="02020603050405020304" pitchFamily="18" charset="0"/>
                <a:cs typeface="Times New Roman" panose="02020603050405020304" pitchFamily="18" charset="0"/>
              </a:rPr>
            </a:br>
            <a:r>
              <a:rPr lang="kk-KZ" altLang="ru-RU" sz="4400" dirty="0">
                <a:solidFill>
                  <a:srgbClr val="204D84"/>
                </a:solidFill>
                <a:latin typeface="Times New Roman" panose="02020603050405020304" pitchFamily="18" charset="0"/>
                <a:cs typeface="Times New Roman" panose="02020603050405020304" pitchFamily="18" charset="0"/>
              </a:rPr>
              <a:t>Тапсырма №1</a:t>
            </a:r>
            <a:endParaRPr lang="ru-RU" altLang="ru-RU" sz="44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1181178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Открытая">
  <a:themeElements>
    <a:clrScheme name="Открытая">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Открытая">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Открытая">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Concourse</Template>
  <TotalTime>934</TotalTime>
  <Words>348</Words>
  <Application>Microsoft Office PowerPoint</Application>
  <PresentationFormat>Экран (4:3)</PresentationFormat>
  <Paragraphs>131</Paragraphs>
  <Slides>15</Slides>
  <Notes>1</Notes>
  <HiddenSlides>0</HiddenSlides>
  <MMClips>0</MMClips>
  <ScaleCrop>false</ScaleCrop>
  <HeadingPairs>
    <vt:vector size="6" baseType="variant">
      <vt:variant>
        <vt:lpstr>Использованные шрифты</vt:lpstr>
      </vt:variant>
      <vt:variant>
        <vt:i4>10</vt:i4>
      </vt:variant>
      <vt:variant>
        <vt:lpstr>Тема</vt:lpstr>
      </vt:variant>
      <vt:variant>
        <vt:i4>1</vt:i4>
      </vt:variant>
      <vt:variant>
        <vt:lpstr>Заголовки слайдов</vt:lpstr>
      </vt:variant>
      <vt:variant>
        <vt:i4>15</vt:i4>
      </vt:variant>
    </vt:vector>
  </HeadingPairs>
  <TitlesOfParts>
    <vt:vector size="26" baseType="lpstr">
      <vt:lpstr>SimSun</vt:lpstr>
      <vt:lpstr>Arial</vt:lpstr>
      <vt:lpstr>Calibri</vt:lpstr>
      <vt:lpstr>Century Gothic</vt:lpstr>
      <vt:lpstr>Lucida Sans Unicode</vt:lpstr>
      <vt:lpstr>Open Sans</vt:lpstr>
      <vt:lpstr>Times New Roman</vt:lpstr>
      <vt:lpstr>Verdana</vt:lpstr>
      <vt:lpstr>Wingdings 2</vt:lpstr>
      <vt:lpstr>Wingdings 3</vt:lpstr>
      <vt:lpstr>Открытая</vt:lpstr>
      <vt:lpstr>Презентация PowerPoint</vt:lpstr>
      <vt:lpstr>Презентация PowerPoint</vt:lpstr>
      <vt:lpstr>Презентация PowerPoint</vt:lpstr>
      <vt:lpstr>Презентация PowerPoint</vt:lpstr>
      <vt:lpstr> </vt:lpstr>
      <vt:lpstr>Презентация PowerPoint</vt:lpstr>
      <vt:lpstr>Презентация PowerPoint</vt:lpstr>
      <vt:lpstr>Тәжірибелік тапсырма Тапсырма №1. Бір дұрыс жауабы бар тест тапсырмаларын орындаңыз және сөйлемді толықтырыңыз.</vt:lpstr>
      <vt:lpstr>Тапсырма жауабы Тапсырма №1</vt:lpstr>
      <vt:lpstr>Тәжірибелік тапсырма Тапсырма №2. Заттың агрегаттық күйлері мен молекулалық құрылымын сәйкестендіріңіз.</vt:lpstr>
      <vt:lpstr>Тапсырма жауабы Тапсырма №2.  </vt:lpstr>
      <vt:lpstr>Тәжірибелік тапсырма Тапсырма №3. Кестеде берілген тұжырымдардың шындық не жалған екенін «+» белгісімен белгілеп, толтырыңыз: сәйкестендіреді </vt:lpstr>
      <vt:lpstr> Тапсырма жауабы  </vt:lpstr>
      <vt:lpstr>Презентация PowerPoint</vt:lpstr>
      <vt:lpstr>Үй тапсырмасы</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777</dc:creator>
  <cp:lastModifiedBy>Данагул</cp:lastModifiedBy>
  <cp:revision>27</cp:revision>
  <dcterms:created xsi:type="dcterms:W3CDTF">2020-12-20T19:54:55Z</dcterms:created>
  <dcterms:modified xsi:type="dcterms:W3CDTF">2024-12-22T14:31:21Z</dcterms:modified>
</cp:coreProperties>
</file>