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8" r:id="rId3"/>
  </p:sldMasterIdLst>
  <p:notesMasterIdLst>
    <p:notesMasterId r:id="rId14"/>
  </p:notesMasterIdLst>
  <p:handoutMasterIdLst>
    <p:handoutMasterId r:id="rId15"/>
  </p:handoutMasterIdLst>
  <p:sldIdLst>
    <p:sldId id="398" r:id="rId4"/>
    <p:sldId id="397" r:id="rId5"/>
    <p:sldId id="404" r:id="rId6"/>
    <p:sldId id="406" r:id="rId7"/>
    <p:sldId id="408" r:id="rId8"/>
    <p:sldId id="409" r:id="rId9"/>
    <p:sldId id="411" r:id="rId10"/>
    <p:sldId id="410" r:id="rId11"/>
    <p:sldId id="412" r:id="rId12"/>
    <p:sldId id="40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398"/>
            <p14:sldId id="397"/>
            <p14:sldId id="404"/>
            <p14:sldId id="406"/>
            <p14:sldId id="408"/>
            <p14:sldId id="409"/>
            <p14:sldId id="411"/>
            <p14:sldId id="410"/>
            <p14:sldId id="412"/>
            <p14:sldId id="400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593"/>
    <a:srgbClr val="F7FDFF"/>
    <a:srgbClr val="AFEAFF"/>
    <a:srgbClr val="E2E2E2"/>
    <a:srgbClr val="EEEEEE"/>
    <a:srgbClr val="002776"/>
    <a:srgbClr val="ECECEC"/>
    <a:srgbClr val="E7F9FF"/>
    <a:srgbClr val="F3FCFF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9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24/02/2021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0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03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760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7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913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3778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62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22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112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00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28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082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684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420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74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31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940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83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565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6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41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45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74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790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615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2056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192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3496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24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87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5832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172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41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9623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923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8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3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57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1132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7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58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990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1974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48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204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2597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7902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0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749656" y="1533433"/>
            <a:ext cx="829900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Сұйықтар 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 газдардағы қысым, Паскаль заңы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1153002" y="2495393"/>
            <a:ext cx="90401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сұйықтардағы гидростатикалық қысымның формуласын шығару және оны есептер шығаруда </a:t>
            </a:r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қолдануды білдіңіздер.</a:t>
            </a:r>
          </a:p>
        </p:txBody>
      </p:sp>
      <p:sp>
        <p:nvSpPr>
          <p:cNvPr id="98" name="Title 14">
            <a:extLst/>
          </p:cNvPr>
          <p:cNvSpPr txBox="1">
            <a:spLocks/>
          </p:cNvSpPr>
          <p:nvPr/>
        </p:nvSpPr>
        <p:spPr>
          <a:xfrm>
            <a:off x="1220397" y="1184066"/>
            <a:ext cx="6345441" cy="8842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Қорытынды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098410" y="2440801"/>
            <a:ext cx="90401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сұйықтардағы гидростатикалық қысымның формуласын шығару және оны есептер шығаруда </a:t>
            </a:r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қолдануды білесіздер.</a:t>
            </a:r>
          </a:p>
        </p:txBody>
      </p:sp>
      <p:sp>
        <p:nvSpPr>
          <p:cNvPr id="143" name="Title 14">
            <a:extLst/>
          </p:cNvPr>
          <p:cNvSpPr txBox="1">
            <a:spLocks/>
          </p:cNvSpPr>
          <p:nvPr/>
        </p:nvSpPr>
        <p:spPr>
          <a:xfrm>
            <a:off x="1081738" y="1411246"/>
            <a:ext cx="6319867" cy="84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Бүгінгі сабақта: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0" y="736737"/>
            <a:ext cx="4994142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Сұйықтардағы қысым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713" t="67055" r="28105" b="8020"/>
          <a:stretch/>
        </p:blipFill>
        <p:spPr>
          <a:xfrm>
            <a:off x="7197319" y="3634367"/>
            <a:ext cx="1933869" cy="1491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7056" t="61011" r="67823" b="8976"/>
          <a:stretch/>
        </p:blipFill>
        <p:spPr>
          <a:xfrm>
            <a:off x="1658360" y="3238674"/>
            <a:ext cx="1550554" cy="1730327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920577" y="1461043"/>
            <a:ext cx="1033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Сұйықтар қысымды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қатты дене сияқты бір бағытта ғана емес, жан-жаққа бірдей таратады. Өйткені олардың молекулалары барлық бағытта оңай қозғала алады.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1435" t="11606" r="38451" b="3577"/>
          <a:stretch/>
        </p:blipFill>
        <p:spPr>
          <a:xfrm>
            <a:off x="4446571" y="3449753"/>
            <a:ext cx="1513091" cy="167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1" y="736737"/>
            <a:ext cx="3409532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Паскаль заңы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0577" y="1461043"/>
            <a:ext cx="1033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Сұйыққа немесе газға түсірілген қысым барлық бағыт бойынша өзгеріссіз беріледі.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Бұл қағида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Паскаль заңы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аталады.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2119" t="34313" r="1687" b="4072"/>
          <a:stretch/>
        </p:blipFill>
        <p:spPr>
          <a:xfrm>
            <a:off x="5149194" y="2963597"/>
            <a:ext cx="1491175" cy="26306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425" t="39534" r="70587" b="4097"/>
          <a:stretch/>
        </p:blipFill>
        <p:spPr>
          <a:xfrm>
            <a:off x="2385071" y="3041165"/>
            <a:ext cx="1328802" cy="255309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8132" y="2315869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Паскаль </a:t>
            </a: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4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0" y="736737"/>
            <a:ext cx="7605274" cy="6143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Сұйықтардағы қысымды сипаттау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538" t="12846" r="11770" b="19154"/>
          <a:stretch/>
        </p:blipFill>
        <p:spPr>
          <a:xfrm>
            <a:off x="1139355" y="2894133"/>
            <a:ext cx="4278807" cy="277306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20577" y="1461043"/>
            <a:ext cx="1033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 қабаттары неғұрлым төмен 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тереңде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орналасқан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сайын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оның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ішіндегі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соғұрлым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i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болады</a:t>
            </a: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2400" i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423" t="4179" r="27264" b="6866"/>
          <a:stretch/>
        </p:blipFill>
        <p:spPr>
          <a:xfrm>
            <a:off x="6955790" y="3050443"/>
            <a:ext cx="1707596" cy="240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7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1" y="736737"/>
            <a:ext cx="10197226" cy="6553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Сұйықтардағы қысымды анықтау формуласы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06011" y="1488339"/>
                <a:ext cx="103367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Мысалы, табанының ауданы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болатын цилиндр тәрізді ыдысқа массасы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сұйық құйамыз. Сұйықтың ыдыс табанына түсіретін қысым күші берілген сұйыққа әрекет ететін ауырлық күшіне тең. Ауырлық күші сұйық бағанының салмағына тең: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F = P = 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1" y="1488339"/>
                <a:ext cx="10336784" cy="1569660"/>
              </a:xfrm>
              <a:prstGeom prst="rect">
                <a:avLst/>
              </a:prstGeom>
              <a:blipFill>
                <a:blip r:embed="rId2"/>
                <a:stretch>
                  <a:fillRect l="-944" t="-3101" b="-7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889611" y="3014225"/>
                <a:ext cx="3357349" cy="7126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немесе</a:t>
                </a:r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endParaRPr lang="ru-RU" sz="2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611" y="3014225"/>
                <a:ext cx="3357349" cy="712631"/>
              </a:xfrm>
              <a:prstGeom prst="rect">
                <a:avLst/>
              </a:prstGeom>
              <a:blipFill>
                <a:blip r:embed="rId3"/>
                <a:stretch>
                  <a:fillRect l="-2722" b="-17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36974" y="3672264"/>
                <a:ext cx="31178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сұйықтың массасы: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=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  <m:r>
                      <a:rPr lang="en-US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𝑉</m:t>
                    </m:r>
                  </m:oMath>
                </a14:m>
                <a:r>
                  <a:rPr lang="kk-KZ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74" y="3672264"/>
                <a:ext cx="3117871" cy="830997"/>
              </a:xfrm>
              <a:prstGeom prst="rect">
                <a:avLst/>
              </a:prstGeom>
              <a:blipFill>
                <a:blip r:embed="rId4"/>
                <a:stretch>
                  <a:fillRect l="-3131" t="-5839" b="-145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939246" y="4411519"/>
            <a:ext cx="3117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сұйықтың көлемі: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916738" y="4536623"/>
                <a:ext cx="3766952" cy="7134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g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𝑆h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r>
                      <a:rPr lang="kk-KZ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яғни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738" y="4536623"/>
                <a:ext cx="3766952" cy="713400"/>
              </a:xfrm>
              <a:prstGeom prst="rect">
                <a:avLst/>
              </a:prstGeom>
              <a:blipFill>
                <a:blip r:embed="rId5"/>
                <a:stretch>
                  <a:fillRect l="-2593"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8092125"/>
                  </p:ext>
                </p:extLst>
              </p:nvPr>
            </p:nvGraphicFramePr>
            <p:xfrm>
              <a:off x="7317453" y="4640244"/>
              <a:ext cx="1546705" cy="576498"/>
            </p:xfrm>
            <a:graphic>
              <a:graphicData uri="http://schemas.openxmlformats.org/drawingml/2006/table">
                <a:tbl>
                  <a:tblPr/>
                  <a:tblGrid>
                    <a:gridCol w="1546705">
                      <a:extLst>
                        <a:ext uri="{9D8B030D-6E8A-4147-A177-3AD203B41FA5}">
                          <a16:colId xmlns:a16="http://schemas.microsoft.com/office/drawing/2014/main" val="1707554203"/>
                        </a:ext>
                      </a:extLst>
                    </a:gridCol>
                  </a:tblGrid>
                  <a:tr h="57649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</a:t>
                          </a:r>
                          <a:r>
                            <a:rPr lang="en-US" sz="2800" b="1" baseline="0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=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1" i="1" baseline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  <m:r>
                                <a:rPr lang="en-US" sz="2800" b="1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oMath>
                          </a14:m>
                          <a:r>
                            <a:rPr lang="en-US" sz="2800" b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</a:t>
                          </a:r>
                          <a:endParaRPr lang="ru-RU" sz="2800" b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>
                        <a:lnL w="38100" cmpd="sng">
                          <a:solidFill>
                            <a:schemeClr val="tx1"/>
                          </a:solidFill>
                          <a:prstDash val="solid"/>
                        </a:lnL>
                        <a:lnR w="38100" cmpd="sng">
                          <a:solidFill>
                            <a:schemeClr val="tx1"/>
                          </a:solidFill>
                          <a:prstDash val="solid"/>
                        </a:lnR>
                        <a:lnT w="38100" cmpd="sng">
                          <a:solidFill>
                            <a:schemeClr val="tx1"/>
                          </a:solidFill>
                          <a:prstDash val="solid"/>
                        </a:lnT>
                        <a:lnB w="38100" cmpd="sng">
                          <a:solidFill>
                            <a:schemeClr val="tx1"/>
                          </a:solidFill>
                          <a:prstDash val="soli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856493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8092125"/>
                  </p:ext>
                </p:extLst>
              </p:nvPr>
            </p:nvGraphicFramePr>
            <p:xfrm>
              <a:off x="7317453" y="4640244"/>
              <a:ext cx="1546705" cy="576498"/>
            </p:xfrm>
            <a:graphic>
              <a:graphicData uri="http://schemas.openxmlformats.org/drawingml/2006/table">
                <a:tbl>
                  <a:tblPr/>
                  <a:tblGrid>
                    <a:gridCol w="1546705">
                      <a:extLst>
                        <a:ext uri="{9D8B030D-6E8A-4147-A177-3AD203B41FA5}">
                          <a16:colId xmlns:a16="http://schemas.microsoft.com/office/drawing/2014/main" val="1707554203"/>
                        </a:ext>
                      </a:extLst>
                    </a:gridCol>
                  </a:tblGrid>
                  <a:tr h="57649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38100" cmpd="sng">
                          <a:solidFill>
                            <a:schemeClr val="tx1"/>
                          </a:solidFill>
                          <a:prstDash val="solid"/>
                        </a:lnL>
                        <a:lnR w="38100" cmpd="sng">
                          <a:solidFill>
                            <a:schemeClr val="tx1"/>
                          </a:solidFill>
                          <a:prstDash val="solid"/>
                        </a:lnR>
                        <a:lnT w="38100" cmpd="sng">
                          <a:solidFill>
                            <a:schemeClr val="tx1"/>
                          </a:solidFill>
                          <a:prstDash val="solid"/>
                        </a:lnT>
                        <a:lnB w="38100" cmpd="sng">
                          <a:solidFill>
                            <a:schemeClr val="tx1"/>
                          </a:solidFill>
                          <a:prstDash val="solid"/>
                        </a:lnB>
                        <a:blipFill>
                          <a:blip r:embed="rId6"/>
                          <a:stretch>
                            <a:fillRect l="-1176" t="-11579" r="-2353" b="-178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8564937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38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043820" y="790087"/>
                <a:ext cx="1037997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№1 </a:t>
                </a:r>
                <a:r>
                  <a:rPr lang="ru-RU" sz="2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Есеп</a:t>
                </a:r>
                <a:endParaRPr lang="ru-RU" sz="28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Теңіздің 10,9 км болатын ең терең жеріндегі су қысымын есептеңдер. Теңіз суының тығыздығы 1030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820" y="790087"/>
                <a:ext cx="10379978" cy="1323439"/>
              </a:xfrm>
              <a:prstGeom prst="rect">
                <a:avLst/>
              </a:prstGeom>
              <a:blipFill>
                <a:blip r:embed="rId2"/>
                <a:stretch>
                  <a:fillRect l="-1174" t="-5069" b="-82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043089" y="2035573"/>
            <a:ext cx="2763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Берілгені: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138985" y="2113526"/>
            <a:ext cx="0" cy="2072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17278" y="3555251"/>
            <a:ext cx="2121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52141" y="3521707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?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273824" y="203377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342395" y="3931537"/>
            <a:ext cx="3589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Жауабы: </a:t>
            </a:r>
            <a:r>
              <a:rPr lang="kk-KZ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kk-KZ" sz="2400" i="1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rgbClr val="593593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=110 МПа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283014" y="2412529"/>
                <a:ext cx="12682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014" y="2412529"/>
                <a:ext cx="1268296" cy="461665"/>
              </a:xfrm>
              <a:prstGeom prst="rect">
                <a:avLst/>
              </a:prstGeom>
              <a:blipFill>
                <a:blip r:embed="rId3"/>
                <a:stretch>
                  <a:fillRect l="-7692" t="-12000" r="-6250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4196360" y="2828507"/>
                <a:ext cx="7250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р 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1030 кг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9,8 Н/кг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10900 м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110024600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=110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60" y="2828507"/>
                <a:ext cx="7250639" cy="461665"/>
              </a:xfrm>
              <a:prstGeom prst="rect">
                <a:avLst/>
              </a:prstGeom>
              <a:blipFill>
                <a:blip r:embed="rId4"/>
                <a:stretch>
                  <a:fillRect l="-1261" t="-11842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017278" y="2344036"/>
            <a:ext cx="1818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=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10,9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19816" y="2669945"/>
                <a:ext cx="23648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  <m:r>
                      <a:rPr lang="kk-KZ" sz="24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=10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16" y="2669945"/>
                <a:ext cx="2364830" cy="523220"/>
              </a:xfrm>
              <a:prstGeom prst="rect">
                <a:avLst/>
              </a:prstGeom>
              <a:blipFill>
                <a:blip r:embed="rId5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01490" y="3107859"/>
                <a:ext cx="170431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9,8 Н/кг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90" y="3107859"/>
                <a:ext cx="1704313" cy="453137"/>
              </a:xfrm>
              <a:prstGeom prst="rect">
                <a:avLst/>
              </a:prstGeom>
              <a:blipFill>
                <a:blip r:embed="rId6"/>
                <a:stretch>
                  <a:fillRect l="-1071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ик 44"/>
          <p:cNvSpPr/>
          <p:nvPr/>
        </p:nvSpPr>
        <p:spPr>
          <a:xfrm>
            <a:off x="3216236" y="2034091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ХБЖ</a:t>
            </a:r>
            <a:endParaRPr lang="ru-RU" sz="2400" b="1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3061259" y="2348707"/>
            <a:ext cx="1319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10900</a:t>
            </a:r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4274027" y="2115798"/>
            <a:ext cx="0" cy="20727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0" grpId="0"/>
      <p:bldP spid="35" grpId="0"/>
      <p:bldP spid="2" grpId="0"/>
      <p:bldP spid="3" grpId="0"/>
      <p:bldP spid="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3820" y="790087"/>
            <a:ext cx="103799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№2 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Есеп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Судың, керосиннің, сынаптың 0,6 м тереңдіктегі қысымын табыңдар.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089" y="2035573"/>
            <a:ext cx="27634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Берілгені: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24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671660" y="2156346"/>
            <a:ext cx="0" cy="2825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4794" y="4366218"/>
            <a:ext cx="26768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1106733" y="4367872"/>
                <a:ext cx="1032590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су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?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33" y="4367872"/>
                <a:ext cx="1032590" cy="495649"/>
              </a:xfrm>
              <a:prstGeom prst="rect">
                <a:avLst/>
              </a:prstGeom>
              <a:blipFill>
                <a:blip r:embed="rId2"/>
                <a:stretch>
                  <a:fillRect l="-1775" t="-12346" r="-8284" b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Прямоугольник 22"/>
          <p:cNvSpPr/>
          <p:nvPr/>
        </p:nvSpPr>
        <p:spPr>
          <a:xfrm>
            <a:off x="3673320" y="203377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6004769" y="4663054"/>
                <a:ext cx="3910275" cy="12343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i="1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Жауабы: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a:rPr lang="kk-KZ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су</m:t>
                        </m:r>
                      </m:sub>
                    </m:sSub>
                  </m:oMath>
                </a14:m>
                <a:r>
                  <a:rPr lang="kk-KZ" sz="2400" i="1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=5880 Па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kk-KZ" sz="2400" i="1" dirty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=4704 Па</a:t>
                </a:r>
              </a:p>
              <a:p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a:rPr lang="kk-KZ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</m:t>
                        </m:r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ын</m:t>
                        </m:r>
                      </m:sub>
                    </m:sSub>
                  </m:oMath>
                </a14:m>
                <a:r>
                  <a:rPr lang="kk-KZ" sz="2400" i="1" dirty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=79968 </a:t>
                </a:r>
                <a:r>
                  <a:rPr lang="kk-KZ" sz="2400" dirty="0">
                    <a:solidFill>
                      <a:srgbClr val="593593">
                        <a:lumMod val="75000"/>
                      </a:srgb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Па</a:t>
                </a: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769" y="4663054"/>
                <a:ext cx="3910275" cy="1234312"/>
              </a:xfrm>
              <a:prstGeom prst="rect">
                <a:avLst/>
              </a:prstGeom>
              <a:blipFill>
                <a:blip r:embed="rId3"/>
                <a:stretch>
                  <a:fillRect l="-2340" t="-4950" b="-99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682510" y="2412529"/>
                <a:ext cx="12682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kk-KZ" sz="24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510" y="2412529"/>
                <a:ext cx="1268296" cy="461665"/>
              </a:xfrm>
              <a:prstGeom prst="rect">
                <a:avLst/>
              </a:prstGeom>
              <a:blipFill>
                <a:blip r:embed="rId4"/>
                <a:stretch>
                  <a:fillRect l="-7212" t="-12000" r="-6731" b="-29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3664096" y="2828507"/>
                <a:ext cx="555780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су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1000 кг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9,8 Н/кг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0,6 м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5880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Па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4096" y="2828507"/>
                <a:ext cx="5557804" cy="495649"/>
              </a:xfrm>
              <a:prstGeom prst="rect">
                <a:avLst/>
              </a:prstGeom>
              <a:blipFill>
                <a:blip r:embed="rId5"/>
                <a:stretch>
                  <a:fillRect l="-329" t="-12346" r="-329" b="-18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1017278" y="2344036"/>
            <a:ext cx="1495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 =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0,6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19816" y="2669945"/>
                <a:ext cx="23648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су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=1000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16" y="2669945"/>
                <a:ext cx="2364830" cy="523220"/>
              </a:xfrm>
              <a:prstGeom prst="rect">
                <a:avLst/>
              </a:prstGeom>
              <a:blipFill>
                <a:blip r:embed="rId6"/>
                <a:stretch>
                  <a:fillRect t="-5814" b="-17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994794" y="3054361"/>
                <a:ext cx="23648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800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94" y="3054361"/>
                <a:ext cx="2364830" cy="523220"/>
              </a:xfrm>
              <a:prstGeom prst="rect">
                <a:avLst/>
              </a:prstGeom>
              <a:blipFill>
                <a:blip r:embed="rId7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981148" y="3463798"/>
                <a:ext cx="282534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сын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3600</a:t>
                </a:r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8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kk-KZ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48" y="3463798"/>
                <a:ext cx="2825346" cy="523220"/>
              </a:xfrm>
              <a:prstGeom prst="rect">
                <a:avLst/>
              </a:prstGeom>
              <a:blipFill>
                <a:blip r:embed="rId8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946898" y="3913081"/>
                <a:ext cx="1704313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9,8 Н/кг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98" y="3913081"/>
                <a:ext cx="1704313" cy="453137"/>
              </a:xfrm>
              <a:prstGeom prst="rect">
                <a:avLst/>
              </a:prstGeom>
              <a:blipFill>
                <a:blip r:embed="rId9"/>
                <a:stretch>
                  <a:fillRect l="-1071" b="-216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3666368" y="3253860"/>
                <a:ext cx="53269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800 кг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9,8 Н/кг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0,6 м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4704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Па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368" y="3253860"/>
                <a:ext cx="5326971" cy="461665"/>
              </a:xfrm>
              <a:prstGeom prst="rect">
                <a:avLst/>
              </a:prstGeom>
              <a:blipFill>
                <a:blip r:embed="rId10"/>
                <a:stretch>
                  <a:fillRect l="-343" t="-11842" r="-343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3680019" y="3690598"/>
                <a:ext cx="60242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p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сын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13600 кг</a:t>
                </a:r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9,8 Н/кг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0,6 м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79968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Па</a:t>
                </a:r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0019" y="3690598"/>
                <a:ext cx="6024278" cy="461665"/>
              </a:xfrm>
              <a:prstGeom prst="rect">
                <a:avLst/>
              </a:prstGeom>
              <a:blipFill>
                <a:blip r:embed="rId11"/>
                <a:stretch>
                  <a:fillRect l="-304" t="-11842" r="-101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1090321" y="4646885"/>
                <a:ext cx="992129" cy="461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к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?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321" y="4646885"/>
                <a:ext cx="992129" cy="461664"/>
              </a:xfrm>
              <a:prstGeom prst="rect">
                <a:avLst/>
              </a:prstGeom>
              <a:blipFill>
                <a:blip r:embed="rId12"/>
                <a:stretch>
                  <a:fillRect l="-1840" t="-11842" r="-3067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2340387" y="4365527"/>
                <a:ext cx="12201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р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сын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?</a:t>
                </a:r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387" y="4365527"/>
                <a:ext cx="1220142" cy="461665"/>
              </a:xfrm>
              <a:prstGeom prst="rect">
                <a:avLst/>
              </a:prstGeom>
              <a:blipFill>
                <a:blip r:embed="rId13"/>
                <a:stretch>
                  <a:fillRect l="-1500" t="-11842" r="-6500" b="-27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55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10" grpId="0"/>
      <p:bldP spid="35" grpId="0"/>
      <p:bldP spid="2" grpId="0"/>
      <p:bldP spid="3" grpId="0"/>
      <p:bldP spid="37" grpId="0"/>
      <p:bldP spid="38" grpId="0"/>
      <p:bldP spid="4" grpId="0"/>
      <p:bldP spid="39" grpId="0"/>
      <p:bldP spid="44" grpId="0"/>
      <p:bldP spid="33" grpId="0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1919" y="1456147"/>
            <a:ext cx="10379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 қабаты неғұрлым            орналасқан сайын, оның ішіндегі қысым соғұрлым үлкен болады.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65521" y="736737"/>
            <a:ext cx="2509199" cy="65533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4559" y="1556211"/>
            <a:ext cx="1300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</a:t>
            </a:r>
            <a:endParaRPr lang="ru-RU" sz="2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494751" y="1469460"/>
            <a:ext cx="1027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өмен</a:t>
            </a:r>
            <a:endParaRPr lang="ru-RU" sz="2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942793" y="2311748"/>
            <a:ext cx="10379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Сұйыққа немесе газға түсірілген қысым                       бойынша өзгеріссіз беріледі.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630696" y="2325243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арлық бағыт</a:t>
            </a:r>
            <a:endParaRPr lang="ru-RU" sz="24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6532220" y="2409647"/>
            <a:ext cx="2323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</a:t>
            </a:r>
            <a:endParaRPr lang="ru-RU" sz="24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79574" y="3155475"/>
            <a:ext cx="10379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Сұйықтың ыдыс табанына түсіретін қысым күші берілген сұйыққа әекет ететін                           тең.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779694" y="3621815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...........................</a:t>
            </a:r>
            <a:endParaRPr lang="ru-RU" sz="24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903954" y="3535064"/>
            <a:ext cx="24769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уырлық күшіне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977229" y="4039400"/>
            <a:ext cx="10379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Ауырлық күші сұйық бағанының                  тең.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63899" y="4128256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</a:t>
            </a:r>
            <a:endParaRPr lang="ru-RU" sz="24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5674091" y="4041505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салмағына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977228" y="4531762"/>
            <a:ext cx="103799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 қысымды ыдыстың                                            </a:t>
            </a:r>
          </a:p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түсіреді.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565098" y="4620624"/>
            <a:ext cx="4371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............................................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4717494" y="4533873"/>
            <a:ext cx="4285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түбіне және қабырғаларына </a:t>
            </a:r>
          </a:p>
        </p:txBody>
      </p:sp>
    </p:spTree>
    <p:extLst>
      <p:ext uri="{BB962C8B-B14F-4D97-AF65-F5344CB8AC3E}">
        <p14:creationId xmlns:p14="http://schemas.microsoft.com/office/powerpoint/2010/main" val="9816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4" grpId="0"/>
      <p:bldP spid="57" grpId="0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24956</TotalTime>
  <Words>338</Words>
  <Application>Microsoft Office PowerPoint</Application>
  <PresentationFormat>Широкоэкранный</PresentationFormat>
  <Paragraphs>80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Roboto Condensed</vt:lpstr>
      <vt:lpstr>Source Sans Pro</vt:lpstr>
      <vt:lpstr>Tahoma</vt:lpstr>
      <vt:lpstr>Times New Roman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2954</cp:revision>
  <dcterms:created xsi:type="dcterms:W3CDTF">2017-01-10T11:09:36Z</dcterms:created>
  <dcterms:modified xsi:type="dcterms:W3CDTF">2021-02-24T17:28:34Z</dcterms:modified>
</cp:coreProperties>
</file>