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5.jpeg" ContentType="image/jpeg"/>
  <Override PartName="/ppt/media/image6.jpeg" ContentType="image/jpeg"/>
  <Override PartName="/ppt/media/image10.jpeg" ContentType="image/jpeg"/>
  <Override PartName="/ppt/media/image7.jpeg" ContentType="image/jpeg"/>
  <Override PartName="/ppt/media/image20.jpeg" ContentType="image/jpeg"/>
  <Override PartName="/ppt/media/image22.png" ContentType="image/png"/>
  <Override PartName="/ppt/media/image11.jpeg" ContentType="image/jpeg"/>
  <Override PartName="/ppt/media/image24.png" ContentType="image/png"/>
  <Override PartName="/ppt/media/image8.png" ContentType="image/png"/>
  <Override PartName="/ppt/media/image18.jpeg" ContentType="image/jpeg"/>
  <Override PartName="/ppt/media/image3.png" ContentType="image/png"/>
  <Override PartName="/ppt/media/image9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21.png" ContentType="image/png"/>
  <Override PartName="/ppt/media/image16.jpeg" ContentType="image/jpeg"/>
  <Override PartName="/ppt/media/image2.jpeg" ContentType="image/jpeg"/>
  <Override PartName="/ppt/media/image19.jpeg" ContentType="image/jpeg"/>
  <Override PartName="/ppt/media/image17.jpeg" ContentType="image/jpeg"/>
  <Override PartName="/ppt/media/image12.jpeg" ContentType="image/jpeg"/>
  <Override PartName="/ppt/media/image23.png" ContentType="image/png"/>
  <Override PartName="/ppt/media/image25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notesSlides/_rels/notesSlide6.xml.rels" ContentType="application/vnd.openxmlformats-package.relationships+xml"/>
  <Override PartName="/ppt/notesSlides/notesSlide6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5145088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/>
        </p:nvSpPr>
        <p:spPr>
          <a:xfrm>
            <a:off x="0" y="0"/>
            <a:ext cx="6796800" cy="99288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0" y="-360"/>
            <a:ext cx="2946240" cy="498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3849840" y="-360"/>
            <a:ext cx="2946240" cy="498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sldImg"/>
          </p:nvPr>
        </p:nvSpPr>
        <p:spPr>
          <a:xfrm>
            <a:off x="422280" y="1240920"/>
            <a:ext cx="5953320" cy="3350160"/>
          </a:xfrm>
          <a:prstGeom prst="rect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1440" rIns="91440" tIns="45720" bIns="45720" anchor="t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800" strike="noStrike" u="none">
                <a:solidFill>
                  <a:srgbClr val="000000"/>
                </a:solidFill>
                <a:uFillTx/>
                <a:latin typeface="Calibri"/>
              </a:rPr>
              <a:t>Click to move the slide</a:t>
            </a:r>
            <a:endParaRPr b="0" lang="en-US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679320" y="4777920"/>
            <a:ext cx="5438880" cy="3908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87360" indent="-19368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Click to edit the notes format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0" y="9429840"/>
            <a:ext cx="2946240" cy="498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3849840" y="9429840"/>
            <a:ext cx="2946240" cy="498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1EC3B51-3F79-42AD-BF24-D5C8B1DACA50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Img"/>
          </p:nvPr>
        </p:nvSpPr>
        <p:spPr>
          <a:xfrm>
            <a:off x="422280" y="1241280"/>
            <a:ext cx="5952960" cy="3349800"/>
          </a:xfrm>
          <a:prstGeom prst="rect">
            <a:avLst/>
          </a:prstGeom>
          <a:ln w="0">
            <a:noFill/>
          </a:ln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79320" y="4777920"/>
            <a:ext cx="5438880" cy="390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7360" indent="-19368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4" name="Номер слайда 3"/>
          <p:cNvSpPr/>
          <p:nvPr/>
        </p:nvSpPr>
        <p:spPr>
          <a:xfrm>
            <a:off x="3849840" y="9429840"/>
            <a:ext cx="2946240" cy="49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19C017B-478D-45A8-9BE1-02F51D9690A9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CB98FEA-8C3C-4012-B871-4CB602585C0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3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en-US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t">
            <a:normAutofit fontScale="92500" lnSpcReduction="9999"/>
          </a:bodyPr>
          <a:p>
            <a:pPr marL="290520" indent="-29052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31800" indent="-24300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973080" indent="-19368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362240" indent="-19368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7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en-US" sz="27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4766760"/>
            <a:ext cx="289584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0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81C11F6-C772-40D8-B855-B76218407682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4.png"/><Relationship Id="rId3" Type="http://schemas.openxmlformats.org/officeDocument/2006/relationships/image" Target="../media/image25.jpeg"/><Relationship Id="rId4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7" Type="http://schemas.openxmlformats.org/officeDocument/2006/relationships/image" Target="../media/image8.png"/><Relationship Id="rId8" Type="http://schemas.openxmlformats.org/officeDocument/2006/relationships/slideLayout" Target="../slideLayouts/slideLayout1.xml"/><Relationship Id="rId9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jpeg"/><Relationship Id="rId3" Type="http://schemas.openxmlformats.org/officeDocument/2006/relationships/image" Target="../media/image9.jpeg"/><Relationship Id="rId4" Type="http://schemas.openxmlformats.org/officeDocument/2006/relationships/image" Target="../media/image7.jpeg"/><Relationship Id="rId5" Type="http://schemas.openxmlformats.org/officeDocument/2006/relationships/image" Target="../media/image6.jpeg"/><Relationship Id="rId6" Type="http://schemas.openxmlformats.org/officeDocument/2006/relationships/image" Target="../media/image10.jpeg"/><Relationship Id="rId7" Type="http://schemas.openxmlformats.org/officeDocument/2006/relationships/image" Target="../media/image11.jpeg"/><Relationship Id="rId8" Type="http://schemas.openxmlformats.org/officeDocument/2006/relationships/image" Target="../media/image12.jpeg"/><Relationship Id="rId9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image" Target="../media/image14.jpeg"/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5" Type="http://schemas.openxmlformats.org/officeDocument/2006/relationships/image" Target="../media/image17.jpeg"/><Relationship Id="rId6" Type="http://schemas.openxmlformats.org/officeDocument/2006/relationships/image" Target="../media/image18.jpeg"/><Relationship Id="rId7" Type="http://schemas.openxmlformats.org/officeDocument/2006/relationships/image" Target="../media/image19.jpeg"/><Relationship Id="rId8" Type="http://schemas.openxmlformats.org/officeDocument/2006/relationships/image" Target="../media/image20.jpeg"/><Relationship Id="rId9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76;p1"/>
          <p:cNvSpPr/>
          <p:nvPr/>
        </p:nvSpPr>
        <p:spPr>
          <a:xfrm>
            <a:off x="563400" y="1477800"/>
            <a:ext cx="8272800" cy="231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4280" rIns="44280" tIns="22320" bIns="2232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Тақырыбы</a:t>
            </a:r>
            <a:r>
              <a:rPr b="1" lang="ru-RU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: Гидравликалық мащиналар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7</a:t>
            </a:r>
            <a:r>
              <a:rPr b="1" lang="en-US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1" lang="kk-KZ" sz="2000" strike="noStrike" u="none">
                <a:solidFill>
                  <a:srgbClr val="17375e"/>
                </a:solidFill>
                <a:uFillTx/>
                <a:latin typeface="Times New Roman"/>
                <a:ea typeface="Times New Roman"/>
              </a:rPr>
              <a:t>сынып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r">
              <a:lnSpc>
                <a:spcPct val="11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3" name="Google Shape;77;p1"/>
          <p:cNvCxnSpPr/>
          <p:nvPr/>
        </p:nvCxnSpPr>
        <p:spPr>
          <a:xfrm>
            <a:off x="1058400" y="4114440"/>
            <a:ext cx="693972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14" name="Google Shape;78;p1"/>
          <p:cNvCxnSpPr/>
          <p:nvPr/>
        </p:nvCxnSpPr>
        <p:spPr>
          <a:xfrm>
            <a:off x="1136160" y="4250880"/>
            <a:ext cx="67143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85680" y="-284040"/>
            <a:ext cx="9356760" cy="5167080"/>
          </a:xfrm>
          <a:prstGeom prst="rect">
            <a:avLst/>
          </a:prstGeom>
          <a:ln w="0">
            <a:noFill/>
          </a:ln>
        </p:spPr>
      </p:pic>
      <p:cxnSp>
        <p:nvCxnSpPr>
          <p:cNvPr id="86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87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88" name="Прямоугольник 10"/>
          <p:cNvSpPr/>
          <p:nvPr/>
        </p:nvSpPr>
        <p:spPr>
          <a:xfrm>
            <a:off x="0" y="752400"/>
            <a:ext cx="8913960" cy="62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1 тапсырма 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9" name="Прямоугольник 12"/>
          <p:cNvSpPr/>
          <p:nvPr/>
        </p:nvSpPr>
        <p:spPr>
          <a:xfrm>
            <a:off x="2562120" y="34920"/>
            <a:ext cx="32133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Дұрыс жауап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Rectangle 31"/>
          <p:cNvSpPr/>
          <p:nvPr/>
        </p:nvSpPr>
        <p:spPr>
          <a:xfrm>
            <a:off x="299880" y="3345480"/>
            <a:ext cx="8407440" cy="96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1240" rIns="90000" tIns="4680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Дескриптор:</a:t>
            </a: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білім алушы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Формуланы пайдаланып күшті анықтайды;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1" name="Прямоугольник 1"/>
          <p:cNvSpPr/>
          <p:nvPr/>
        </p:nvSpPr>
        <p:spPr>
          <a:xfrm>
            <a:off x="276120" y="1519200"/>
            <a:ext cx="1192320" cy="90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Берілгені: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S</a:t>
            </a:r>
            <a:r>
              <a:rPr b="0" lang="en-US" sz="1200" strike="noStrike" u="none" baseline="-25000">
                <a:solidFill>
                  <a:srgbClr val="000000"/>
                </a:solidFill>
                <a:uFillTx/>
                <a:latin typeface="Arial"/>
              </a:rPr>
              <a:t>1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25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см</a:t>
            </a:r>
            <a:r>
              <a:rPr b="0" lang="ru-RU" sz="1200" strike="noStrike" u="none" baseline="30000">
                <a:solidFill>
                  <a:srgbClr val="000000"/>
                </a:solidFill>
                <a:uFillTx/>
                <a:latin typeface="Arial"/>
              </a:rPr>
              <a:t>2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F</a:t>
            </a:r>
            <a:r>
              <a:rPr b="0" lang="en-US" sz="1200" strike="noStrike" u="none" baseline="-25000">
                <a:solidFill>
                  <a:srgbClr val="000000"/>
                </a:solidFill>
                <a:uFillTx/>
                <a:latin typeface="Arial"/>
              </a:rPr>
              <a:t>1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300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Н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S</a:t>
            </a:r>
            <a:r>
              <a:rPr b="0" lang="en-US" sz="1200" strike="noStrike" u="none" baseline="-25000">
                <a:solidFill>
                  <a:srgbClr val="000000"/>
                </a:solidFill>
                <a:uFillTx/>
                <a:latin typeface="Arial"/>
              </a:rPr>
              <a:t>2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100 </a:t>
            </a: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см</a:t>
            </a:r>
            <a:r>
              <a:rPr b="0" lang="ru-RU" sz="1200" strike="noStrike" u="none" baseline="30000">
                <a:solidFill>
                  <a:srgbClr val="000000"/>
                </a:solidFill>
                <a:uFillTx/>
                <a:latin typeface="Arial"/>
              </a:rPr>
              <a:t>2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Прямая соединительная линия 3"/>
          <p:cNvSpPr/>
          <p:nvPr/>
        </p:nvSpPr>
        <p:spPr>
          <a:xfrm>
            <a:off x="1447920" y="1519200"/>
            <a:ext cx="0" cy="138276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Прямая соединительная линия 5"/>
          <p:cNvSpPr/>
          <p:nvPr/>
        </p:nvSpPr>
        <p:spPr>
          <a:xfrm>
            <a:off x="299880" y="2344680"/>
            <a:ext cx="1122480" cy="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Прямоугольник 7"/>
          <p:cNvSpPr/>
          <p:nvPr/>
        </p:nvSpPr>
        <p:spPr>
          <a:xfrm>
            <a:off x="431640" y="2367000"/>
            <a:ext cx="793800" cy="48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Т/к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F</a:t>
            </a:r>
            <a:r>
              <a:rPr b="0" lang="en-US" sz="1200" strike="noStrike" u="none" baseline="-25000">
                <a:solidFill>
                  <a:srgbClr val="000000"/>
                </a:solidFill>
                <a:uFillTx/>
                <a:latin typeface="Arial"/>
              </a:rPr>
              <a:t>2</a:t>
            </a:r>
            <a:r>
              <a:rPr b="0" lang="en-US" sz="1200" strike="noStrike" u="none">
                <a:solidFill>
                  <a:srgbClr val="000000"/>
                </a:solidFill>
                <a:uFillTx/>
                <a:latin typeface="Arial"/>
              </a:rPr>
              <a:t> = ?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5" name="Rectangle 1"/>
          <p:cNvSpPr/>
          <p:nvPr/>
        </p:nvSpPr>
        <p:spPr>
          <a:xfrm>
            <a:off x="4447800" y="28800"/>
            <a:ext cx="248400" cy="39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000" strike="noStrike" u="none">
                <a:solidFill>
                  <a:srgbClr val="000000"/>
                </a:solidFill>
                <a:uFillTx/>
                <a:latin typeface="PT Sans"/>
              </a:rPr>
              <a:t>  </a:t>
            </a:r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000" strike="noStrike" u="none">
                <a:solidFill>
                  <a:srgbClr val="000000"/>
                </a:solidFill>
                <a:uFillTx/>
                <a:latin typeface="PT Sans"/>
              </a:rPr>
              <a:t>  </a:t>
            </a:r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6" name="Picture 2" descr="https://fhd.multiurok.ru/6/e/4/6e48cf57db1172b0875c25d05f91d4de69d83c13/gidravlikalyk-mashinalar_3.png"/>
          <p:cNvPicPr/>
          <p:nvPr/>
        </p:nvPicPr>
        <p:blipFill>
          <a:blip r:embed="rId2"/>
          <a:stretch/>
        </p:blipFill>
        <p:spPr>
          <a:xfrm>
            <a:off x="1797120" y="1506600"/>
            <a:ext cx="561960" cy="428400"/>
          </a:xfrm>
          <a:prstGeom prst="rect">
            <a:avLst/>
          </a:prstGeom>
          <a:ln w="0">
            <a:noFill/>
          </a:ln>
        </p:spPr>
      </p:pic>
      <p:pic>
        <p:nvPicPr>
          <p:cNvPr id="97" name="Picture 3" descr="https://fhd.multiurok.ru/6/e/4/6e48cf57db1172b0875c25d05f91d4de69d83c13/gidravlikalyk-mashinalar_6.png"/>
          <p:cNvPicPr/>
          <p:nvPr/>
        </p:nvPicPr>
        <p:blipFill>
          <a:blip r:embed="rId3"/>
          <a:stretch/>
        </p:blipFill>
        <p:spPr>
          <a:xfrm>
            <a:off x="1725480" y="2130480"/>
            <a:ext cx="704880" cy="428400"/>
          </a:xfrm>
          <a:prstGeom prst="rect">
            <a:avLst/>
          </a:prstGeom>
          <a:ln w="0">
            <a:noFill/>
          </a:ln>
        </p:spPr>
      </p:pic>
      <p:sp>
        <p:nvSpPr>
          <p:cNvPr id="98" name="Прямоугольник 10"/>
          <p:cNvSpPr/>
          <p:nvPr/>
        </p:nvSpPr>
        <p:spPr>
          <a:xfrm>
            <a:off x="1717920" y="1239840"/>
            <a:ext cx="81864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PT Sans"/>
              </a:rPr>
              <a:t>Формула: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9" name="Прямая соединительная линия 12"/>
          <p:cNvSpPr/>
          <p:nvPr/>
        </p:nvSpPr>
        <p:spPr>
          <a:xfrm>
            <a:off x="2757600" y="1465200"/>
            <a:ext cx="0" cy="143676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0" name="TextBox 16"/>
          <p:cNvSpPr/>
          <p:nvPr/>
        </p:nvSpPr>
        <p:spPr>
          <a:xfrm>
            <a:off x="3239640" y="1378080"/>
            <a:ext cx="74232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</a:rPr>
              <a:t>Шешімі: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1" name="TextBox 17" descr=""/>
          <p:cNvPicPr/>
          <p:nvPr/>
        </p:nvPicPr>
        <p:blipFill>
          <a:blip r:embed="rId4"/>
          <a:stretch/>
        </p:blipFill>
        <p:spPr>
          <a:xfrm>
            <a:off x="3170160" y="1932120"/>
            <a:ext cx="2840040" cy="298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42840" y="7920"/>
            <a:ext cx="9144000" cy="5167440"/>
          </a:xfrm>
          <a:prstGeom prst="rect">
            <a:avLst/>
          </a:prstGeom>
          <a:ln w="0">
            <a:noFill/>
          </a:ln>
        </p:spPr>
      </p:pic>
      <p:cxnSp>
        <p:nvCxnSpPr>
          <p:cNvPr id="103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04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05" name="Прямоугольник 10"/>
          <p:cNvSpPr/>
          <p:nvPr/>
        </p:nvSpPr>
        <p:spPr>
          <a:xfrm>
            <a:off x="3500280" y="233280"/>
            <a:ext cx="189864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рефлекция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6" name="AutoShape 2"/>
          <p:cNvSpPr/>
          <p:nvPr/>
        </p:nvSpPr>
        <p:spPr>
          <a:xfrm>
            <a:off x="135000" y="-14436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7" name="AutoShape 4"/>
          <p:cNvSpPr/>
          <p:nvPr/>
        </p:nvSpPr>
        <p:spPr>
          <a:xfrm>
            <a:off x="287280" y="7920"/>
            <a:ext cx="304920" cy="30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8" name="Picture 5" descr=""/>
          <p:cNvPicPr/>
          <p:nvPr/>
        </p:nvPicPr>
        <p:blipFill>
          <a:blip r:embed="rId2"/>
          <a:stretch/>
        </p:blipFill>
        <p:spPr>
          <a:xfrm>
            <a:off x="6413400" y="2271600"/>
            <a:ext cx="1670040" cy="1905120"/>
          </a:xfrm>
          <a:prstGeom prst="rect">
            <a:avLst/>
          </a:prstGeom>
          <a:ln w="0">
            <a:noFill/>
          </a:ln>
        </p:spPr>
      </p:pic>
      <p:pic>
        <p:nvPicPr>
          <p:cNvPr id="109" name="Picture 6" descr="E:\Рабочи стол\9.jpg"/>
          <p:cNvPicPr/>
          <p:nvPr/>
        </p:nvPicPr>
        <p:blipFill>
          <a:blip r:embed="rId3"/>
          <a:stretch/>
        </p:blipFill>
        <p:spPr>
          <a:xfrm>
            <a:off x="1560600" y="2957400"/>
            <a:ext cx="1369800" cy="1150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55440"/>
            <a:ext cx="9144000" cy="5167440"/>
          </a:xfrm>
          <a:prstGeom prst="rect">
            <a:avLst/>
          </a:prstGeom>
          <a:ln w="0">
            <a:noFill/>
          </a:ln>
        </p:spPr>
      </p:pic>
      <p:cxnSp>
        <p:nvCxnSpPr>
          <p:cNvPr id="111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2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13" name="Прямоугольник 10"/>
          <p:cNvSpPr/>
          <p:nvPr/>
        </p:nvSpPr>
        <p:spPr>
          <a:xfrm>
            <a:off x="3500280" y="233280"/>
            <a:ext cx="189864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Қорытынды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4" name="Прямоугольник 1"/>
          <p:cNvSpPr/>
          <p:nvPr/>
        </p:nvSpPr>
        <p:spPr>
          <a:xfrm>
            <a:off x="457200" y="1108080"/>
            <a:ext cx="766116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50571"/>
                </a:solidFill>
                <a:uFillTx/>
                <a:latin typeface="Times New Roman"/>
                <a:ea typeface="Times New Roman"/>
              </a:rPr>
              <a:t>Бүгінгі сабақта: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5" name="Прямоугольник 1"/>
          <p:cNvSpPr/>
          <p:nvPr/>
        </p:nvSpPr>
        <p:spPr>
          <a:xfrm>
            <a:off x="506520" y="1741320"/>
            <a:ext cx="778500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Гидравликалық машиналардың жұмысын</a:t>
            </a:r>
            <a:r>
              <a:rPr b="0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,</a:t>
            </a:r>
            <a:r>
              <a:rPr b="0" lang="ru-RU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қолдану мақсатын .Гидравликалық машиналардың жұмыс істеу принципін есеп   шығаруда қолдандық.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100080"/>
            <a:ext cx="9144000" cy="5167440"/>
          </a:xfrm>
          <a:prstGeom prst="rect">
            <a:avLst/>
          </a:prstGeom>
          <a:ln w="0">
            <a:noFill/>
          </a:ln>
        </p:spPr>
      </p:pic>
      <p:cxnSp>
        <p:nvCxnSpPr>
          <p:cNvPr id="117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8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19" name="Прямоугольник 10"/>
          <p:cNvSpPr/>
          <p:nvPr/>
        </p:nvSpPr>
        <p:spPr>
          <a:xfrm>
            <a:off x="3114720" y="276120"/>
            <a:ext cx="367992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қу тапсырмасы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0" name="Rectangle 31"/>
          <p:cNvSpPr/>
          <p:nvPr/>
        </p:nvSpPr>
        <p:spPr>
          <a:xfrm>
            <a:off x="536400" y="3456720"/>
            <a:ext cx="8474400" cy="96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1240" rIns="90000" tIns="4680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Дескриптор:</a:t>
            </a: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 білім алушы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Times New Roman"/>
              <a:buChar char="-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Машина күштен қандай ұтыс беретінін анықтайды.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Times New Roman"/>
              <a:buChar char="-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Calibri"/>
              </a:rPr>
              <a:t>Кіші поршеньге қандай күш түсіретінін анықтай алады.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1" name="Прямоугольник 1"/>
          <p:cNvSpPr/>
          <p:nvPr/>
        </p:nvSpPr>
        <p:spPr>
          <a:xfrm>
            <a:off x="536400" y="787320"/>
            <a:ext cx="8141040" cy="122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1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 Гидравликалық машинаның кіші поршенінің диаметрі 4 см-ге тең, ал үлкенінікі 50 см. Бұл машина күштен қандай ұтыс береді? 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Гидравликалық пресс 2,7*10</a:t>
            </a:r>
            <a:r>
              <a:rPr b="0" lang="ru-RU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Н күш өндіруі керек. Кіші поршеньнің диаметрі 3 см, ал үлкенінікі – 90 см. Кіші поршеньге қандай күш түсіру керек?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2376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16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03EE1C2-C709-4A04-B372-5BB3BDA850EA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en-US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7" name="Google Shape;124;p4"/>
          <p:cNvCxnSpPr/>
          <p:nvPr/>
        </p:nvCxnSpPr>
        <p:spPr>
          <a:xfrm>
            <a:off x="312480" y="4882680"/>
            <a:ext cx="861444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8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9" name="Google Shape;230;p65"/>
          <p:cNvSpPr/>
          <p:nvPr/>
        </p:nvSpPr>
        <p:spPr>
          <a:xfrm>
            <a:off x="380880" y="839880"/>
            <a:ext cx="8533080" cy="318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3520" rIns="83520" tIns="83520" bIns="83520" anchor="t">
            <a:normAutofit/>
          </a:bodyPr>
          <a:p>
            <a:pPr marL="372960" indent="-372960" algn="just">
              <a:lnSpc>
                <a:spcPct val="100000"/>
              </a:lnSpc>
              <a:spcBef>
                <a:spcPts val="45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7.3.1.7 –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гидравликалық машиналардың жұмыс істеу принципін сипаттау;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2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34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Гидравликалық машиналардың жұмысын сипаттайды.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34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Гидравликалық машиналардың қолдану мақсатын анықтайды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72960" indent="-372960">
              <a:lnSpc>
                <a:spcPct val="100000"/>
              </a:lnSpc>
              <a:spcBef>
                <a:spcPts val="34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Гидравликалық машиналардың жұмыс істеу принципін есеп   шығаруда қолданады.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Прямоугольник 9"/>
          <p:cNvSpPr/>
          <p:nvPr/>
        </p:nvSpPr>
        <p:spPr>
          <a:xfrm>
            <a:off x="3274920" y="233280"/>
            <a:ext cx="377820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мақсаты</a:t>
            </a:r>
            <a:r>
              <a:rPr b="0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1" name="Picture 2" descr="C:\Users\Типография\Desktop\Безымянный.png"/>
          <p:cNvPicPr/>
          <p:nvPr/>
        </p:nvPicPr>
        <p:blipFill>
          <a:blip r:embed="rId2"/>
          <a:srcRect l="11758" t="4423" r="11484" b="85348"/>
          <a:stretch/>
        </p:blipFill>
        <p:spPr>
          <a:xfrm>
            <a:off x="0" y="2324160"/>
            <a:ext cx="9144000" cy="528480"/>
          </a:xfrm>
          <a:prstGeom prst="rect">
            <a:avLst/>
          </a:prstGeom>
          <a:ln w="0">
            <a:noFill/>
          </a:ln>
        </p:spPr>
      </p:pic>
      <p:sp>
        <p:nvSpPr>
          <p:cNvPr id="22" name="Прямоугольник 1"/>
          <p:cNvSpPr/>
          <p:nvPr/>
        </p:nvSpPr>
        <p:spPr>
          <a:xfrm>
            <a:off x="2939760" y="2357280"/>
            <a:ext cx="32644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ғалау критерийлері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68360" y="-360"/>
            <a:ext cx="8229600" cy="85716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тапсырма</a:t>
            </a:r>
            <a:endParaRPr b="0" lang="en-US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24" name=""/>
          <p:cNvGraphicFramePr/>
          <p:nvPr/>
        </p:nvGraphicFramePr>
        <p:xfrm>
          <a:off x="1274760" y="817560"/>
          <a:ext cx="6470640" cy="2773440"/>
        </p:xfrm>
        <a:graphic>
          <a:graphicData uri="http://schemas.openxmlformats.org/drawingml/2006/table">
            <a:tbl>
              <a:tblPr/>
              <a:tblGrid>
                <a:gridCol w="779400"/>
                <a:gridCol w="3456000"/>
                <a:gridCol w="1117800"/>
                <a:gridCol w="1117440"/>
              </a:tblGrid>
              <a:tr h="213840"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№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Сұрақтар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Ия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Жоқ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27320">
                <a:tc>
                  <a:txBody>
                    <a:bodyPr lIns="51120" rIns="51120" tIns="0" bIns="0" anchor="t">
                      <a:noAutofit/>
                    </a:bodyPr>
                    <a:p>
                      <a:pPr marL="396720">
                        <a:lnSpc>
                          <a:spcPct val="100000"/>
                        </a:lnSpc>
                        <a:spcAft>
                          <a:spcPts val="1001"/>
                        </a:spcAft>
                        <a:buClr>
                          <a:srgbClr val="000000"/>
                        </a:buClr>
                        <a:buFont typeface="Times New Roman"/>
                        <a:buAutoNum type="arabicPeriod"/>
                        <a:tabLst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Өзара қосылған және түбі ортақ ыдыстар   қатынас ыдыстар деп аталады.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27320">
                <a:tc>
                  <a:txBody>
                    <a:bodyPr lIns="51120" rIns="51120" tIns="0" bIns="0" anchor="t">
                      <a:noAutofit/>
                    </a:bodyPr>
                    <a:p>
                      <a:pPr marL="396720">
                        <a:lnSpc>
                          <a:spcPct val="100000"/>
                        </a:lnSpc>
                        <a:spcAft>
                          <a:spcPts val="1001"/>
                        </a:spcAft>
                        <a:buClr>
                          <a:srgbClr val="000000"/>
                        </a:buClr>
                        <a:buFont typeface="Calibri"/>
                        <a:buAutoNum type="arabicPeriod" startAt="2"/>
                        <a:tabLst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Қатынас ыдыстарда әртекті сұйықтың деңгейі  бірдей болады.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27320">
                <a:tc>
                  <a:txBody>
                    <a:bodyPr lIns="51120" rIns="51120" tIns="0" bIns="0" anchor="t">
                      <a:noAutofit/>
                    </a:bodyPr>
                    <a:p>
                      <a:pPr marL="396720">
                        <a:lnSpc>
                          <a:spcPct val="100000"/>
                        </a:lnSpc>
                        <a:spcAft>
                          <a:spcPts val="1001"/>
                        </a:spcAft>
                        <a:buClr>
                          <a:srgbClr val="000000"/>
                        </a:buClr>
                        <a:buFont typeface="Calibri"/>
                        <a:buAutoNum type="arabicPeriod" startAt="3"/>
                        <a:tabLst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Су құбыры екі түрге бөлінеді: тұрмыстық және өнеркәсіптік.(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40800">
                <a:tc>
                  <a:txBody>
                    <a:bodyPr lIns="51120" rIns="51120" tIns="0" bIns="0" anchor="t">
                      <a:noAutofit/>
                    </a:bodyPr>
                    <a:p>
                      <a:pPr marL="396720">
                        <a:lnSpc>
                          <a:spcPct val="100000"/>
                        </a:lnSpc>
                        <a:spcAft>
                          <a:spcPts val="1001"/>
                        </a:spcAft>
                        <a:buClr>
                          <a:srgbClr val="000000"/>
                        </a:buClr>
                        <a:buFont typeface="Calibri"/>
                        <a:buAutoNum type="arabicPeriod" startAt="4"/>
                        <a:tabLst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Қатынас ыдыстардағы әртекті сұйық бағандарының биіктігі олардың тығыздықтарына кері пропорционал.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40800">
                <a:tc>
                  <a:txBody>
                    <a:bodyPr lIns="51120" rIns="51120" tIns="0" bIns="0" anchor="t">
                      <a:noAutofit/>
                    </a:bodyPr>
                    <a:p>
                      <a:pPr marL="396720">
                        <a:lnSpc>
                          <a:spcPct val="100000"/>
                        </a:lnSpc>
                        <a:spcAft>
                          <a:spcPts val="1001"/>
                        </a:spcAft>
                        <a:buClr>
                          <a:srgbClr val="000000"/>
                        </a:buClr>
                        <a:buFont typeface="Calibri"/>
                        <a:buAutoNum type="arabicPeriod" startAt="5"/>
                        <a:tabLst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Гидростатикалық парадокс -әр түрлі қатынас ыдыстардағы біртекті сұйықтың деңгейлері бірдей болмайтынын білдіреді.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5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C857E5D-0E11-4D55-B820-8B15714EDEDE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Rectangle 1"/>
          <p:cNvSpPr/>
          <p:nvPr/>
        </p:nvSpPr>
        <p:spPr>
          <a:xfrm>
            <a:off x="5067000" y="1782360"/>
            <a:ext cx="720" cy="36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1200"/>
            </a:b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Прямоугольник 7"/>
          <p:cNvSpPr/>
          <p:nvPr/>
        </p:nvSpPr>
        <p:spPr>
          <a:xfrm>
            <a:off x="1606680" y="3608280"/>
            <a:ext cx="45720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Дескриптор: білім алушы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1.Қатынас ыдыстардың анықтамасының дұрыстығын белгілейді.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Бірдей сұйықтардың деңгейін анықтайды.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3.Су құбыры түрлерін ажыратады.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Дұрыс жауап</a:t>
            </a:r>
            <a:endParaRPr b="0" lang="en-US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1392295-4804-4D74-AA93-26713FDDE185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30" name=""/>
          <p:cNvGraphicFramePr/>
          <p:nvPr/>
        </p:nvGraphicFramePr>
        <p:xfrm>
          <a:off x="1116000" y="1073160"/>
          <a:ext cx="6469200" cy="2789280"/>
        </p:xfrm>
        <a:graphic>
          <a:graphicData uri="http://schemas.openxmlformats.org/drawingml/2006/table">
            <a:tbl>
              <a:tblPr/>
              <a:tblGrid>
                <a:gridCol w="779400"/>
                <a:gridCol w="3456000"/>
                <a:gridCol w="1116000"/>
                <a:gridCol w="1117800"/>
              </a:tblGrid>
              <a:tr h="225720"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№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Сұрақтар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Ия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Жоқ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27320">
                <a:tc>
                  <a:txBody>
                    <a:bodyPr lIns="51120" rIns="51120" tIns="0" bIns="0" anchor="t">
                      <a:noAutofit/>
                    </a:bodyPr>
                    <a:p>
                      <a:pPr marL="396720">
                        <a:lnSpc>
                          <a:spcPct val="100000"/>
                        </a:lnSpc>
                        <a:spcAft>
                          <a:spcPts val="1001"/>
                        </a:spcAft>
                        <a:buClr>
                          <a:srgbClr val="000000"/>
                        </a:buClr>
                        <a:buFont typeface="Times New Roman"/>
                        <a:buAutoNum type="arabicPeriod"/>
                        <a:tabLst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Өзара қосылған және түбі ортақ ыдыстар   қатынас ыдыстар деп аталады.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+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27320">
                <a:tc>
                  <a:txBody>
                    <a:bodyPr lIns="51120" rIns="51120" tIns="0" bIns="0" anchor="t">
                      <a:noAutofit/>
                    </a:bodyPr>
                    <a:p>
                      <a:pPr marL="396720">
                        <a:lnSpc>
                          <a:spcPct val="100000"/>
                        </a:lnSpc>
                        <a:spcAft>
                          <a:spcPts val="1001"/>
                        </a:spcAft>
                        <a:buClr>
                          <a:srgbClr val="000000"/>
                        </a:buClr>
                        <a:buFont typeface="Calibri"/>
                        <a:buAutoNum type="arabicPeriod" startAt="2"/>
                        <a:tabLst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Қатынас ыдыстарда әртекті сұйықтың деңгейі  бірдей болады.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+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27320">
                <a:tc>
                  <a:txBody>
                    <a:bodyPr lIns="51120" rIns="51120" tIns="0" bIns="0" anchor="t">
                      <a:noAutofit/>
                    </a:bodyPr>
                    <a:p>
                      <a:pPr marL="396720">
                        <a:lnSpc>
                          <a:spcPct val="100000"/>
                        </a:lnSpc>
                        <a:spcAft>
                          <a:spcPts val="1001"/>
                        </a:spcAft>
                        <a:buClr>
                          <a:srgbClr val="000000"/>
                        </a:buClr>
                        <a:buFont typeface="Calibri"/>
                        <a:buAutoNum type="arabicPeriod" startAt="3"/>
                        <a:tabLst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Су құбыры екі түрге бөлінеді: тұрмыстық және өнеркәсіптік.(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+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40800">
                <a:tc>
                  <a:txBody>
                    <a:bodyPr lIns="51120" rIns="51120" tIns="0" bIns="0" anchor="t">
                      <a:noAutofit/>
                    </a:bodyPr>
                    <a:p>
                      <a:pPr marL="396720">
                        <a:lnSpc>
                          <a:spcPct val="100000"/>
                        </a:lnSpc>
                        <a:spcAft>
                          <a:spcPts val="1001"/>
                        </a:spcAft>
                        <a:buClr>
                          <a:srgbClr val="000000"/>
                        </a:buClr>
                        <a:buFont typeface="Calibri"/>
                        <a:buAutoNum type="arabicPeriod" startAt="4"/>
                        <a:tabLst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Қатынас ыдыстардағы әртекті сұйық бағандарының биіктігі олардың тығыздықтарына кері пропорционал.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+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40800">
                <a:tc>
                  <a:txBody>
                    <a:bodyPr lIns="51120" rIns="51120" tIns="0" bIns="0" anchor="t">
                      <a:noAutofit/>
                    </a:bodyPr>
                    <a:p>
                      <a:pPr marL="396720">
                        <a:lnSpc>
                          <a:spcPct val="100000"/>
                        </a:lnSpc>
                        <a:spcAft>
                          <a:spcPts val="1001"/>
                        </a:spcAft>
                        <a:buClr>
                          <a:srgbClr val="000000"/>
                        </a:buClr>
                        <a:buFont typeface="Calibri"/>
                        <a:buAutoNum type="arabicPeriod" startAt="5"/>
                        <a:tabLst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Гидростатикалық парадокс -әр түрлі қатынас ыдыстардағы біртекті сұйықтың деңгейлері бірдей болмайтынын білдіреді.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51120" rIns="5112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777960"/>
                          <a:tab algn="l" pos="1555920"/>
                          <a:tab algn="l" pos="2333520"/>
                          <a:tab algn="l" pos="3111480"/>
                          <a:tab algn="l" pos="3889440"/>
                          <a:tab algn="l" pos="4667400"/>
                          <a:tab algn="l" pos="5445000"/>
                          <a:tab algn="l" pos="6222960"/>
                          <a:tab algn="l" pos="7000920"/>
                          <a:tab algn="l" pos="7778880"/>
                          <a:tab algn="l" pos="8556480"/>
                          <a:tab algn="l" pos="9334440"/>
                          <a:tab algn="l" pos="10112400"/>
                          <a:tab algn="l" pos="10890360"/>
                        </a:tabLst>
                      </a:pP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 </a:t>
                      </a:r>
                      <a:r>
                        <a:rPr b="0" lang="ru-RU" sz="1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+</a:t>
                      </a:r>
                      <a:endParaRPr b="0" lang="en-US" sz="1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51120" marR="5112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B88EAAB-802D-48A4-BC4D-C77718416E3B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2" name="Picture 18" descr=""/>
          <p:cNvPicPr/>
          <p:nvPr/>
        </p:nvPicPr>
        <p:blipFill>
          <a:blip r:embed="rId1"/>
          <a:stretch/>
        </p:blipFill>
        <p:spPr>
          <a:xfrm>
            <a:off x="6318360" y="398520"/>
            <a:ext cx="2112840" cy="1631880"/>
          </a:xfrm>
          <a:prstGeom prst="rect">
            <a:avLst/>
          </a:prstGeom>
          <a:ln w="0">
            <a:noFill/>
          </a:ln>
        </p:spPr>
      </p:pic>
      <p:sp>
        <p:nvSpPr>
          <p:cNvPr id="33" name="TextBox 6"/>
          <p:cNvSpPr/>
          <p:nvPr/>
        </p:nvSpPr>
        <p:spPr>
          <a:xfrm>
            <a:off x="658800" y="2127240"/>
            <a:ext cx="8131320" cy="13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0" lang="kk-KZ" sz="2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Гдравикалық машиналардың  құрлысы мен жұмыс істеу принципі 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sng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Паскаль заңына </a:t>
            </a:r>
            <a:r>
              <a:rPr b="0" lang="kk-KZ" sz="2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негізделген.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0" lang="kk-KZ" sz="2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Гидравликалық машиналар –іс-әрекеті қозғалыс заңдары мен сұйықтардың тепе-теңдігіне негізделген машиналар.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Номер слайда 4"/>
          <p:cNvSpPr/>
          <p:nvPr/>
        </p:nvSpPr>
        <p:spPr>
          <a:xfrm>
            <a:off x="6553080" y="4767120"/>
            <a:ext cx="213372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7760" rIns="77760" tIns="38880" bIns="388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3DD3C00-BDCE-4284-B002-7430AED05C1E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5" name="Picture 18" descr=""/>
          <p:cNvPicPr/>
          <p:nvPr/>
        </p:nvPicPr>
        <p:blipFill>
          <a:blip r:embed="rId1"/>
          <a:stretch/>
        </p:blipFill>
        <p:spPr>
          <a:xfrm>
            <a:off x="706320" y="204840"/>
            <a:ext cx="1503360" cy="1160280"/>
          </a:xfrm>
          <a:prstGeom prst="rect">
            <a:avLst/>
          </a:prstGeom>
          <a:ln w="0">
            <a:noFill/>
          </a:ln>
        </p:spPr>
      </p:pic>
      <p:sp>
        <p:nvSpPr>
          <p:cNvPr id="36" name="Text Box 5"/>
          <p:cNvSpPr/>
          <p:nvPr/>
        </p:nvSpPr>
        <p:spPr>
          <a:xfrm>
            <a:off x="2822400" y="236520"/>
            <a:ext cx="5116680" cy="89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мұндағы -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S</a:t>
            </a:r>
            <a:r>
              <a:rPr b="1" lang="en-US" sz="1600" strike="noStrike" u="none" baseline="-25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 </a:t>
            </a: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–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кіші поршеннің көлденең қимасының ауданы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S</a:t>
            </a:r>
            <a:r>
              <a:rPr b="1" lang="kk-KZ" sz="1600" strike="noStrike" u="none" baseline="-25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– үлкен поршеннің көлденең қимасының ауданы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7" name="TextBox 7" descr=""/>
          <p:cNvPicPr/>
          <p:nvPr/>
        </p:nvPicPr>
        <p:blipFill>
          <a:blip r:embed="rId2"/>
          <a:stretch/>
        </p:blipFill>
        <p:spPr>
          <a:xfrm>
            <a:off x="2981160" y="2048040"/>
            <a:ext cx="1054440" cy="280800"/>
          </a:xfrm>
          <a:prstGeom prst="rect">
            <a:avLst/>
          </a:prstGeom>
          <a:ln w="0">
            <a:noFill/>
          </a:ln>
        </p:spPr>
      </p:pic>
      <p:pic>
        <p:nvPicPr>
          <p:cNvPr id="38" name="Picture 7" descr=""/>
          <p:cNvPicPr/>
          <p:nvPr/>
        </p:nvPicPr>
        <p:blipFill>
          <a:blip r:embed="rId3"/>
          <a:stretch/>
        </p:blipFill>
        <p:spPr>
          <a:xfrm>
            <a:off x="1017720" y="1631880"/>
            <a:ext cx="1439640" cy="438120"/>
          </a:xfrm>
          <a:prstGeom prst="rect">
            <a:avLst/>
          </a:prstGeom>
          <a:ln w="57240">
            <a:solidFill>
              <a:srgbClr val="ffffff"/>
            </a:solidFill>
            <a:miter/>
          </a:ln>
        </p:spPr>
      </p:pic>
      <p:pic>
        <p:nvPicPr>
          <p:cNvPr id="39" name="Picture 9" descr=""/>
          <p:cNvPicPr/>
          <p:nvPr/>
        </p:nvPicPr>
        <p:blipFill>
          <a:blip r:embed="rId4"/>
          <a:stretch/>
        </p:blipFill>
        <p:spPr>
          <a:xfrm>
            <a:off x="1028880" y="2189160"/>
            <a:ext cx="1428480" cy="447840"/>
          </a:xfrm>
          <a:prstGeom prst="rect">
            <a:avLst/>
          </a:prstGeom>
          <a:ln w="57240">
            <a:solidFill>
              <a:srgbClr val="f2f2f2"/>
            </a:solidFill>
            <a:miter/>
          </a:ln>
        </p:spPr>
      </p:pic>
      <p:pic>
        <p:nvPicPr>
          <p:cNvPr id="40" name="Picture 15" descr=""/>
          <p:cNvPicPr/>
          <p:nvPr/>
        </p:nvPicPr>
        <p:blipFill>
          <a:blip r:embed="rId5"/>
          <a:stretch/>
        </p:blipFill>
        <p:spPr>
          <a:xfrm>
            <a:off x="880920" y="2808360"/>
            <a:ext cx="2016360" cy="647640"/>
          </a:xfrm>
          <a:prstGeom prst="rect">
            <a:avLst/>
          </a:prstGeom>
          <a:ln w="57240">
            <a:solidFill>
              <a:srgbClr val="ffffff"/>
            </a:solidFill>
            <a:miter/>
          </a:ln>
        </p:spPr>
      </p:pic>
      <p:pic>
        <p:nvPicPr>
          <p:cNvPr id="41" name="Picture 13" descr=""/>
          <p:cNvPicPr/>
          <p:nvPr/>
        </p:nvPicPr>
        <p:blipFill>
          <a:blip r:embed="rId6"/>
          <a:stretch/>
        </p:blipFill>
        <p:spPr>
          <a:xfrm>
            <a:off x="992160" y="3753000"/>
            <a:ext cx="1465200" cy="609480"/>
          </a:xfrm>
          <a:prstGeom prst="rect">
            <a:avLst/>
          </a:prstGeom>
          <a:ln w="57240">
            <a:solidFill>
              <a:srgbClr val="f2f2f2"/>
            </a:solidFill>
            <a:miter/>
          </a:ln>
        </p:spPr>
      </p:pic>
      <p:pic>
        <p:nvPicPr>
          <p:cNvPr id="42" name="TextBox 12" descr=""/>
          <p:cNvPicPr/>
          <p:nvPr/>
        </p:nvPicPr>
        <p:blipFill>
          <a:blip r:embed="rId7"/>
          <a:stretch/>
        </p:blipFill>
        <p:spPr>
          <a:xfrm>
            <a:off x="2577960" y="3895560"/>
            <a:ext cx="6321600" cy="274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5"/>
          <p:cNvSpPr/>
          <p:nvPr/>
        </p:nvSpPr>
        <p:spPr>
          <a:xfrm>
            <a:off x="3252960" y="254160"/>
            <a:ext cx="5398920" cy="64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S</a:t>
            </a:r>
            <a:r>
              <a:rPr b="1" lang="en-US" sz="1600" strike="noStrike" u="none" baseline="-25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 </a:t>
            </a: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–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кіші поршеннің көлденең қимасының ауданы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S</a:t>
            </a:r>
            <a:r>
              <a:rPr b="1" lang="kk-KZ" sz="1600" strike="noStrike" u="none" baseline="-25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– үлкен поршеннің көлденең қимасының ауданы</a:t>
            </a:r>
            <a:endParaRPr b="0" lang="en-US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Text Box 6"/>
          <p:cNvSpPr/>
          <p:nvPr/>
        </p:nvSpPr>
        <p:spPr>
          <a:xfrm>
            <a:off x="3687840" y="2690640"/>
            <a:ext cx="18396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5" name="Picture 7" descr=""/>
          <p:cNvPicPr/>
          <p:nvPr/>
        </p:nvPicPr>
        <p:blipFill>
          <a:blip r:embed="rId1"/>
          <a:stretch/>
        </p:blipFill>
        <p:spPr>
          <a:xfrm>
            <a:off x="3444840" y="1176480"/>
            <a:ext cx="1440000" cy="439560"/>
          </a:xfrm>
          <a:prstGeom prst="rect">
            <a:avLst/>
          </a:prstGeom>
          <a:ln w="57240">
            <a:solidFill>
              <a:srgbClr val="ff66cc"/>
            </a:solidFill>
            <a:miter/>
          </a:ln>
        </p:spPr>
      </p:pic>
      <p:sp>
        <p:nvSpPr>
          <p:cNvPr id="46" name="Text Box 8"/>
          <p:cNvSpPr/>
          <p:nvPr/>
        </p:nvSpPr>
        <p:spPr>
          <a:xfrm>
            <a:off x="3903840" y="3232080"/>
            <a:ext cx="18396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7" name="Picture 9" descr=""/>
          <p:cNvPicPr/>
          <p:nvPr/>
        </p:nvPicPr>
        <p:blipFill>
          <a:blip r:embed="rId2"/>
          <a:stretch/>
        </p:blipFill>
        <p:spPr>
          <a:xfrm>
            <a:off x="5200560" y="1039680"/>
            <a:ext cx="1440000" cy="446400"/>
          </a:xfrm>
          <a:prstGeom prst="rect">
            <a:avLst/>
          </a:prstGeom>
          <a:ln w="57240">
            <a:solidFill>
              <a:srgbClr val="ff66cc"/>
            </a:solidFill>
            <a:miter/>
          </a:ln>
        </p:spPr>
      </p:pic>
      <p:sp>
        <p:nvSpPr>
          <p:cNvPr id="48" name="Text Box 10"/>
          <p:cNvSpPr/>
          <p:nvPr/>
        </p:nvSpPr>
        <p:spPr>
          <a:xfrm>
            <a:off x="3975120" y="3825720"/>
            <a:ext cx="18396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9" name="Picture 11" descr=""/>
          <p:cNvPicPr/>
          <p:nvPr/>
        </p:nvPicPr>
        <p:blipFill>
          <a:blip r:embed="rId3"/>
          <a:stretch/>
        </p:blipFill>
        <p:spPr>
          <a:xfrm>
            <a:off x="598320" y="1963800"/>
            <a:ext cx="2232360" cy="593640"/>
          </a:xfrm>
          <a:prstGeom prst="rect">
            <a:avLst/>
          </a:prstGeom>
          <a:ln w="57240">
            <a:solidFill>
              <a:srgbClr val="ff66cc"/>
            </a:solidFill>
            <a:miter/>
          </a:ln>
        </p:spPr>
      </p:pic>
      <p:sp>
        <p:nvSpPr>
          <p:cNvPr id="50" name="Text Box 12"/>
          <p:cNvSpPr/>
          <p:nvPr/>
        </p:nvSpPr>
        <p:spPr>
          <a:xfrm>
            <a:off x="6640560" y="3394080"/>
            <a:ext cx="18396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1" name="Picture 13" descr=""/>
          <p:cNvPicPr/>
          <p:nvPr/>
        </p:nvPicPr>
        <p:blipFill>
          <a:blip r:embed="rId4"/>
          <a:stretch/>
        </p:blipFill>
        <p:spPr>
          <a:xfrm>
            <a:off x="3336840" y="2008080"/>
            <a:ext cx="2160720" cy="609840"/>
          </a:xfrm>
          <a:prstGeom prst="rect">
            <a:avLst/>
          </a:prstGeom>
          <a:ln w="57240">
            <a:solidFill>
              <a:srgbClr val="ff66cc"/>
            </a:solidFill>
            <a:miter/>
          </a:ln>
        </p:spPr>
      </p:pic>
      <p:sp>
        <p:nvSpPr>
          <p:cNvPr id="52" name="Text Box 14"/>
          <p:cNvSpPr/>
          <p:nvPr/>
        </p:nvSpPr>
        <p:spPr>
          <a:xfrm>
            <a:off x="4264200" y="4149720"/>
            <a:ext cx="18396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3" name="Picture 15" descr=""/>
          <p:cNvPicPr/>
          <p:nvPr/>
        </p:nvPicPr>
        <p:blipFill>
          <a:blip r:embed="rId5"/>
          <a:stretch/>
        </p:blipFill>
        <p:spPr>
          <a:xfrm>
            <a:off x="5992920" y="1963800"/>
            <a:ext cx="2016000" cy="647640"/>
          </a:xfrm>
          <a:prstGeom prst="rect">
            <a:avLst/>
          </a:prstGeom>
          <a:ln w="57240">
            <a:solidFill>
              <a:srgbClr val="ff66cc"/>
            </a:solidFill>
            <a:miter/>
          </a:ln>
        </p:spPr>
      </p:pic>
      <p:sp>
        <p:nvSpPr>
          <p:cNvPr id="54" name="Text Box 16"/>
          <p:cNvSpPr/>
          <p:nvPr/>
        </p:nvSpPr>
        <p:spPr>
          <a:xfrm>
            <a:off x="539640" y="2948040"/>
            <a:ext cx="8112240" cy="1008720"/>
          </a:xfrm>
          <a:prstGeom prst="rect">
            <a:avLst/>
          </a:prstGeom>
          <a:noFill/>
          <a:ln w="38160">
            <a:solidFill>
              <a:srgbClr val="ffff66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Яғни үлкен поршеньнің көлденең қимасының  ауданы кішісінен қанша есе үлкен болса, үлкен поршеньге сонша есе үлкен күш әрекет етеді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" name="Text Box 17"/>
          <p:cNvSpPr/>
          <p:nvPr/>
        </p:nvSpPr>
        <p:spPr>
          <a:xfrm>
            <a:off x="950760" y="963720"/>
            <a:ext cx="18432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6" name="Text Box 19"/>
          <p:cNvSpPr/>
          <p:nvPr/>
        </p:nvSpPr>
        <p:spPr>
          <a:xfrm>
            <a:off x="1239840" y="4149720"/>
            <a:ext cx="18432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7" name="Picture 20" descr=""/>
          <p:cNvPicPr/>
          <p:nvPr/>
        </p:nvPicPr>
        <p:blipFill>
          <a:blip r:embed="rId6"/>
          <a:stretch/>
        </p:blipFill>
        <p:spPr>
          <a:xfrm>
            <a:off x="1042920" y="4137120"/>
            <a:ext cx="1656000" cy="701640"/>
          </a:xfrm>
          <a:prstGeom prst="rect">
            <a:avLst/>
          </a:prstGeom>
          <a:ln w="57240">
            <a:solidFill>
              <a:srgbClr val="ff66cc"/>
            </a:solidFill>
            <a:miter/>
          </a:ln>
        </p:spPr>
      </p:pic>
      <p:sp>
        <p:nvSpPr>
          <p:cNvPr id="58" name="Text Box 21"/>
          <p:cNvSpPr/>
          <p:nvPr/>
        </p:nvSpPr>
        <p:spPr>
          <a:xfrm>
            <a:off x="3471840" y="4095720"/>
            <a:ext cx="18432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9" name="Picture 22" descr=""/>
          <p:cNvPicPr/>
          <p:nvPr/>
        </p:nvPicPr>
        <p:blipFill>
          <a:blip r:embed="rId7"/>
          <a:stretch/>
        </p:blipFill>
        <p:spPr>
          <a:xfrm>
            <a:off x="3635280" y="4137120"/>
            <a:ext cx="1584360" cy="703080"/>
          </a:xfrm>
          <a:prstGeom prst="rect">
            <a:avLst/>
          </a:prstGeom>
          <a:ln w="57240">
            <a:solidFill>
              <a:srgbClr val="ff66cc"/>
            </a:solidFill>
            <a:miter/>
          </a:ln>
        </p:spPr>
      </p:pic>
      <p:sp>
        <p:nvSpPr>
          <p:cNvPr id="60" name="Text Box 23"/>
          <p:cNvSpPr/>
          <p:nvPr/>
        </p:nvSpPr>
        <p:spPr>
          <a:xfrm>
            <a:off x="5127480" y="4149720"/>
            <a:ext cx="18432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1" name="Picture 24" descr=""/>
          <p:cNvPicPr/>
          <p:nvPr/>
        </p:nvPicPr>
        <p:blipFill>
          <a:blip r:embed="rId8"/>
          <a:stretch/>
        </p:blipFill>
        <p:spPr>
          <a:xfrm>
            <a:off x="6300720" y="4137120"/>
            <a:ext cx="1656000" cy="703080"/>
          </a:xfrm>
          <a:prstGeom prst="rect">
            <a:avLst/>
          </a:prstGeom>
          <a:ln w="57240">
            <a:solidFill>
              <a:srgbClr val="ff66cc"/>
            </a:solidFill>
            <a:miter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7" descr=""/>
          <p:cNvPicPr/>
          <p:nvPr/>
        </p:nvPicPr>
        <p:blipFill>
          <a:blip r:embed="rId1"/>
          <a:stretch/>
        </p:blipFill>
        <p:spPr>
          <a:xfrm>
            <a:off x="611280" y="950760"/>
            <a:ext cx="2448000" cy="2214720"/>
          </a:xfrm>
          <a:prstGeom prst="rect">
            <a:avLst/>
          </a:prstGeom>
          <a:ln w="57240">
            <a:solidFill>
              <a:srgbClr val="ffffff"/>
            </a:solidFill>
            <a:miter/>
          </a:ln>
        </p:spPr>
      </p:pic>
      <p:sp>
        <p:nvSpPr>
          <p:cNvPr id="63" name="Text Box 8"/>
          <p:cNvSpPr/>
          <p:nvPr/>
        </p:nvSpPr>
        <p:spPr>
          <a:xfrm>
            <a:off x="3832200" y="1827360"/>
            <a:ext cx="184320" cy="27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4" name="Picture 9" descr=""/>
          <p:cNvPicPr/>
          <p:nvPr/>
        </p:nvPicPr>
        <p:blipFill>
          <a:blip r:embed="rId2"/>
          <a:stretch/>
        </p:blipFill>
        <p:spPr>
          <a:xfrm>
            <a:off x="3492360" y="1060560"/>
            <a:ext cx="1420920" cy="431640"/>
          </a:xfrm>
          <a:prstGeom prst="rect">
            <a:avLst/>
          </a:prstGeom>
          <a:ln w="57240">
            <a:solidFill>
              <a:srgbClr val="ffffff"/>
            </a:solidFill>
            <a:miter/>
          </a:ln>
        </p:spPr>
      </p:pic>
      <p:sp>
        <p:nvSpPr>
          <p:cNvPr id="65" name="Text Box 10"/>
          <p:cNvSpPr/>
          <p:nvPr/>
        </p:nvSpPr>
        <p:spPr>
          <a:xfrm>
            <a:off x="3543480" y="2151000"/>
            <a:ext cx="183960" cy="27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6" name="Picture 11" descr=""/>
          <p:cNvPicPr/>
          <p:nvPr/>
        </p:nvPicPr>
        <p:blipFill>
          <a:blip r:embed="rId3"/>
          <a:stretch/>
        </p:blipFill>
        <p:spPr>
          <a:xfrm>
            <a:off x="5219640" y="1112760"/>
            <a:ext cx="1584360" cy="432000"/>
          </a:xfrm>
          <a:prstGeom prst="rect">
            <a:avLst/>
          </a:prstGeom>
          <a:ln w="57240">
            <a:solidFill>
              <a:srgbClr val="ffffff"/>
            </a:solidFill>
            <a:miter/>
          </a:ln>
        </p:spPr>
      </p:pic>
      <p:sp>
        <p:nvSpPr>
          <p:cNvPr id="67" name="Text Box 12"/>
          <p:cNvSpPr/>
          <p:nvPr/>
        </p:nvSpPr>
        <p:spPr>
          <a:xfrm>
            <a:off x="3471840" y="2097000"/>
            <a:ext cx="18432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8" name="Picture 13" descr=""/>
          <p:cNvPicPr/>
          <p:nvPr/>
        </p:nvPicPr>
        <p:blipFill>
          <a:blip r:embed="rId4"/>
          <a:stretch/>
        </p:blipFill>
        <p:spPr>
          <a:xfrm>
            <a:off x="7093080" y="1112760"/>
            <a:ext cx="1655640" cy="432000"/>
          </a:xfrm>
          <a:prstGeom prst="rect">
            <a:avLst/>
          </a:prstGeom>
          <a:ln w="57240">
            <a:solidFill>
              <a:srgbClr val="ffffff"/>
            </a:solidFill>
            <a:miter/>
          </a:ln>
        </p:spPr>
      </p:pic>
      <p:sp>
        <p:nvSpPr>
          <p:cNvPr id="69" name="Text Box 14"/>
          <p:cNvSpPr/>
          <p:nvPr/>
        </p:nvSpPr>
        <p:spPr>
          <a:xfrm>
            <a:off x="3759120" y="2313000"/>
            <a:ext cx="184320" cy="27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0" name="Picture 15" descr=""/>
          <p:cNvPicPr/>
          <p:nvPr/>
        </p:nvPicPr>
        <p:blipFill>
          <a:blip r:embed="rId5"/>
          <a:stretch/>
        </p:blipFill>
        <p:spPr>
          <a:xfrm>
            <a:off x="3419640" y="1708200"/>
            <a:ext cx="1512720" cy="701640"/>
          </a:xfrm>
          <a:prstGeom prst="rect">
            <a:avLst/>
          </a:prstGeom>
          <a:ln w="57240">
            <a:solidFill>
              <a:srgbClr val="ffffff"/>
            </a:solidFill>
            <a:miter/>
          </a:ln>
        </p:spPr>
      </p:pic>
      <p:sp>
        <p:nvSpPr>
          <p:cNvPr id="71" name="Text Box 16"/>
          <p:cNvSpPr/>
          <p:nvPr/>
        </p:nvSpPr>
        <p:spPr>
          <a:xfrm>
            <a:off x="5632560" y="2367000"/>
            <a:ext cx="18396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2" name="Picture 17" descr=""/>
          <p:cNvPicPr/>
          <p:nvPr/>
        </p:nvPicPr>
        <p:blipFill>
          <a:blip r:embed="rId6"/>
          <a:stretch/>
        </p:blipFill>
        <p:spPr>
          <a:xfrm>
            <a:off x="5364000" y="1708200"/>
            <a:ext cx="1295640" cy="701640"/>
          </a:xfrm>
          <a:prstGeom prst="rect">
            <a:avLst/>
          </a:prstGeom>
          <a:ln w="57240">
            <a:solidFill>
              <a:srgbClr val="ffffff"/>
            </a:solidFill>
            <a:miter/>
          </a:ln>
        </p:spPr>
      </p:pic>
      <p:sp>
        <p:nvSpPr>
          <p:cNvPr id="73" name="Text Box 18"/>
          <p:cNvSpPr/>
          <p:nvPr/>
        </p:nvSpPr>
        <p:spPr>
          <a:xfrm>
            <a:off x="7216920" y="2205000"/>
            <a:ext cx="18396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4" name="Picture 19" descr=""/>
          <p:cNvPicPr/>
          <p:nvPr/>
        </p:nvPicPr>
        <p:blipFill>
          <a:blip r:embed="rId7"/>
          <a:stretch/>
        </p:blipFill>
        <p:spPr>
          <a:xfrm>
            <a:off x="7164360" y="1708200"/>
            <a:ext cx="1368360" cy="755640"/>
          </a:xfrm>
          <a:prstGeom prst="rect">
            <a:avLst/>
          </a:prstGeom>
          <a:ln w="57240">
            <a:solidFill>
              <a:srgbClr val="ffffff"/>
            </a:solidFill>
            <a:miter/>
          </a:ln>
        </p:spPr>
      </p:pic>
      <p:sp>
        <p:nvSpPr>
          <p:cNvPr id="75" name="Text Box 20"/>
          <p:cNvSpPr/>
          <p:nvPr/>
        </p:nvSpPr>
        <p:spPr>
          <a:xfrm>
            <a:off x="4624560" y="3176640"/>
            <a:ext cx="183960" cy="27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6" name="Picture 21" descr=""/>
          <p:cNvPicPr/>
          <p:nvPr/>
        </p:nvPicPr>
        <p:blipFill>
          <a:blip r:embed="rId8"/>
          <a:stretch/>
        </p:blipFill>
        <p:spPr>
          <a:xfrm>
            <a:off x="3492360" y="2733840"/>
            <a:ext cx="1513080" cy="811080"/>
          </a:xfrm>
          <a:prstGeom prst="rect">
            <a:avLst/>
          </a:prstGeom>
          <a:ln w="57240">
            <a:solidFill>
              <a:srgbClr val="ffffff"/>
            </a:solidFill>
            <a:miter/>
          </a:ln>
        </p:spPr>
      </p:pic>
      <p:sp>
        <p:nvSpPr>
          <p:cNvPr id="77" name="Text Box 22"/>
          <p:cNvSpPr/>
          <p:nvPr/>
        </p:nvSpPr>
        <p:spPr>
          <a:xfrm>
            <a:off x="345960" y="3795840"/>
            <a:ext cx="8253360" cy="703800"/>
          </a:xfrm>
          <a:prstGeom prst="rect">
            <a:avLst/>
          </a:prstGeom>
          <a:noFill/>
          <a:ln w="5724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Яғни,күштен біз қанша есе ұтсақ, орын ауыстырудан сонша есе ұтыламыз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212760" y="-685800"/>
            <a:ext cx="9356760" cy="5167440"/>
          </a:xfrm>
          <a:prstGeom prst="rect">
            <a:avLst/>
          </a:prstGeom>
          <a:ln w="0">
            <a:noFill/>
          </a:ln>
        </p:spPr>
      </p:pic>
      <p:cxnSp>
        <p:nvCxnSpPr>
          <p:cNvPr id="79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80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81" name="Прямоугольник 10"/>
          <p:cNvSpPr/>
          <p:nvPr/>
        </p:nvSpPr>
        <p:spPr>
          <a:xfrm>
            <a:off x="0" y="752400"/>
            <a:ext cx="8913960" cy="620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1 тапсырма </a:t>
            </a: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Прямоугольник 12"/>
          <p:cNvSpPr/>
          <p:nvPr/>
        </p:nvSpPr>
        <p:spPr>
          <a:xfrm>
            <a:off x="2562120" y="255600"/>
            <a:ext cx="3213360" cy="43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Бекіту тапсырмасы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Rectangle 30"/>
          <p:cNvSpPr/>
          <p:nvPr/>
        </p:nvSpPr>
        <p:spPr>
          <a:xfrm>
            <a:off x="299880" y="1011960"/>
            <a:ext cx="87728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Ауданы 25 см</a:t>
            </a:r>
            <a:r>
              <a:rPr b="0" lang="ru-RU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гидравликалық машинаның кіші поршеніне 300 Н күш әрекет етеді. Үлкен поршеньнің ауданы 100 см</a:t>
            </a:r>
            <a:r>
              <a:rPr b="0" lang="ru-RU" sz="18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болса, оған қандай күш әрекет етеді?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Rectangle 31"/>
          <p:cNvSpPr/>
          <p:nvPr/>
        </p:nvSpPr>
        <p:spPr>
          <a:xfrm>
            <a:off x="506520" y="2957400"/>
            <a:ext cx="8407440" cy="96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11240" rIns="90000" tIns="4680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Дескриптор:</a:t>
            </a:r>
            <a:r>
              <a:rPr b="0" i="1" lang="kk-KZ" sz="20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білім алушы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Формуланы пайдаланып күшті анықтайды;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5402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en-US</dc:language>
  <cp:lastModifiedBy>Данагул</cp:lastModifiedBy>
  <cp:lastPrinted>2020-01-23T08:03:28Z</cp:lastPrinted>
  <dcterms:modified xsi:type="dcterms:W3CDTF">2024-12-22T19:33:37Z</dcterms:modified>
  <cp:revision>399</cp:revision>
  <dc:subject/>
  <dc:title>Презентация PowerPoint</dc:title>
</cp:coreProperties>
</file>