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7.png" ContentType="image/png"/>
  <Override PartName="/ppt/media/image9.jpeg" ContentType="image/jpeg"/>
  <Override PartName="/ppt/media/image8.png" ContentType="image/png"/>
  <Override PartName="/ppt/media/image6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796800" cy="9928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0" y="-360"/>
            <a:ext cx="2946240" cy="498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49840" y="-360"/>
            <a:ext cx="2946240" cy="498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422280" y="1240920"/>
            <a:ext cx="5953320" cy="335016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uFillTx/>
                <a:latin typeface="Calibri"/>
              </a:rPr>
              <a:t>Click to move the slide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79320" y="4777920"/>
            <a:ext cx="5438880" cy="3908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87360" indent="-1936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0" y="9429840"/>
            <a:ext cx="2946240" cy="498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849840" y="9429840"/>
            <a:ext cx="2946240" cy="498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E5DB9E-3A4F-4146-A191-BB7898E3D9E9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52960" cy="33498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79320" y="4777920"/>
            <a:ext cx="5438880" cy="390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387360" indent="-1936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Номер слайда 3"/>
          <p:cNvSpPr/>
          <p:nvPr/>
        </p:nvSpPr>
        <p:spPr>
          <a:xfrm>
            <a:off x="3849840" y="9429840"/>
            <a:ext cx="2946240" cy="49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21A490-B673-46AF-B3EA-714D415558C0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88C8E9-FD45-4724-B4B1-7D67D1A011C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CE33C5-5C22-4106-9FFF-AD3361C6BF9A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png"/><Relationship Id="rId3" Type="http://schemas.openxmlformats.org/officeDocument/2006/relationships/image" Target="../media/image9.jpe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76;p1"/>
          <p:cNvSpPr/>
          <p:nvPr/>
        </p:nvSpPr>
        <p:spPr>
          <a:xfrm>
            <a:off x="563400" y="1477800"/>
            <a:ext cx="8272800" cy="23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Тақырыбы</a:t>
            </a:r>
            <a:r>
              <a:rPr b="1" lang="ru-RU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1" lang="kk-KZ" sz="2000" strike="noStrike" u="none">
                <a:solidFill>
                  <a:srgbClr val="254061"/>
                </a:solidFill>
                <a:uFillTx/>
                <a:latin typeface="Times New Roman"/>
                <a:ea typeface="Times New Roman"/>
              </a:rPr>
              <a:t>№15 практикалық жұмыс «Есептер шығару»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7</a:t>
            </a:r>
            <a:r>
              <a:rPr b="1" lang="en-US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         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" name="Google Shape;77;p1"/>
          <p:cNvCxnSpPr/>
          <p:nvPr/>
        </p:nvCxnSpPr>
        <p:spPr>
          <a:xfrm>
            <a:off x="1058400" y="4114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14" name="Google Shape;78;p1"/>
          <p:cNvCxnSpPr/>
          <p:nvPr/>
        </p:nvCxnSpPr>
        <p:spPr>
          <a:xfrm>
            <a:off x="1136160" y="4250880"/>
            <a:ext cx="67143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-284040"/>
            <a:ext cx="9356760" cy="5167080"/>
          </a:xfrm>
          <a:prstGeom prst="rect">
            <a:avLst/>
          </a:prstGeom>
          <a:ln w="0">
            <a:noFill/>
          </a:ln>
        </p:spPr>
      </p:pic>
      <p:cxnSp>
        <p:nvCxnSpPr>
          <p:cNvPr id="59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1" name="Прямоугольник 10"/>
          <p:cNvSpPr/>
          <p:nvPr/>
        </p:nvSpPr>
        <p:spPr>
          <a:xfrm>
            <a:off x="0" y="752400"/>
            <a:ext cx="891396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2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Прямоугольник 12"/>
          <p:cNvSpPr/>
          <p:nvPr/>
        </p:nvSpPr>
        <p:spPr>
          <a:xfrm>
            <a:off x="2562120" y="3492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Дұрыс жауап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Rectangle 31"/>
          <p:cNvSpPr/>
          <p:nvPr/>
        </p:nvSpPr>
        <p:spPr>
          <a:xfrm>
            <a:off x="299880" y="3345480"/>
            <a:ext cx="840744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Формуланы пайдаланып күшті анықтайды;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Прямоугольник 1"/>
          <p:cNvSpPr/>
          <p:nvPr/>
        </p:nvSpPr>
        <p:spPr>
          <a:xfrm>
            <a:off x="276120" y="1519200"/>
            <a:ext cx="1192320" cy="9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Берілгені: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S</a:t>
            </a:r>
            <a:r>
              <a:rPr b="0" lang="en-US" sz="1200" strike="noStrike" u="none" baseline="-25000">
                <a:solidFill>
                  <a:srgbClr val="000000"/>
                </a:solidFill>
                <a:uFillTx/>
                <a:latin typeface="Arial"/>
              </a:rPr>
              <a:t>1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</a:t>
            </a: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4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м</a:t>
            </a:r>
            <a:r>
              <a:rPr b="0" lang="ru-RU" sz="1200" strike="noStrike" u="none" baseline="30000">
                <a:solidFill>
                  <a:srgbClr val="000000"/>
                </a:solidFill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F</a:t>
            </a:r>
            <a:r>
              <a:rPr b="0" lang="kk-KZ" sz="1200" strike="noStrike" u="none" baseline="-25000">
                <a:solidFill>
                  <a:srgbClr val="000000"/>
                </a:solidFill>
                <a:uFillTx/>
                <a:latin typeface="Arial"/>
              </a:rPr>
              <a:t>2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</a:t>
            </a: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180000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Н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S</a:t>
            </a:r>
            <a:r>
              <a:rPr b="0" lang="en-US" sz="1200" strike="noStrike" u="none" baseline="-25000">
                <a:solidFill>
                  <a:srgbClr val="000000"/>
                </a:solidFill>
                <a:uFillTx/>
                <a:latin typeface="Arial"/>
              </a:rPr>
              <a:t>2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1</a:t>
            </a: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8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0 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м</a:t>
            </a:r>
            <a:r>
              <a:rPr b="0" lang="ru-RU" sz="1200" strike="noStrike" u="none" baseline="30000">
                <a:solidFill>
                  <a:srgbClr val="000000"/>
                </a:solidFill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Прямая соединительная линия 3"/>
          <p:cNvSpPr/>
          <p:nvPr/>
        </p:nvSpPr>
        <p:spPr>
          <a:xfrm>
            <a:off x="1447920" y="1519200"/>
            <a:ext cx="0" cy="138276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ая соединительная линия 5"/>
          <p:cNvSpPr/>
          <p:nvPr/>
        </p:nvSpPr>
        <p:spPr>
          <a:xfrm>
            <a:off x="299880" y="2344680"/>
            <a:ext cx="1122480" cy="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Прямоугольник 7"/>
          <p:cNvSpPr/>
          <p:nvPr/>
        </p:nvSpPr>
        <p:spPr>
          <a:xfrm>
            <a:off x="431640" y="2367000"/>
            <a:ext cx="79380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Т/к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F</a:t>
            </a:r>
            <a:r>
              <a:rPr b="0" lang="kk-KZ" sz="1200" strike="noStrike" u="none" baseline="-25000">
                <a:solidFill>
                  <a:srgbClr val="000000"/>
                </a:solidFill>
                <a:uFillTx/>
                <a:latin typeface="Arial"/>
              </a:rPr>
              <a:t>1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?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Rectangle 1"/>
          <p:cNvSpPr/>
          <p:nvPr/>
        </p:nvSpPr>
        <p:spPr>
          <a:xfrm>
            <a:off x="4447800" y="28800"/>
            <a:ext cx="248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000" strike="noStrike" u="none">
                <a:solidFill>
                  <a:srgbClr val="000000"/>
                </a:solidFill>
                <a:uFillTx/>
                <a:latin typeface="PT Sans"/>
              </a:rPr>
              <a:t>  </a:t>
            </a:r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000" strike="noStrike" u="none">
                <a:solidFill>
                  <a:srgbClr val="000000"/>
                </a:solidFill>
                <a:uFillTx/>
                <a:latin typeface="PT Sans"/>
              </a:rPr>
              <a:t>  </a:t>
            </a:r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9" name="Picture 2" descr="https://fhd.multiurok.ru/6/e/4/6e48cf57db1172b0875c25d05f91d4de69d83c13/gidravlikalyk-mashinalar_3.png"/>
          <p:cNvPicPr/>
          <p:nvPr/>
        </p:nvPicPr>
        <p:blipFill>
          <a:blip r:embed="rId2"/>
          <a:stretch/>
        </p:blipFill>
        <p:spPr>
          <a:xfrm>
            <a:off x="1797120" y="1506600"/>
            <a:ext cx="561960" cy="428400"/>
          </a:xfrm>
          <a:prstGeom prst="rect">
            <a:avLst/>
          </a:prstGeom>
          <a:ln w="0">
            <a:noFill/>
          </a:ln>
        </p:spPr>
      </p:pic>
      <p:sp>
        <p:nvSpPr>
          <p:cNvPr id="70" name="Прямоугольник 10"/>
          <p:cNvSpPr/>
          <p:nvPr/>
        </p:nvSpPr>
        <p:spPr>
          <a:xfrm>
            <a:off x="1717920" y="1239840"/>
            <a:ext cx="81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PT Sans"/>
              </a:rPr>
              <a:t>Формула: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Прямая соединительная линия 12"/>
          <p:cNvSpPr/>
          <p:nvPr/>
        </p:nvSpPr>
        <p:spPr>
          <a:xfrm>
            <a:off x="2757600" y="1465200"/>
            <a:ext cx="0" cy="143676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TextBox 16"/>
          <p:cNvSpPr/>
          <p:nvPr/>
        </p:nvSpPr>
        <p:spPr>
          <a:xfrm>
            <a:off x="3239640" y="1378080"/>
            <a:ext cx="74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Шешімі: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3" name="TextBox 1" descr=""/>
          <p:cNvPicPr/>
          <p:nvPr/>
        </p:nvPicPr>
        <p:blipFill>
          <a:blip r:embed="rId3"/>
          <a:stretch/>
        </p:blipFill>
        <p:spPr>
          <a:xfrm>
            <a:off x="1878120" y="2230560"/>
            <a:ext cx="798480" cy="469800"/>
          </a:xfrm>
          <a:prstGeom prst="rect">
            <a:avLst/>
          </a:prstGeom>
          <a:ln w="0">
            <a:noFill/>
          </a:ln>
        </p:spPr>
      </p:pic>
      <p:pic>
        <p:nvPicPr>
          <p:cNvPr id="74" name="Прямоугольник 2" descr=""/>
          <p:cNvPicPr/>
          <p:nvPr/>
        </p:nvPicPr>
        <p:blipFill>
          <a:blip r:embed="rId4"/>
          <a:stretch/>
        </p:blipFill>
        <p:spPr>
          <a:xfrm>
            <a:off x="3041640" y="1835280"/>
            <a:ext cx="1322280" cy="37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800" strike="noStrike" u="none">
                <a:solidFill>
                  <a:srgbClr val="000000"/>
                </a:solidFill>
                <a:uFillTx/>
                <a:latin typeface="Calibri"/>
              </a:rPr>
              <a:t>Тест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6" name="Номер слайда 4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9C8A8E-C53D-468A-88F5-E5A9147022E4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Прямоугольник 5"/>
          <p:cNvSpPr/>
          <p:nvPr/>
        </p:nvSpPr>
        <p:spPr>
          <a:xfrm>
            <a:off x="1025640" y="1047600"/>
            <a:ext cx="6711840" cy="32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Қысымды қалай белгіленеді?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P     В. Ғ       С. M          Д. </a:t>
            </a: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Ρ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Қысымның өлшем бірлігі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Н    В. Па     С. Кг  Д. m</a:t>
            </a:r>
            <a:r>
              <a:rPr b="0" lang="kk-KZ" sz="14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Қысымның өлшем бірлігіне жатпайтыны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МПа    В. Па   С. Кг      Д. мм. сын. бағ.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Қатты денелер қысымды қалай жеткізеді?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Бір бағытта   В. Барлық бағытта бірдей  С. Жан-жаққа   Д. Дұрыс жауабы жоқ.                    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Сұйықтар мен газдар қысымды қалай жеткізеді?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Бір бағытта  В. Барлық бағытта бірдей  С. Жан-жаққа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Д. Дұрыс жауабы жоқ.                   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6. Сұйықтар мен газға түсірілген қысым осы сұйықтың немес газдың әрбір нүктесіне өзгеріссіз беріледі. Бұл қандай заң?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Инерция  В. Паскаль С. Архимед  Д. Дұрыс жауабы жоқ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800" strike="noStrike" u="none">
                <a:solidFill>
                  <a:srgbClr val="000000"/>
                </a:solidFill>
                <a:uFillTx/>
                <a:latin typeface="Calibri"/>
              </a:rPr>
              <a:t>Дұрыс жауап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9" name="Номер слайда 4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2849BA-66D5-4798-B1D0-3727CBF5DA72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Прямоугольник 5"/>
          <p:cNvSpPr/>
          <p:nvPr/>
        </p:nvSpPr>
        <p:spPr>
          <a:xfrm>
            <a:off x="963720" y="1139760"/>
            <a:ext cx="5894280" cy="32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Қысымды қалай белгіленеді?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c0504d"/>
                </a:solidFill>
                <a:uFillTx/>
                <a:latin typeface="Times New Roman"/>
                <a:ea typeface="Times New Roman"/>
              </a:rPr>
              <a:t>А. P   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В. Ғ       С. M          Д. </a:t>
            </a: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Ρ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Қысымның өлшем бірлігі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Н    </a:t>
            </a:r>
            <a:r>
              <a:rPr b="0" lang="kk-KZ" sz="1400" strike="noStrike" u="none">
                <a:solidFill>
                  <a:srgbClr val="c0504d"/>
                </a:solidFill>
                <a:uFillTx/>
                <a:latin typeface="Times New Roman"/>
                <a:ea typeface="Times New Roman"/>
              </a:rPr>
              <a:t>В. Па   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С. Кг  Д. m</a:t>
            </a:r>
            <a:r>
              <a:rPr b="0" lang="kk-KZ" sz="14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Қысымның өлшем бірлігіне жатпайтыны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МПа    В. Па   </a:t>
            </a:r>
            <a:r>
              <a:rPr b="0" lang="kk-KZ" sz="1400" strike="noStrike" u="none">
                <a:solidFill>
                  <a:srgbClr val="c0504d"/>
                </a:solidFill>
                <a:uFillTx/>
                <a:latin typeface="Times New Roman"/>
                <a:ea typeface="Times New Roman"/>
              </a:rPr>
              <a:t>С. Кг    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Д. мм. сын. бағ.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Қатты денелер қысымды қалай жеткізеді?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c0504d"/>
                </a:solidFill>
                <a:uFillTx/>
                <a:latin typeface="Times New Roman"/>
                <a:ea typeface="Times New Roman"/>
              </a:rPr>
              <a:t>А. Бір бағытта 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В. Барлық бағытта бірдей  С. Жан-жаққа   Д. Дұрыс жауабы жоқ.                    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Сұйықтар мен газдар қысымды қалай жеткізеді?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Бір бағытта  </a:t>
            </a:r>
            <a:r>
              <a:rPr b="0" lang="kk-KZ" sz="1400" strike="noStrike" u="none">
                <a:solidFill>
                  <a:srgbClr val="c0504d"/>
                </a:solidFill>
                <a:uFillTx/>
                <a:latin typeface="Times New Roman"/>
                <a:ea typeface="Times New Roman"/>
              </a:rPr>
              <a:t>В. Барлық бағытта бірдей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С. Жан-жаққа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Д. Дұрыс жауабы жоқ.                   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6. Сұйықтар мен газға түсірілген қысым осы сұйықтың немес газдың әрбір нүктесіне өзгеріссіз беріледі. Бұл қандай заң?      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А. Инерция  </a:t>
            </a:r>
            <a:r>
              <a:rPr b="0" lang="kk-KZ" sz="1400" strike="noStrike" u="none">
                <a:solidFill>
                  <a:srgbClr val="c0504d"/>
                </a:solidFill>
                <a:uFillTx/>
                <a:latin typeface="Times New Roman"/>
                <a:ea typeface="Times New Roman"/>
              </a:rPr>
              <a:t>В. Паскаль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С. Архимед  Д. Дұрыс жауабы жоқ    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42840" y="792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82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4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рефлекция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AutoShape 2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AutoShape 4"/>
          <p:cNvSpPr/>
          <p:nvPr/>
        </p:nvSpPr>
        <p:spPr>
          <a:xfrm>
            <a:off x="287280" y="792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7" name="Picture 5" descr=""/>
          <p:cNvPicPr/>
          <p:nvPr/>
        </p:nvPicPr>
        <p:blipFill>
          <a:blip r:embed="rId2"/>
          <a:stretch/>
        </p:blipFill>
        <p:spPr>
          <a:xfrm>
            <a:off x="6413400" y="2271600"/>
            <a:ext cx="1670040" cy="1905120"/>
          </a:xfrm>
          <a:prstGeom prst="rect">
            <a:avLst/>
          </a:prstGeom>
          <a:ln w="0">
            <a:noFill/>
          </a:ln>
        </p:spPr>
      </p:pic>
      <p:pic>
        <p:nvPicPr>
          <p:cNvPr id="88" name="Picture 6" descr="E:\Рабочи стол\9.jpg"/>
          <p:cNvPicPr/>
          <p:nvPr/>
        </p:nvPicPr>
        <p:blipFill>
          <a:blip r:embed="rId3"/>
          <a:stretch/>
        </p:blipFill>
        <p:spPr>
          <a:xfrm>
            <a:off x="1560600" y="2957400"/>
            <a:ext cx="1369800" cy="1150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5544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9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2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Прямоугольник 1"/>
          <p:cNvSpPr/>
          <p:nvPr/>
        </p:nvSpPr>
        <p:spPr>
          <a:xfrm>
            <a:off x="457200" y="1108080"/>
            <a:ext cx="7661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50571"/>
                </a:solidFill>
                <a:uFillTx/>
                <a:latin typeface="Times New Roman"/>
                <a:ea typeface="Times New Roman"/>
              </a:rPr>
              <a:t>Бүгінгі сабақта: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Прямоугольник 1"/>
          <p:cNvSpPr/>
          <p:nvPr/>
        </p:nvSpPr>
        <p:spPr>
          <a:xfrm>
            <a:off x="506520" y="1741320"/>
            <a:ext cx="7785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Гидравликалық машиналардың жұмыс істеу принципіне есептер шығардық.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1B18BF-6A72-4A6B-BA96-FCD41C0CF5D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7" name="Google Shape;124;p4"/>
          <p:cNvCxnSpPr/>
          <p:nvPr/>
        </p:nvCxnSpPr>
        <p:spPr>
          <a:xfrm>
            <a:off x="312480" y="4882680"/>
            <a:ext cx="861444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9" name="Google Shape;230;p65"/>
          <p:cNvSpPr/>
          <p:nvPr/>
        </p:nvSpPr>
        <p:spPr>
          <a:xfrm>
            <a:off x="380880" y="839880"/>
            <a:ext cx="8533080" cy="31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/>
          </a:bodyPr>
          <a:p>
            <a:pPr marL="372960" indent="-372960" algn="just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7.3.1.8 – гидравликалық машиналарды қолдану кезіндегі  күштен ұтысты есептеу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Гидравликалық машиналардың жұмыс істеу принципі есеп   шығаруда қолданады.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</a:t>
            </a:r>
            <a:r>
              <a:rPr b="0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1" name="Picture 2" descr="C:\Users\Типография\Desktop\Безымянный.png"/>
          <p:cNvPicPr/>
          <p:nvPr/>
        </p:nvPicPr>
        <p:blipFill>
          <a:blip r:embed="rId2"/>
          <a:srcRect l="11758" t="4423" r="11484" b="85348"/>
          <a:stretch/>
        </p:blipFill>
        <p:spPr>
          <a:xfrm>
            <a:off x="0" y="2324160"/>
            <a:ext cx="9144000" cy="528480"/>
          </a:xfrm>
          <a:prstGeom prst="rect">
            <a:avLst/>
          </a:prstGeom>
          <a:ln w="0">
            <a:noFill/>
          </a:ln>
        </p:spPr>
      </p:pic>
      <p:sp>
        <p:nvSpPr>
          <p:cNvPr id="22" name="Прямоугольник 1"/>
          <p:cNvSpPr/>
          <p:nvPr/>
        </p:nvSpPr>
        <p:spPr>
          <a:xfrm>
            <a:off x="2939760" y="2357280"/>
            <a:ext cx="326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ғалау критерийлері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Номер слайда 4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BE8856-F12B-45A9-94F6-DA05B13EADB7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Прямоугольник 5"/>
          <p:cNvSpPr/>
          <p:nvPr/>
        </p:nvSpPr>
        <p:spPr>
          <a:xfrm>
            <a:off x="914400" y="1093680"/>
            <a:ext cx="73501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1.Күректің аяқ тіреп күшпен басатын қырын неге сыртына қарай қайырып жасайды?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Шеберлер  киім тіккенде неге оймақ киеді?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3.Тақтайдан шегені суыру үшін тістеуіктің астына неге темір тілігін немесе тақтай кояды?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4.Кейбір жағдайларды қысымды арттыруға, ал екіншісінде кемітуге тырысады. Техникада немесе тұрмыста қандай жағдайда қысымды арттырып, кемітетініне мысал келтіріндер.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TextBox 6"/>
          <p:cNvSpPr/>
          <p:nvPr/>
        </p:nvSpPr>
        <p:spPr>
          <a:xfrm>
            <a:off x="2295360" y="527040"/>
            <a:ext cx="4278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Сұрақтар айдары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800" strike="noStrike" u="none">
                <a:solidFill>
                  <a:srgbClr val="000000"/>
                </a:solidFill>
                <a:uFillTx/>
                <a:latin typeface="Calibri"/>
              </a:rPr>
              <a:t>Дұрыс жауап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7" name="Номер слайда 4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EC936D-977D-4AF9-9C84-BD42347B5F3B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Прямоугольник 5"/>
          <p:cNvSpPr/>
          <p:nvPr/>
        </p:nvSpPr>
        <p:spPr>
          <a:xfrm>
            <a:off x="887400" y="1417680"/>
            <a:ext cx="746748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1.Аяққа қысым аз түсу үшін.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2.Оймақ қысымды азайту үшін пайдаланады.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3.Шегенің майысып кетуінен және түсіретін қысымды азайту үшін.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4.Қысымды арттыру керек:кесетін заттарда, конькиде, медициналық құралдарда, шеге, кнопка.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Қысымды кеміту керек: ауыр жүк көліктерінде, тракторларда шынжырларымен,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шаңғы.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 txBox="1"/>
          <p:nvPr/>
        </p:nvSpPr>
        <p:spPr>
          <a:xfrm>
            <a:off x="603360" y="636120"/>
            <a:ext cx="8208720" cy="3249720"/>
          </a:xfrm>
          <a:prstGeom prst="rect">
            <a:avLst/>
          </a:prstGeom>
          <a:solidFill>
            <a:srgbClr val="ffffff"/>
          </a:solidFill>
          <a:ln w="9360">
            <a:solidFill>
              <a:srgbClr val="4f81bd"/>
            </a:solidFill>
            <a:miter/>
          </a:ln>
        </p:spPr>
        <p:txBody>
          <a:bodyPr lIns="77760" rIns="77760" tIns="38880" bIns="38880" anchor="t">
            <a:normAutofit fontScale="85000" lnSpcReduction="9999"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«Физикалық диктант»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Бетке перпендикуляр бағытта әрекет ететін күштің осы беттің ауданына қатынасы....................деп аталады. СИ жүйесінде қысым...................өлшенеді. Ол француз ғалымы....................................... құрметіне қойылған. Қысымның формуласы:............................... Осы формуланы түрлендірсек бетке перпендикуляр бағытта әрекет ететін күш немесе қысым күші мынаған тең:..............................., ал күш түсетін беттің ауданы мынаған тең:.........................................Қысым қатты денелерде.............................. бағытта таралады, ал сұйықтар мен газдарда ........................... таралады.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   </a:t>
            </a: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Бос орындарды толтырады.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" name="Прямоугольник 1"/>
          <p:cNvSpPr/>
          <p:nvPr/>
        </p:nvSpPr>
        <p:spPr>
          <a:xfrm>
            <a:off x="929160" y="160200"/>
            <a:ext cx="2737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 тапсырма. Бос орындарды толтыр</a:t>
            </a:r>
            <a:r>
              <a:rPr b="0" lang="kk-KZ" sz="1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slow">
    <p:wheel spokes="1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Rectangle 21" descr=""/>
          <p:cNvPicPr/>
          <p:nvPr/>
        </p:nvPicPr>
        <p:blipFill>
          <a:blip r:embed="rId1"/>
          <a:stretch/>
        </p:blipFill>
        <p:spPr>
          <a:xfrm>
            <a:off x="244440" y="42840"/>
            <a:ext cx="8582040" cy="523548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0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212760" y="-103320"/>
            <a:ext cx="9356760" cy="5167440"/>
          </a:xfrm>
          <a:prstGeom prst="rect">
            <a:avLst/>
          </a:prstGeom>
          <a:ln w="0">
            <a:noFill/>
          </a:ln>
        </p:spPr>
      </p:pic>
      <p:cxnSp>
        <p:nvCxnSpPr>
          <p:cNvPr id="3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5" name="Прямоугольник 10"/>
          <p:cNvSpPr/>
          <p:nvPr/>
        </p:nvSpPr>
        <p:spPr>
          <a:xfrm>
            <a:off x="0" y="752400"/>
            <a:ext cx="891396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Прямоугольник 12"/>
          <p:cNvSpPr/>
          <p:nvPr/>
        </p:nvSpPr>
        <p:spPr>
          <a:xfrm>
            <a:off x="2562120" y="25560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Есептер шығару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Rectangle 30"/>
          <p:cNvSpPr/>
          <p:nvPr/>
        </p:nvSpPr>
        <p:spPr>
          <a:xfrm>
            <a:off x="299880" y="1011960"/>
            <a:ext cx="8772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Ауданы 25 см</a:t>
            </a:r>
            <a:r>
              <a:rPr b="0" lang="ru-RU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гидравликалық машинаның кіші поршеніне 300 Н күш әрекет етеді. Үлкен поршеньнің ауданы 100 см</a:t>
            </a:r>
            <a:r>
              <a:rPr b="0" lang="ru-RU" sz="1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болса, оған қандай күш әрекет етеді? 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Rectangle 31"/>
          <p:cNvSpPr/>
          <p:nvPr/>
        </p:nvSpPr>
        <p:spPr>
          <a:xfrm>
            <a:off x="506520" y="2957400"/>
            <a:ext cx="840744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Формуланы пайдаланып күшті анықтайды;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-284040"/>
            <a:ext cx="9356760" cy="5167080"/>
          </a:xfrm>
          <a:prstGeom prst="rect">
            <a:avLst/>
          </a:prstGeom>
          <a:ln w="0">
            <a:noFill/>
          </a:ln>
        </p:spPr>
      </p:pic>
      <p:cxnSp>
        <p:nvCxnSpPr>
          <p:cNvPr id="4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2" name="Прямоугольник 10"/>
          <p:cNvSpPr/>
          <p:nvPr/>
        </p:nvSpPr>
        <p:spPr>
          <a:xfrm>
            <a:off x="0" y="752400"/>
            <a:ext cx="891396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Прямоугольник 12"/>
          <p:cNvSpPr/>
          <p:nvPr/>
        </p:nvSpPr>
        <p:spPr>
          <a:xfrm>
            <a:off x="2562120" y="3492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Дұрыс жауап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Rectangle 31"/>
          <p:cNvSpPr/>
          <p:nvPr/>
        </p:nvSpPr>
        <p:spPr>
          <a:xfrm>
            <a:off x="299880" y="3345480"/>
            <a:ext cx="840744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Формуланы пайдаланып күшті анықтайды;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Прямоугольник 1"/>
          <p:cNvSpPr/>
          <p:nvPr/>
        </p:nvSpPr>
        <p:spPr>
          <a:xfrm>
            <a:off x="276120" y="1519200"/>
            <a:ext cx="1192320" cy="9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Берілгені: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S</a:t>
            </a:r>
            <a:r>
              <a:rPr b="0" lang="en-US" sz="1200" strike="noStrike" u="none" baseline="-25000">
                <a:solidFill>
                  <a:srgbClr val="000000"/>
                </a:solidFill>
                <a:uFillTx/>
                <a:latin typeface="Arial"/>
              </a:rPr>
              <a:t>1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25 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см</a:t>
            </a:r>
            <a:r>
              <a:rPr b="0" lang="ru-RU" sz="1200" strike="noStrike" u="none" baseline="30000">
                <a:solidFill>
                  <a:srgbClr val="000000"/>
                </a:solidFill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F</a:t>
            </a:r>
            <a:r>
              <a:rPr b="0" lang="en-US" sz="1200" strike="noStrike" u="none" baseline="-25000">
                <a:solidFill>
                  <a:srgbClr val="000000"/>
                </a:solidFill>
                <a:uFillTx/>
                <a:latin typeface="Arial"/>
              </a:rPr>
              <a:t>1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300 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Н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S</a:t>
            </a:r>
            <a:r>
              <a:rPr b="0" lang="en-US" sz="1200" strike="noStrike" u="none" baseline="-25000">
                <a:solidFill>
                  <a:srgbClr val="000000"/>
                </a:solidFill>
                <a:uFillTx/>
                <a:latin typeface="Arial"/>
              </a:rPr>
              <a:t>2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100 </a:t>
            </a: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см</a:t>
            </a:r>
            <a:r>
              <a:rPr b="0" lang="ru-RU" sz="1200" strike="noStrike" u="none" baseline="30000">
                <a:solidFill>
                  <a:srgbClr val="000000"/>
                </a:solidFill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Прямая соединительная линия 3"/>
          <p:cNvSpPr/>
          <p:nvPr/>
        </p:nvSpPr>
        <p:spPr>
          <a:xfrm>
            <a:off x="1447920" y="1519200"/>
            <a:ext cx="0" cy="138276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Прямая соединительная линия 5"/>
          <p:cNvSpPr/>
          <p:nvPr/>
        </p:nvSpPr>
        <p:spPr>
          <a:xfrm>
            <a:off x="299880" y="2344680"/>
            <a:ext cx="1122480" cy="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Прямоугольник 7"/>
          <p:cNvSpPr/>
          <p:nvPr/>
        </p:nvSpPr>
        <p:spPr>
          <a:xfrm>
            <a:off x="431640" y="2367000"/>
            <a:ext cx="79380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Т/к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F</a:t>
            </a:r>
            <a:r>
              <a:rPr b="0" lang="en-US" sz="1200" strike="noStrike" u="none" baseline="-25000">
                <a:solidFill>
                  <a:srgbClr val="000000"/>
                </a:solidFill>
                <a:uFillTx/>
                <a:latin typeface="Arial"/>
              </a:rPr>
              <a:t>2</a:t>
            </a:r>
            <a:r>
              <a:rPr b="0" lang="en-US" sz="1200" strike="noStrike" u="none">
                <a:solidFill>
                  <a:srgbClr val="000000"/>
                </a:solidFill>
                <a:uFillTx/>
                <a:latin typeface="Arial"/>
              </a:rPr>
              <a:t> = ?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Rectangle 1"/>
          <p:cNvSpPr/>
          <p:nvPr/>
        </p:nvSpPr>
        <p:spPr>
          <a:xfrm>
            <a:off x="4447800" y="28800"/>
            <a:ext cx="248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000" strike="noStrike" u="none">
                <a:solidFill>
                  <a:srgbClr val="000000"/>
                </a:solidFill>
                <a:uFillTx/>
                <a:latin typeface="PT Sans"/>
              </a:rPr>
              <a:t>  </a:t>
            </a:r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000" strike="noStrike" u="none">
                <a:solidFill>
                  <a:srgbClr val="000000"/>
                </a:solidFill>
                <a:uFillTx/>
                <a:latin typeface="PT Sans"/>
              </a:rPr>
              <a:t>  </a:t>
            </a:r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0" name="Picture 2" descr="https://fhd.multiurok.ru/6/e/4/6e48cf57db1172b0875c25d05f91d4de69d83c13/gidravlikalyk-mashinalar_3.png"/>
          <p:cNvPicPr/>
          <p:nvPr/>
        </p:nvPicPr>
        <p:blipFill>
          <a:blip r:embed="rId2"/>
          <a:stretch/>
        </p:blipFill>
        <p:spPr>
          <a:xfrm>
            <a:off x="1797120" y="1506600"/>
            <a:ext cx="561960" cy="428400"/>
          </a:xfrm>
          <a:prstGeom prst="rect">
            <a:avLst/>
          </a:prstGeom>
          <a:ln w="0">
            <a:noFill/>
          </a:ln>
        </p:spPr>
      </p:pic>
      <p:pic>
        <p:nvPicPr>
          <p:cNvPr id="51" name="Picture 3" descr="https://fhd.multiurok.ru/6/e/4/6e48cf57db1172b0875c25d05f91d4de69d83c13/gidravlikalyk-mashinalar_6.png"/>
          <p:cNvPicPr/>
          <p:nvPr/>
        </p:nvPicPr>
        <p:blipFill>
          <a:blip r:embed="rId3"/>
          <a:stretch/>
        </p:blipFill>
        <p:spPr>
          <a:xfrm>
            <a:off x="1725480" y="2130480"/>
            <a:ext cx="704880" cy="428400"/>
          </a:xfrm>
          <a:prstGeom prst="rect">
            <a:avLst/>
          </a:prstGeom>
          <a:ln w="0">
            <a:noFill/>
          </a:ln>
        </p:spPr>
      </p:pic>
      <p:sp>
        <p:nvSpPr>
          <p:cNvPr id="52" name="Прямоугольник 10"/>
          <p:cNvSpPr/>
          <p:nvPr/>
        </p:nvSpPr>
        <p:spPr>
          <a:xfrm>
            <a:off x="1717920" y="1239840"/>
            <a:ext cx="81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PT Sans"/>
              </a:rPr>
              <a:t>Формула: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ая соединительная линия 12"/>
          <p:cNvSpPr/>
          <p:nvPr/>
        </p:nvSpPr>
        <p:spPr>
          <a:xfrm>
            <a:off x="2757600" y="1465200"/>
            <a:ext cx="0" cy="143676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Box 16"/>
          <p:cNvSpPr/>
          <p:nvPr/>
        </p:nvSpPr>
        <p:spPr>
          <a:xfrm>
            <a:off x="3239640" y="1378080"/>
            <a:ext cx="74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Шешімі: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5" name="TextBox 17" descr=""/>
          <p:cNvPicPr/>
          <p:nvPr/>
        </p:nvPicPr>
        <p:blipFill>
          <a:blip r:embed="rId4"/>
          <a:stretch/>
        </p:blipFill>
        <p:spPr>
          <a:xfrm>
            <a:off x="3170160" y="1932120"/>
            <a:ext cx="2840040" cy="298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 4"/>
          <p:cNvSpPr/>
          <p:nvPr/>
        </p:nvSpPr>
        <p:spPr>
          <a:xfrm>
            <a:off x="6553080" y="4767120"/>
            <a:ext cx="2133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7760" rIns="77760" tIns="38880" bIns="388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370B2E-3242-4095-8CC2-5D71158F44A0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Прямоугольник 5"/>
          <p:cNvSpPr/>
          <p:nvPr/>
        </p:nvSpPr>
        <p:spPr>
          <a:xfrm>
            <a:off x="692280" y="477720"/>
            <a:ext cx="7912080" cy="11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№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Гидравликалық престің ауданы 180 м2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үлкен поршеніне 180 кН күш әсер етеді. Кіші поршеннің ауданы 4 м2. Осы жағдайда кіші поршень престегі майға әсер ететін күш.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5618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en-US</dc:language>
  <cp:lastModifiedBy>Данагул</cp:lastModifiedBy>
  <cp:lastPrinted>2020-01-23T08:03:28Z</cp:lastPrinted>
  <dcterms:modified xsi:type="dcterms:W3CDTF">2024-12-22T19:34:09Z</dcterms:modified>
  <cp:revision>402</cp:revision>
  <dc:subject/>
  <dc:title>Презентация PowerPoint</dc:title>
</cp:coreProperties>
</file>