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2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1" r:id="rId2"/>
    <p:sldMasterId id="2147483708" r:id="rId3"/>
  </p:sldMasterIdLst>
  <p:notesMasterIdLst>
    <p:notesMasterId r:id="rId13"/>
  </p:notesMasterIdLst>
  <p:handoutMasterIdLst>
    <p:handoutMasterId r:id="rId14"/>
  </p:handoutMasterIdLst>
  <p:sldIdLst>
    <p:sldId id="398" r:id="rId4"/>
    <p:sldId id="397" r:id="rId5"/>
    <p:sldId id="406" r:id="rId6"/>
    <p:sldId id="411" r:id="rId7"/>
    <p:sldId id="413" r:id="rId8"/>
    <p:sldId id="410" r:id="rId9"/>
    <p:sldId id="414" r:id="rId10"/>
    <p:sldId id="412" r:id="rId11"/>
    <p:sldId id="40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1BFA7AE-E27A-4B59-9209-E0CC0559E99B}">
          <p14:sldIdLst>
            <p14:sldId id="398"/>
            <p14:sldId id="397"/>
            <p14:sldId id="406"/>
            <p14:sldId id="411"/>
            <p14:sldId id="413"/>
            <p14:sldId id="410"/>
            <p14:sldId id="414"/>
            <p14:sldId id="412"/>
            <p14:sldId id="400"/>
          </p14:sldIdLst>
        </p14:section>
        <p14:section name="Раздел без заголовка" id="{C8F95849-CC29-48C4-93D6-B7BEAC91236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3593"/>
    <a:srgbClr val="F7FDFF"/>
    <a:srgbClr val="AFEAFF"/>
    <a:srgbClr val="E2E2E2"/>
    <a:srgbClr val="EEEEEE"/>
    <a:srgbClr val="002776"/>
    <a:srgbClr val="ECECEC"/>
    <a:srgbClr val="E7F9FF"/>
    <a:srgbClr val="F3FCFF"/>
    <a:srgbClr val="D9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91" autoAdjust="0"/>
    <p:restoredTop sz="94364" autoAdjust="0"/>
  </p:normalViewPr>
  <p:slideViewPr>
    <p:cSldViewPr snapToGrid="0" showGuides="1">
      <p:cViewPr varScale="1">
        <p:scale>
          <a:sx n="70" d="100"/>
          <a:sy n="70" d="100"/>
        </p:scale>
        <p:origin x="690" y="6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pPr/>
              <a:t>‹#›</a:t>
            </a:fld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pPr/>
              <a:t>01/03/2021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B9867-A8D7-43CA-B62E-65ACB63F0B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8300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B9867-A8D7-43CA-B62E-65ACB63F0B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5507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8A5E99A-9DDC-4DE9-8A55-49CF8CAE29F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AD05432-4B70-4E73-BAF1-E3DED0C6DDD4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4EADB7E-DD59-4404-BD1A-569B06338DFB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AD05432-4B70-4E73-BAF1-E3DED0C6DDD4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4EADB7E-DD59-4404-BD1A-569B06338DFB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63046CB-42C8-48A3-96D4-7C9D15D26F01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7AB48BC-3FDA-4C08-8531-BBB6D23D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EF8EDDF-7B4E-4028-8400-48063DC54FE9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6C96727-1ADA-4D1C-8DBD-AA624DE0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8889F2A-88FC-417C-8A5A-90C4585C98B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64A6AC4-5C21-4ABF-BC0E-7273CD95C0EC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DE370FB-46A6-4A5E-827A-F9CE2510D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E2DCC27-BDEB-4B58-B30E-D64B645ECF75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E03AF48-BA90-4513-B7E5-262FA08AF789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F9EBB4-5CF9-49FF-8765-2F603B86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922ECF5-C542-4E0F-8448-945426B64EB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3AF2A65-410F-4A54-8399-6A8D14C52CC1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76989E-9AC5-4F74-9A3F-818735E00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0ECDBF7-FE9A-4C2D-9C60-9F319A7344E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3A3B6A2-681D-47D2-B99D-0A0ACC9412EE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EECE9A8-3E2A-43A6-BA05-F714D884F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57DE4C7-3319-4475-809B-ED428F297C42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F556B0-DB95-4287-8EEA-271C1177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87F0840-6516-4401-855E-E7509A6A4CC3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3C5D532-AC8F-43A7-A56B-B1CFBB96A45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59184B1-BBB6-4ADA-A748-20977C70C4F6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1A58F2-814F-46E3-AA2C-BBDE9E431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29805F4-D703-41B1-86C7-034DE53A41C6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87F0840-6516-4401-855E-E7509A6A4CC3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3C5D532-AC8F-43A7-A56B-B1CFBB96A45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DF4D62-2398-4AE4-82EB-F08B0C70024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CE2A551-C44B-42F7-8246-A83B9633E38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2264CF1-88C3-419C-AB5F-0C7AA585EF8D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0265EAF-8697-4908-AFAC-20E5C9D44326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89500ED-8EFC-4A83-9782-9325EEC0BA12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DF4D62-2398-4AE4-82EB-F08B0C70024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CE2A551-C44B-42F7-8246-A83B9633E38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pic>
        <p:nvPicPr>
          <p:cNvPr id="13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6910759-EE82-4C8B-AE68-FBF361268B18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C2660FE-8BCA-4E09-BC3B-0B0E26D53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72379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914098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700352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7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576072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2573154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6491384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5037786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6876299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012272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4311288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530039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602851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64652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9C600F0-E9B4-4C11-BCCD-C017FE3112EE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A7A2521-5E3D-4CDC-95AF-3A7C1C87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38B31A2-DB6C-4D55-9AFA-121C1E3BEC26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4908262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5368417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441742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40242065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087421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62316063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2094036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38351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3575651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84069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7604169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0345833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7474820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61344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8479063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14615087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205615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65192460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37349675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992476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8A5E99A-9DDC-4DE9-8A55-49CF8CAE29F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3287501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00583222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19617230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5241786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0962367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4492347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8826092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33365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635746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11324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5417869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8558977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61899090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6197470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401482902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62204816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11259717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4790248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4093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18" Type="http://schemas.openxmlformats.org/officeDocument/2006/relationships/slideLayout" Target="../slideLayouts/slideLayout44.xml"/><Relationship Id="rId26" Type="http://schemas.openxmlformats.org/officeDocument/2006/relationships/slideLayout" Target="../slideLayouts/slideLayout52.xml"/><Relationship Id="rId3" Type="http://schemas.openxmlformats.org/officeDocument/2006/relationships/slideLayout" Target="../slideLayouts/slideLayout29.xml"/><Relationship Id="rId21" Type="http://schemas.openxmlformats.org/officeDocument/2006/relationships/slideLayout" Target="../slideLayouts/slideLayout47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slideLayout" Target="../slideLayouts/slideLayout43.xml"/><Relationship Id="rId25" Type="http://schemas.openxmlformats.org/officeDocument/2006/relationships/slideLayout" Target="../slideLayouts/slideLayout51.xml"/><Relationship Id="rId2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42.xml"/><Relationship Id="rId20" Type="http://schemas.openxmlformats.org/officeDocument/2006/relationships/slideLayout" Target="../slideLayouts/slideLayout46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2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23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36.xml"/><Relationship Id="rId19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Relationship Id="rId22" Type="http://schemas.openxmlformats.org/officeDocument/2006/relationships/slideLayout" Target="../slideLayouts/slideLayout48.xml"/><Relationship Id="rId27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18" Type="http://schemas.openxmlformats.org/officeDocument/2006/relationships/slideLayout" Target="../slideLayouts/slideLayout70.xml"/><Relationship Id="rId26" Type="http://schemas.openxmlformats.org/officeDocument/2006/relationships/slideLayout" Target="../slideLayouts/slideLayout78.xml"/><Relationship Id="rId3" Type="http://schemas.openxmlformats.org/officeDocument/2006/relationships/slideLayout" Target="../slideLayouts/slideLayout55.xml"/><Relationship Id="rId21" Type="http://schemas.openxmlformats.org/officeDocument/2006/relationships/slideLayout" Target="../slideLayouts/slideLayout73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17" Type="http://schemas.openxmlformats.org/officeDocument/2006/relationships/slideLayout" Target="../slideLayouts/slideLayout69.xml"/><Relationship Id="rId25" Type="http://schemas.openxmlformats.org/officeDocument/2006/relationships/slideLayout" Target="../slideLayouts/slideLayout77.xml"/><Relationship Id="rId2" Type="http://schemas.openxmlformats.org/officeDocument/2006/relationships/slideLayout" Target="../slideLayouts/slideLayout54.xml"/><Relationship Id="rId16" Type="http://schemas.openxmlformats.org/officeDocument/2006/relationships/slideLayout" Target="../slideLayouts/slideLayout68.xml"/><Relationship Id="rId20" Type="http://schemas.openxmlformats.org/officeDocument/2006/relationships/slideLayout" Target="../slideLayouts/slideLayout72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24" Type="http://schemas.openxmlformats.org/officeDocument/2006/relationships/slideLayout" Target="../slideLayouts/slideLayout76.xml"/><Relationship Id="rId5" Type="http://schemas.openxmlformats.org/officeDocument/2006/relationships/slideLayout" Target="../slideLayouts/slideLayout57.xml"/><Relationship Id="rId15" Type="http://schemas.openxmlformats.org/officeDocument/2006/relationships/slideLayout" Target="../slideLayouts/slideLayout67.xml"/><Relationship Id="rId23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62.xml"/><Relationship Id="rId19" Type="http://schemas.openxmlformats.org/officeDocument/2006/relationships/slideLayout" Target="../slideLayouts/slideLayout71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slideLayout" Target="../slideLayouts/slideLayout66.xml"/><Relationship Id="rId22" Type="http://schemas.openxmlformats.org/officeDocument/2006/relationships/slideLayout" Target="../slideLayouts/slideLayout74.xml"/><Relationship Id="rId27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813BF9-5145-4417-B95D-FA8627973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F3F3F">
                    <a:tint val="75000"/>
                  </a:srgbClr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2134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813BF9-5145-4417-B95D-FA8627973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F3F3F">
                    <a:tint val="75000"/>
                  </a:srgbClr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4921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  <p:sldLayoutId id="2147483727" r:id="rId19"/>
    <p:sldLayoutId id="2147483728" r:id="rId20"/>
    <p:sldLayoutId id="2147483729" r:id="rId21"/>
    <p:sldLayoutId id="2147483730" r:id="rId22"/>
    <p:sldLayoutId id="2147483731" r:id="rId23"/>
    <p:sldLayoutId id="2147483732" r:id="rId24"/>
    <p:sldLayoutId id="2147483733" r:id="rId25"/>
    <p:sldLayoutId id="2147483734" r:id="rId2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Прямоугольник 273"/>
          <p:cNvSpPr/>
          <p:nvPr/>
        </p:nvSpPr>
        <p:spPr>
          <a:xfrm>
            <a:off x="749656" y="1533433"/>
            <a:ext cx="8299005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>
              <a:lnSpc>
                <a:spcPct val="115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kk-KZ" sz="40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Сұйықтар </a:t>
            </a:r>
            <a:r>
              <a:rPr lang="kk-KZ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мен газдардағы қысым, Паскаль заңы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14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Прямоугольник 141"/>
          <p:cNvSpPr/>
          <p:nvPr/>
        </p:nvSpPr>
        <p:spPr>
          <a:xfrm>
            <a:off x="1098410" y="2440801"/>
            <a:ext cx="904015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сұйықтардағы гидростатикалық қысымның формуласын шығару және оны есептер шығаруда </a:t>
            </a:r>
            <a:r>
              <a:rPr lang="kk-KZ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қолдануды білесіздер.</a:t>
            </a:r>
          </a:p>
        </p:txBody>
      </p:sp>
      <p:sp>
        <p:nvSpPr>
          <p:cNvPr id="143" name="Title 14">
            <a:extLst/>
          </p:cNvPr>
          <p:cNvSpPr txBox="1">
            <a:spLocks/>
          </p:cNvSpPr>
          <p:nvPr/>
        </p:nvSpPr>
        <p:spPr>
          <a:xfrm>
            <a:off x="1122680" y="1520424"/>
            <a:ext cx="6319867" cy="8485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ource Sans Pro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ource Sans Pro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ource Sans Pro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Бүгінгі сабақта:</a:t>
            </a:r>
            <a:endParaRPr kumimoji="0" lang="en-ID" altLang="ru-RU" sz="40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66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20577" y="1461043"/>
            <a:ext cx="1033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i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Сұйыққа немесе газға түсірілген қысым барлық бағыт бойынша өзгеріссіз беріледі. 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Бұл қағида </a:t>
            </a:r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Паскаль заңы 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 аталады.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Прямоугольник: скругленные углы 1">
            <a:extLst>
              <a:ext uri="{FF2B5EF4-FFF2-40B4-BE49-F238E27FC236}">
                <a16:creationId xmlns:a16="http://schemas.microsoft.com/office/drawing/2014/main" id="{05D6F291-6420-42E3-A94D-B2B6E8836A90}"/>
              </a:ext>
            </a:extLst>
          </p:cNvPr>
          <p:cNvSpPr/>
          <p:nvPr/>
        </p:nvSpPr>
        <p:spPr>
          <a:xfrm>
            <a:off x="979589" y="736737"/>
            <a:ext cx="3299214" cy="67976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Еске түсірейік</a:t>
            </a:r>
            <a:endParaRPr lang="ru-RU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0" name="Таблица 1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38577144"/>
                  </p:ext>
                </p:extLst>
              </p:nvPr>
            </p:nvGraphicFramePr>
            <p:xfrm>
              <a:off x="4714932" y="2516020"/>
              <a:ext cx="1546705" cy="576498"/>
            </p:xfrm>
            <a:graphic>
              <a:graphicData uri="http://schemas.openxmlformats.org/drawingml/2006/table">
                <a:tbl>
                  <a:tblPr/>
                  <a:tblGrid>
                    <a:gridCol w="1546705">
                      <a:extLst>
                        <a:ext uri="{9D8B030D-6E8A-4147-A177-3AD203B41FA5}">
                          <a16:colId xmlns:a16="http://schemas.microsoft.com/office/drawing/2014/main" val="1707554203"/>
                        </a:ext>
                      </a:extLst>
                    </a:gridCol>
                  </a:tblGrid>
                  <a:tr h="57649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p</a:t>
                          </a:r>
                          <a:r>
                            <a:rPr lang="en-US" sz="2800" b="1" baseline="0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1" i="1" baseline="0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𝝆</m:t>
                              </m:r>
                              <m:r>
                                <a:rPr lang="en-US" sz="2800" b="1" i="0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𝐠</m:t>
                              </m:r>
                            </m:oMath>
                          </a14:m>
                          <a:r>
                            <a:rPr lang="en-US" sz="2800" b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h</a:t>
                          </a:r>
                          <a:endParaRPr lang="ru-RU" sz="2800" b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>
                        <a:lnL w="38100" cmpd="sng">
                          <a:solidFill>
                            <a:schemeClr val="tx1"/>
                          </a:solidFill>
                          <a:prstDash val="solid"/>
                        </a:lnL>
                        <a:lnR w="38100" cmpd="sng">
                          <a:solidFill>
                            <a:schemeClr val="tx1"/>
                          </a:solidFill>
                          <a:prstDash val="solid"/>
                        </a:lnR>
                        <a:lnT w="38100" cmpd="sng">
                          <a:solidFill>
                            <a:schemeClr val="tx1"/>
                          </a:solidFill>
                          <a:prstDash val="solid"/>
                        </a:lnT>
                        <a:lnB w="38100" cmpd="sng">
                          <a:solidFill>
                            <a:schemeClr val="tx1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8564937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0" name="Таблица 1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38577144"/>
                  </p:ext>
                </p:extLst>
              </p:nvPr>
            </p:nvGraphicFramePr>
            <p:xfrm>
              <a:off x="4714932" y="2516020"/>
              <a:ext cx="1546705" cy="576498"/>
            </p:xfrm>
            <a:graphic>
              <a:graphicData uri="http://schemas.openxmlformats.org/drawingml/2006/table">
                <a:tbl>
                  <a:tblPr/>
                  <a:tblGrid>
                    <a:gridCol w="1546705">
                      <a:extLst>
                        <a:ext uri="{9D8B030D-6E8A-4147-A177-3AD203B41FA5}">
                          <a16:colId xmlns:a16="http://schemas.microsoft.com/office/drawing/2014/main" val="1707554203"/>
                        </a:ext>
                      </a:extLst>
                    </a:gridCol>
                  </a:tblGrid>
                  <a:tr h="57649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38100" cmpd="sng">
                          <a:solidFill>
                            <a:schemeClr val="tx1"/>
                          </a:solidFill>
                          <a:prstDash val="solid"/>
                        </a:lnL>
                        <a:lnR w="38100" cmpd="sng">
                          <a:solidFill>
                            <a:schemeClr val="tx1"/>
                          </a:solidFill>
                          <a:prstDash val="solid"/>
                        </a:lnR>
                        <a:lnT w="38100" cmpd="sng">
                          <a:solidFill>
                            <a:schemeClr val="tx1"/>
                          </a:solidFill>
                          <a:prstDash val="solid"/>
                        </a:lnT>
                        <a:lnB w="38100" cmpd="sng">
                          <a:solidFill>
                            <a:schemeClr val="tx1"/>
                          </a:solidFill>
                          <a:prstDash val="solid"/>
                        </a:lnB>
                        <a:blipFill>
                          <a:blip r:embed="rId2"/>
                          <a:stretch>
                            <a:fillRect l="-1176" t="-11458" r="-2353" b="-177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564937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435727" y="3089589"/>
                <a:ext cx="3761543" cy="2677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р – қысым</a:t>
                </a:r>
              </a:p>
              <a:p>
                <a:endParaRPr lang="kk-KZ" sz="2400" dirty="0" smtClean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24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–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сұйықтың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тығыздығы</a:t>
                </a:r>
                <a:endParaRPr lang="ru-RU" sz="2400" dirty="0" smtClean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ru-RU" sz="2400" dirty="0" smtClean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𝐠</m:t>
                    </m:r>
                  </m:oMath>
                </a14:m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–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еркін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түсу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үдеуі</a:t>
                </a:r>
                <a:endParaRPr lang="ru-RU" sz="2400" dirty="0" smtClean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ru-RU" sz="2400" dirty="0" smtClean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– сұйықтың тереңдігі 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727" y="3089589"/>
                <a:ext cx="3761543" cy="2677656"/>
              </a:xfrm>
              <a:prstGeom prst="rect">
                <a:avLst/>
              </a:prstGeom>
              <a:blipFill>
                <a:blip r:embed="rId3"/>
                <a:stretch>
                  <a:fillRect l="-2593" t="-1822" r="-1783" b="-43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46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966864" y="747866"/>
                <a:ext cx="10533761" cy="9241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№1 </a:t>
                </a:r>
                <a:r>
                  <a:rPr lang="ru-RU" sz="2800" b="1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Есеп</a:t>
                </a:r>
                <a:endParaRPr lang="ru-RU" sz="2800" b="1" dirty="0" smtClean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Судың қандай тереңдігінде қысым 300 кПа-ға тең болады? </a:t>
                </a:r>
                <a14:m>
                  <m:oMath xmlns:m="http://schemas.openxmlformats.org/officeDocument/2006/math">
                    <m:r>
                      <a:rPr lang="kk-KZ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𝜌</m:t>
                    </m:r>
                  </m:oMath>
                </a14:m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0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10</m:t>
                        </m:r>
                      </m:e>
                      <m:sup>
                        <m:r>
                          <a:rPr lang="kk-KZ" sz="2400" b="0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кг/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864" y="747866"/>
                <a:ext cx="10533761" cy="924164"/>
              </a:xfrm>
              <a:prstGeom prst="rect">
                <a:avLst/>
              </a:prstGeom>
              <a:blipFill>
                <a:blip r:embed="rId2"/>
                <a:stretch>
                  <a:fillRect l="-1215" t="-7285" b="-105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896084" y="1735847"/>
            <a:ext cx="206775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Берілгені: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24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905342" y="1914386"/>
            <a:ext cx="0" cy="2405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080853" y="3764754"/>
            <a:ext cx="18367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1258801" y="3791740"/>
            <a:ext cx="806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?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514165" y="1761239"/>
            <a:ext cx="15833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endParaRPr lang="ru-RU" sz="2400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555957" y="4534832"/>
            <a:ext cx="35896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i="1" dirty="0" smtClean="0">
                <a:solidFill>
                  <a:srgbClr val="593593">
                    <a:lumMod val="7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Жауабы: </a:t>
            </a:r>
            <a:r>
              <a:rPr lang="en-US" sz="2400" dirty="0">
                <a:solidFill>
                  <a:srgbClr val="593593">
                    <a:lumMod val="7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kk-KZ" sz="2400" i="1" dirty="0" smtClean="0">
                <a:solidFill>
                  <a:srgbClr val="593593">
                    <a:lumMod val="7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400" dirty="0" smtClean="0">
                <a:solidFill>
                  <a:srgbClr val="593593">
                    <a:lumMod val="7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=30,6 м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568952" y="2113172"/>
                <a:ext cx="126829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4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𝜌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952" y="2113172"/>
                <a:ext cx="1268296" cy="461665"/>
              </a:xfrm>
              <a:prstGeom prst="rect">
                <a:avLst/>
              </a:prstGeom>
              <a:blipFill>
                <a:blip r:embed="rId3"/>
                <a:stretch>
                  <a:fillRect l="-7692" t="-12000" r="-6250" b="-2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6093022" y="1985180"/>
                <a:ext cx="1378904" cy="7896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240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400" i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p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kk-KZ" sz="2400" i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ρ</m:t>
                          </m:r>
                          <m:r>
                            <m:rPr>
                              <m:sty m:val="p"/>
                            </m:rPr>
                            <a:rPr lang="en-US" sz="2400" i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den>
                      </m:f>
                    </m:oMath>
                  </m:oMathPara>
                </a14:m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3022" y="1985180"/>
                <a:ext cx="1378904" cy="7896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1080853" y="2320079"/>
            <a:ext cx="20816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300 кПа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3234146" y="1751192"/>
            <a:ext cx="9268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ХБЖ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2866462" y="2314406"/>
                <a:ext cx="173150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300∙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Па</a:t>
                </a:r>
                <a:endParaRPr lang="ru-RU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462" y="2314406"/>
                <a:ext cx="1731500" cy="461665"/>
              </a:xfrm>
              <a:prstGeom prst="rect">
                <a:avLst/>
              </a:prstGeom>
              <a:blipFill>
                <a:blip r:embed="rId5"/>
                <a:stretch>
                  <a:fillRect l="-5282" t="-12000" r="-4577" b="-2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083215" y="2766154"/>
                <a:ext cx="195540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k-KZ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𝜌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10</m:t>
                        </m:r>
                      </m:e>
                      <m:sup>
                        <m:r>
                          <a:rPr lang="kk-KZ" sz="2400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kk-KZ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кг/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215" y="2766154"/>
                <a:ext cx="1955408" cy="461665"/>
              </a:xfrm>
              <a:prstGeom prst="rect">
                <a:avLst/>
              </a:prstGeom>
              <a:blipFill>
                <a:blip r:embed="rId6"/>
                <a:stretch>
                  <a:fillRect l="-938" t="-12000" b="-2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656406" y="3141367"/>
                <a:ext cx="4799081" cy="67332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8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300000 </m:t>
                        </m:r>
                        <m:r>
                          <a:rPr lang="kk-KZ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Па</m:t>
                        </m:r>
                      </m:num>
                      <m:den>
                        <m:r>
                          <a:rPr lang="kk-KZ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1000</m:t>
                        </m:r>
                        <m:r>
                          <m:rPr>
                            <m:nor/>
                          </m:rPr>
                          <a:rPr lang="kk-KZ" sz="28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 </m:t>
                        </m:r>
                        <m:sSup>
                          <m:sSupPr>
                            <m:ctrlPr>
                              <a:rPr lang="kk-KZ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kk-KZ" sz="2800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кг/</m:t>
                            </m:r>
                            <m:r>
                              <a:rPr lang="kk-KZ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м</m:t>
                            </m:r>
                          </m:e>
                          <m:sup>
                            <m:r>
                              <a:rPr lang="kk-KZ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3</m:t>
                            </m:r>
                          </m:sup>
                        </m:sSup>
                        <m:r>
                          <a:rPr lang="kk-KZ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∙9,8 Н/кг</m:t>
                        </m:r>
                        <m:r>
                          <m:rPr>
                            <m:nor/>
                          </m:rPr>
                          <a:rPr lang="ru-RU" sz="2800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 </m:t>
                        </m:r>
                      </m:den>
                    </m:f>
                    <m:r>
                      <a:rPr lang="ru-RU" sz="2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=30</m:t>
                    </m:r>
                    <m:r>
                      <a:rPr lang="kk-KZ" sz="2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,6 м</m:t>
                    </m:r>
                  </m:oMath>
                </a14:m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6406" y="3141367"/>
                <a:ext cx="4799081" cy="67332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1080853" y="3240991"/>
                <a:ext cx="190550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9,8 Н/кг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853" y="3240991"/>
                <a:ext cx="1905508" cy="461665"/>
              </a:xfrm>
              <a:prstGeom prst="rect">
                <a:avLst/>
              </a:prstGeom>
              <a:blipFill>
                <a:blip r:embed="rId8"/>
                <a:stretch>
                  <a:fillRect l="-958" t="-12000" r="-3195" b="-2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Прямая соединительная линия 47"/>
          <p:cNvCxnSpPr/>
          <p:nvPr/>
        </p:nvCxnSpPr>
        <p:spPr>
          <a:xfrm>
            <a:off x="4534852" y="1912041"/>
            <a:ext cx="0" cy="2405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0316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10" grpId="0"/>
      <p:bldP spid="35" grpId="0"/>
      <p:bldP spid="2" grpId="0"/>
      <p:bldP spid="37" grpId="0"/>
      <p:bldP spid="11" grpId="0"/>
      <p:bldP spid="13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43820" y="790087"/>
            <a:ext cx="984395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№2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Беті ашық ыдыстың ішіндегі сұйықтың 15 см тереңдіктегі қысымы 1200 Па. Осы сұйықтың тығыздығы неге тең?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39543" y="2035136"/>
            <a:ext cx="18180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Берілгені: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839819" y="2102440"/>
            <a:ext cx="0" cy="23489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1042321" y="3859275"/>
            <a:ext cx="1787463" cy="128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3931718" y="2035136"/>
            <a:ext cx="1369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6145447" y="4663054"/>
                <a:ext cx="391027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400" i="1" dirty="0" smtClean="0">
                    <a:solidFill>
                      <a:srgbClr val="593593">
                        <a:lumMod val="75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Жауабы: </a:t>
                </a:r>
                <a14:m>
                  <m:oMath xmlns:m="http://schemas.openxmlformats.org/officeDocument/2006/math">
                    <m:r>
                      <a:rPr lang="kk-KZ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𝜌</m:t>
                    </m:r>
                    <m:r>
                      <a:rPr lang="en-US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816,3</m:t>
                    </m:r>
                    <m:r>
                      <m:rPr>
                        <m:nor/>
                      </m:rPr>
                      <a:rPr lang="kk-KZ" sz="240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кг</m:t>
                    </m:r>
                    <m:r>
                      <m:rPr>
                        <m:nor/>
                      </m:rPr>
                      <a:rPr lang="kk-KZ" sz="24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/</m:t>
                    </m:r>
                    <m:sSup>
                      <m:sSupPr>
                        <m:ctrlP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kk-KZ" sz="2400" i="1" dirty="0" smtClean="0">
                    <a:solidFill>
                      <a:srgbClr val="593593">
                        <a:lumMod val="75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kk-KZ" sz="2400" dirty="0">
                  <a:solidFill>
                    <a:srgbClr val="593593">
                      <a:lumMod val="75000"/>
                    </a:srgb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5447" y="4663054"/>
                <a:ext cx="3910275" cy="461665"/>
              </a:xfrm>
              <a:prstGeom prst="rect">
                <a:avLst/>
              </a:prstGeom>
              <a:blipFill>
                <a:blip r:embed="rId2"/>
                <a:stretch>
                  <a:fillRect l="-2336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3991336" y="2431678"/>
                <a:ext cx="126829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4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𝜌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1336" y="2431678"/>
                <a:ext cx="1268296" cy="461665"/>
              </a:xfrm>
              <a:prstGeom prst="rect">
                <a:avLst/>
              </a:prstGeom>
              <a:blipFill>
                <a:blip r:embed="rId3"/>
                <a:stretch>
                  <a:fillRect l="-7692" t="-11842" r="-6250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1004618" y="2455413"/>
            <a:ext cx="15456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 =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1143150" y="3805300"/>
                <a:ext cx="7831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k-KZ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𝜌</m:t>
                    </m:r>
                    <m:r>
                      <a:rPr lang="kk-KZ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 </m:t>
                    </m:r>
                  </m:oMath>
                </a14:m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 ?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150" y="3805300"/>
                <a:ext cx="783163" cy="461665"/>
              </a:xfrm>
              <a:prstGeom prst="rect">
                <a:avLst/>
              </a:prstGeom>
              <a:blipFill>
                <a:blip r:embed="rId4"/>
                <a:stretch>
                  <a:fillRect l="-2344" t="-11842" r="-11719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/>
              <p:cNvSpPr/>
              <p:nvPr/>
            </p:nvSpPr>
            <p:spPr>
              <a:xfrm>
                <a:off x="997339" y="3273074"/>
                <a:ext cx="22241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9,8 Н/кг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339" y="3273074"/>
                <a:ext cx="2224162" cy="461665"/>
              </a:xfrm>
              <a:prstGeom prst="rect">
                <a:avLst/>
              </a:prstGeom>
              <a:blipFill>
                <a:blip r:embed="rId5"/>
                <a:stretch>
                  <a:fillRect l="-824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Прямоугольник 49"/>
          <p:cNvSpPr/>
          <p:nvPr/>
        </p:nvSpPr>
        <p:spPr>
          <a:xfrm>
            <a:off x="2869677" y="2056980"/>
            <a:ext cx="1955636" cy="473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ХБЖ</a:t>
            </a:r>
            <a:endParaRPr lang="ru-RU" sz="2400" b="1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2811685" y="2461514"/>
            <a:ext cx="1165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</a:t>
            </a:r>
            <a:endParaRPr lang="ru-RU" sz="24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997339" y="2863439"/>
            <a:ext cx="19850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1200 Па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524489" y="2351934"/>
                <a:ext cx="1186992" cy="7895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40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𝜌</m:t>
                      </m:r>
                      <m:r>
                        <a:rPr lang="en-US" sz="24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400" i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p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  <m:r>
                            <a:rPr lang="en-US" sz="24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ru-RU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489" y="2351934"/>
                <a:ext cx="1186992" cy="78951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989348" y="3261249"/>
                <a:ext cx="5015026" cy="8484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40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𝜌</m:t>
                      </m:r>
                      <m:r>
                        <a:rPr lang="en-US" sz="24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1200</m:t>
                          </m:r>
                          <m:r>
                            <a:rPr lang="kk-KZ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Па</m:t>
                          </m:r>
                          <m: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ru-RU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kk-KZ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,8 Н/</m:t>
                          </m:r>
                          <m:r>
                            <a:rPr lang="kk-KZ" sz="2400" b="0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кг </m:t>
                          </m:r>
                          <m:r>
                            <a:rPr lang="kk-KZ" sz="2400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∙</m:t>
                          </m:r>
                          <m:r>
                            <a:rPr lang="kk-KZ" sz="2400" b="0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 0,15м</m:t>
                          </m:r>
                        </m:den>
                      </m:f>
                      <m:r>
                        <m:rPr>
                          <m:nor/>
                        </m:rPr>
                        <a:rPr lang="ru-RU" sz="2400" b="0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=816</m:t>
                      </m:r>
                      <m:r>
                        <m:rPr>
                          <m:nor/>
                        </m:rPr>
                        <a:rPr lang="kk-KZ" sz="2400" b="0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,3 кг</m:t>
                      </m:r>
                      <m:r>
                        <a:rPr lang="kk-KZ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sSup>
                        <m:sSupPr>
                          <m:ctrlPr>
                            <a:rPr lang="kk-KZ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sSupPr>
                        <m:e>
                          <m:r>
                            <a:rPr lang="kk-KZ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м</m:t>
                          </m:r>
                        </m:e>
                        <m:sup>
                          <m:r>
                            <a:rPr lang="kk-KZ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ru-RU" sz="20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9348" y="3261249"/>
                <a:ext cx="5015026" cy="84843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Прямая соединительная линия 37"/>
          <p:cNvCxnSpPr/>
          <p:nvPr/>
        </p:nvCxnSpPr>
        <p:spPr>
          <a:xfrm>
            <a:off x="3836278" y="2100092"/>
            <a:ext cx="0" cy="23489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292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0" grpId="0"/>
      <p:bldP spid="2" grpId="0"/>
      <p:bldP spid="45" grpId="0"/>
      <p:bldP spid="46" grpId="0"/>
      <p:bldP spid="58" grpId="0"/>
      <p:bldP spid="33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043820" y="790087"/>
                <a:ext cx="10379978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№3 </a:t>
                </a:r>
                <a:r>
                  <a:rPr lang="ru-RU" sz="2800" b="1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Есеп</a:t>
                </a:r>
                <a:endParaRPr lang="ru-RU" sz="2800" b="1" dirty="0" smtClean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Ыдыстағы су бағанының биіктігі 8 см. Су ыдыс түбіне қандай қысым түсіреді? Осындай деңгейде құйылған сынап қандай қысым түсірер еді? 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𝜌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1000кг</a:t>
                </a:r>
                <a:r>
                  <a:rPr lang="kk-KZ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  <m:sSub>
                      <m:sSub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𝜌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𝑐</m:t>
                        </m:r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ын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13,6∙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10</m:t>
                        </m:r>
                      </m:e>
                      <m:sup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кг</a:t>
                </a:r>
                <a:r>
                  <a:rPr lang="kk-KZ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820" y="790087"/>
                <a:ext cx="10379978" cy="1631216"/>
              </a:xfrm>
              <a:prstGeom prst="rect">
                <a:avLst/>
              </a:prstGeom>
              <a:blipFill>
                <a:blip r:embed="rId2"/>
                <a:stretch>
                  <a:fillRect l="-1174" t="-4120" r="-1409" b="-74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1043820" y="2401064"/>
            <a:ext cx="276340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Берілгені: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24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3316305" y="2510423"/>
            <a:ext cx="0" cy="252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103760" y="4383721"/>
            <a:ext cx="221254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4390113" y="2415938"/>
            <a:ext cx="1369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6075106" y="4663054"/>
                <a:ext cx="3910275" cy="8649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400" i="1" dirty="0" smtClean="0">
                    <a:solidFill>
                      <a:srgbClr val="593593">
                        <a:lumMod val="75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p</m:t>
                        </m:r>
                      </m:e>
                      <m:sub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су</m:t>
                        </m:r>
                      </m:sub>
                    </m:sSub>
                  </m:oMath>
                </a14:m>
                <a:r>
                  <a:rPr lang="kk-KZ" sz="2400" i="1" dirty="0" smtClean="0">
                    <a:solidFill>
                      <a:srgbClr val="593593">
                        <a:lumMod val="75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dirty="0" smtClean="0">
                    <a:solidFill>
                      <a:srgbClr val="593593">
                        <a:lumMod val="75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=784 Па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ru-RU" sz="24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              </m:t>
                        </m:r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p</m:t>
                        </m:r>
                      </m:e>
                      <m:sub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</m:t>
                        </m:r>
                        <m:r>
                          <a:rPr lang="ru-RU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ын</m:t>
                        </m:r>
                      </m:sub>
                    </m:sSub>
                  </m:oMath>
                </a14:m>
                <a:r>
                  <a:rPr lang="kk-KZ" sz="2400" i="1" dirty="0">
                    <a:solidFill>
                      <a:srgbClr val="593593">
                        <a:lumMod val="75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dirty="0" smtClean="0">
                    <a:solidFill>
                      <a:srgbClr val="593593">
                        <a:lumMod val="75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=10662,4 </a:t>
                </a:r>
                <a:r>
                  <a:rPr lang="kk-KZ" sz="2400" dirty="0">
                    <a:solidFill>
                      <a:srgbClr val="593593">
                        <a:lumMod val="75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Па</a:t>
                </a: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5106" y="4663054"/>
                <a:ext cx="3910275" cy="864980"/>
              </a:xfrm>
              <a:prstGeom prst="rect">
                <a:avLst/>
              </a:prstGeom>
              <a:blipFill>
                <a:blip r:embed="rId3"/>
                <a:stretch>
                  <a:fillRect l="-2496" t="-7042" b="-147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440317" y="2742203"/>
                <a:ext cx="126829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4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𝜌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317" y="2742203"/>
                <a:ext cx="1268296" cy="461665"/>
              </a:xfrm>
              <a:prstGeom prst="rect">
                <a:avLst/>
              </a:prstGeom>
              <a:blipFill>
                <a:blip r:embed="rId4"/>
                <a:stretch>
                  <a:fillRect l="-7212" t="-11842" r="-6731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4369989" y="3194882"/>
                <a:ext cx="5557804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p</m:t>
                        </m:r>
                      </m:e>
                      <m:sub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су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</a:t>
                </a:r>
                <a:r>
                  <a:rPr lang="en-US" sz="2400" b="1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1000 кг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∙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9,8 Н/кг 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∙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0,08 м 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784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Па</a:t>
                </a:r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989" y="3194882"/>
                <a:ext cx="5557804" cy="495649"/>
              </a:xfrm>
              <a:prstGeom prst="rect">
                <a:avLst/>
              </a:prstGeom>
              <a:blipFill>
                <a:blip r:embed="rId5"/>
                <a:stretch>
                  <a:fillRect l="-329" t="-12346" r="-219" b="-185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1079221" y="2763188"/>
            <a:ext cx="11753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 =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</a:t>
            </a:r>
            <a:endParaRPr lang="ru-RU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4369989" y="3634290"/>
                <a:ext cx="5924503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p</m:t>
                        </m:r>
                      </m:e>
                      <m:sub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сын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</a:t>
                </a:r>
                <a:r>
                  <a:rPr lang="en-US" sz="2400" b="1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13,6∙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10</m:t>
                        </m:r>
                      </m:e>
                      <m:sup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kk-KZ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кг/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∙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9,8 Н/кг 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∙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0,08 м 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10662,4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Па</a:t>
                </a:r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989" y="3634290"/>
                <a:ext cx="5924503" cy="769441"/>
              </a:xfrm>
              <a:prstGeom prst="rect">
                <a:avLst/>
              </a:prstGeom>
              <a:blipFill>
                <a:blip r:embed="rId6"/>
                <a:stretch>
                  <a:fillRect l="-1132" t="-7143" b="-134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1208923" y="4313381"/>
                <a:ext cx="936410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р</m:t>
                        </m:r>
                      </m:e>
                      <m:sub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су</m:t>
                        </m:r>
                      </m:sub>
                    </m:sSub>
                  </m:oMath>
                </a14:m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 ?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8923" y="4313381"/>
                <a:ext cx="936410" cy="495649"/>
              </a:xfrm>
              <a:prstGeom prst="rect">
                <a:avLst/>
              </a:prstGeom>
              <a:blipFill>
                <a:blip r:embed="rId7"/>
                <a:stretch>
                  <a:fillRect l="-1948" t="-12346" r="-9740" b="-185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/>
              <p:cNvSpPr/>
              <p:nvPr/>
            </p:nvSpPr>
            <p:spPr>
              <a:xfrm>
                <a:off x="1069272" y="3184063"/>
                <a:ext cx="201113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r>
                  <a:rPr lang="en-US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en-US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9,8 Н/кг</a:t>
                </a:r>
                <a:r>
                  <a:rPr lang="ru-RU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272" y="3184063"/>
                <a:ext cx="2011138" cy="400110"/>
              </a:xfrm>
              <a:prstGeom prst="rect">
                <a:avLst/>
              </a:prstGeom>
              <a:blipFill>
                <a:blip r:embed="rId8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Прямоугольник 49"/>
          <p:cNvSpPr/>
          <p:nvPr/>
        </p:nvSpPr>
        <p:spPr>
          <a:xfrm>
            <a:off x="3331353" y="2421518"/>
            <a:ext cx="18331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ХБЖ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1001820" y="3577315"/>
                <a:ext cx="187865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𝜌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1000 кг</a:t>
                </a:r>
                <a:r>
                  <a:rPr lang="kk-KZ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820" y="3577315"/>
                <a:ext cx="1878656" cy="400110"/>
              </a:xfrm>
              <a:prstGeom prst="rect">
                <a:avLst/>
              </a:prstGeom>
              <a:blipFill>
                <a:blip r:embed="rId9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Прямоугольник 54"/>
              <p:cNvSpPr/>
              <p:nvPr/>
            </p:nvSpPr>
            <p:spPr>
              <a:xfrm>
                <a:off x="962391" y="3963945"/>
                <a:ext cx="246202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𝜌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𝑐</m:t>
                        </m:r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ын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kk-KZ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13,6∙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10</m:t>
                        </m:r>
                      </m:e>
                      <m:sup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kk-KZ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кг/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55" name="Прямоугольник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391" y="3963945"/>
                <a:ext cx="2462021" cy="400110"/>
              </a:xfrm>
              <a:prstGeom prst="rect">
                <a:avLst/>
              </a:prstGeom>
              <a:blipFill>
                <a:blip r:embed="rId10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Прямоугольник 57"/>
          <p:cNvSpPr/>
          <p:nvPr/>
        </p:nvSpPr>
        <p:spPr>
          <a:xfrm>
            <a:off x="3403418" y="2784407"/>
            <a:ext cx="9665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0,08 м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Прямоугольник 60"/>
              <p:cNvSpPr/>
              <p:nvPr/>
            </p:nvSpPr>
            <p:spPr>
              <a:xfrm>
                <a:off x="1206579" y="4578322"/>
                <a:ext cx="11239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р</m:t>
                        </m:r>
                      </m:e>
                      <m:sub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сын</m:t>
                        </m:r>
                      </m:sub>
                    </m:sSub>
                  </m:oMath>
                </a14:m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 ?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579" y="4578322"/>
                <a:ext cx="1123962" cy="461665"/>
              </a:xfrm>
              <a:prstGeom prst="rect">
                <a:avLst/>
              </a:prstGeom>
              <a:blipFill>
                <a:blip r:embed="rId11"/>
                <a:stretch>
                  <a:fillRect l="-1630" t="-11842" r="-7609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Прямая соединительная линия 64"/>
          <p:cNvCxnSpPr/>
          <p:nvPr/>
        </p:nvCxnSpPr>
        <p:spPr>
          <a:xfrm>
            <a:off x="4284630" y="2508076"/>
            <a:ext cx="0" cy="252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566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0" grpId="0"/>
      <p:bldP spid="35" grpId="0"/>
      <p:bldP spid="2" grpId="0"/>
      <p:bldP spid="39" grpId="0"/>
      <p:bldP spid="45" grpId="0"/>
      <p:bldP spid="46" grpId="0"/>
      <p:bldP spid="54" grpId="0"/>
      <p:bldP spid="55" grpId="0"/>
      <p:bldP spid="58" grpId="0"/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975580" y="776439"/>
                <a:ext cx="10379978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№4 </a:t>
                </a:r>
                <a:r>
                  <a:rPr lang="ru-RU" sz="2800" b="1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Есеп</a:t>
                </a:r>
                <a:endParaRPr lang="ru-RU" sz="2800" b="1" dirty="0" smtClean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Тікбұрышты параллелепипед тәріздес шыны ыдыстың табанының ұзындығы 50 см, ені 20 см. Осы ыдысқа 5 л су құйылды. Судың ыдыс түбіне түсіретін қысымы қандай?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𝜌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1000кг</a:t>
                </a:r>
                <a:r>
                  <a:rPr lang="kk-KZ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580" y="776439"/>
                <a:ext cx="10379978" cy="1631216"/>
              </a:xfrm>
              <a:prstGeom prst="rect">
                <a:avLst/>
              </a:prstGeom>
              <a:blipFill>
                <a:blip r:embed="rId2"/>
                <a:stretch>
                  <a:fillRect l="-1174" t="-3731" b="-70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1043820" y="2401064"/>
            <a:ext cx="27634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Берілгені: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846509" y="2503158"/>
            <a:ext cx="0" cy="2955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069711" y="4904185"/>
            <a:ext cx="177679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4204718" y="2456882"/>
            <a:ext cx="1369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6686380" y="5134315"/>
                <a:ext cx="312998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400" i="1" dirty="0" smtClean="0">
                    <a:solidFill>
                      <a:srgbClr val="593593">
                        <a:lumMod val="75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p</m:t>
                    </m:r>
                    <m:r>
                      <a:rPr lang="en-US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</m:oMath>
                </a14:m>
                <a:r>
                  <a:rPr lang="kk-KZ" sz="2400" dirty="0" smtClean="0">
                    <a:solidFill>
                      <a:srgbClr val="593593">
                        <a:lumMod val="75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490 Па</a:t>
                </a: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380" y="5134315"/>
                <a:ext cx="3129987" cy="461665"/>
              </a:xfrm>
              <a:prstGeom prst="rect">
                <a:avLst/>
              </a:prstGeom>
              <a:blipFill>
                <a:blip r:embed="rId3"/>
                <a:stretch>
                  <a:fillRect l="-3119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6825180" y="2773540"/>
                <a:ext cx="147838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Sh</m:t>
                    </m:r>
                  </m:oMath>
                </a14:m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5180" y="2773540"/>
                <a:ext cx="1478387" cy="461665"/>
              </a:xfrm>
              <a:prstGeom prst="rect">
                <a:avLst/>
              </a:prstGeom>
              <a:blipFill>
                <a:blip r:embed="rId4"/>
                <a:stretch>
                  <a:fillRect l="-6612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4176205" y="4277558"/>
                <a:ext cx="533024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р 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en-US" sz="2400" b="1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1000 кг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∙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9,8 Н/кг 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∙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0,05 м 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490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Па</a:t>
                </a:r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6205" y="4277558"/>
                <a:ext cx="5330242" cy="461665"/>
              </a:xfrm>
              <a:prstGeom prst="rect">
                <a:avLst/>
              </a:prstGeom>
              <a:blipFill>
                <a:blip r:embed="rId5"/>
                <a:stretch>
                  <a:fillRect l="-1716" t="-12000" r="-343" b="-2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1052937" y="3214037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20 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1237059" y="4849593"/>
            <a:ext cx="7088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?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/>
              <p:cNvSpPr/>
              <p:nvPr/>
            </p:nvSpPr>
            <p:spPr>
              <a:xfrm>
                <a:off x="1052937" y="4043406"/>
                <a:ext cx="1671325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r>
                  <a:rPr lang="en-US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en-US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9,8 Н/кг</a:t>
                </a:r>
                <a:r>
                  <a:rPr lang="ru-RU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937" y="4043406"/>
                <a:ext cx="1671325" cy="400110"/>
              </a:xfrm>
              <a:prstGeom prst="rect">
                <a:avLst/>
              </a:prstGeom>
              <a:blipFill>
                <a:blip r:embed="rId6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Прямоугольник 49"/>
          <p:cNvSpPr/>
          <p:nvPr/>
        </p:nvSpPr>
        <p:spPr>
          <a:xfrm>
            <a:off x="3031819" y="2447230"/>
            <a:ext cx="10073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ХБЖ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1048003" y="4421567"/>
                <a:ext cx="179850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𝜌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kk-KZ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1000кг/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003" y="4421567"/>
                <a:ext cx="1798506" cy="400110"/>
              </a:xfrm>
              <a:prstGeom prst="rect">
                <a:avLst/>
              </a:prstGeom>
              <a:blipFill>
                <a:blip r:embed="rId7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Прямоугольник 57"/>
          <p:cNvSpPr/>
          <p:nvPr/>
        </p:nvSpPr>
        <p:spPr>
          <a:xfrm>
            <a:off x="2870980" y="2796762"/>
            <a:ext cx="10793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0,5 м</a:t>
            </a:r>
            <a:endParaRPr lang="ru-RU" sz="24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1069711" y="2786623"/>
            <a:ext cx="17121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50 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</a:t>
            </a:r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1049682" y="3635859"/>
            <a:ext cx="1317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= 5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л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857326" y="3216704"/>
            <a:ext cx="964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0,2 м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2848425" y="3641738"/>
                <a:ext cx="144609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0,005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kk-KZ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8425" y="3641738"/>
                <a:ext cx="1446099" cy="461665"/>
              </a:xfrm>
              <a:prstGeom prst="rect">
                <a:avLst/>
              </a:prstGeom>
              <a:blipFill>
                <a:blip r:embed="rId8"/>
                <a:stretch>
                  <a:fillRect l="-6329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4204409" y="2775814"/>
                <a:ext cx="145148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 sz="2400" b="0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ρ</m:t>
                    </m:r>
                    <m:r>
                      <m:rPr>
                        <m:sty m:val="p"/>
                      </m:rPr>
                      <a:rPr lang="en-US" sz="24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  <m:r>
                      <m:rPr>
                        <m:sty m:val="p"/>
                      </m:rPr>
                      <a:rPr lang="en-US" sz="24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h</m:t>
                    </m:r>
                  </m:oMath>
                </a14:m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409" y="2775814"/>
                <a:ext cx="1451483" cy="461665"/>
              </a:xfrm>
              <a:prstGeom prst="rect">
                <a:avLst/>
              </a:prstGeom>
              <a:blipFill>
                <a:blip r:embed="rId9"/>
                <a:stretch>
                  <a:fillRect l="-6723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8154073" y="2775488"/>
                <a:ext cx="147838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S</m:t>
                    </m:r>
                  </m:oMath>
                </a14:m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ab</m:t>
                    </m:r>
                  </m:oMath>
                </a14:m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4073" y="2775488"/>
                <a:ext cx="1478387" cy="461665"/>
              </a:xfrm>
              <a:prstGeom prst="rect">
                <a:avLst/>
              </a:prstGeom>
              <a:blipFill>
                <a:blip r:embed="rId10"/>
                <a:stretch>
                  <a:fillRect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518284" y="2659593"/>
                <a:ext cx="1131634" cy="712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ea typeface="Cambria Math" panose="02040503050406030204" pitchFamily="18" charset="0"/>
                    <a:cs typeface="Tahoma" panose="020B0604030504040204" pitchFamily="34" charset="0"/>
                  </a:rPr>
                  <a:t>h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V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ab</m:t>
                        </m:r>
                      </m:den>
                    </m:f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8284" y="2659593"/>
                <a:ext cx="1131634" cy="712887"/>
              </a:xfrm>
              <a:prstGeom prst="rect">
                <a:avLst/>
              </a:prstGeom>
              <a:blipFill>
                <a:blip r:embed="rId11"/>
                <a:stretch>
                  <a:fillRect l="-8065" b="-34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3786741" y="3319482"/>
                <a:ext cx="4470552" cy="8725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h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kk-KZ" sz="2400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kk-KZ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ru-RU" sz="24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0</m:t>
                              </m:r>
                              <m:r>
                                <a:rPr lang="kk-KZ" sz="24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,005 </m:t>
                              </m:r>
                              <m:r>
                                <a:rPr lang="kk-KZ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м</m:t>
                              </m:r>
                            </m:e>
                            <m:sup>
                              <m:r>
                                <a:rPr lang="kk-KZ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0,5 </m:t>
                          </m:r>
                          <m:r>
                            <a:rPr lang="kk-KZ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м</m:t>
                          </m:r>
                          <m:r>
                            <a:rPr lang="ru-RU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 </m:t>
                          </m:r>
                          <m:r>
                            <a:rPr lang="kk-KZ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∙</m:t>
                          </m:r>
                          <m:r>
                            <a:rPr lang="ru-RU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 </m:t>
                          </m:r>
                          <m:r>
                            <a:rPr lang="kk-KZ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0,2 м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kk-KZ" sz="2400" b="0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0,05 м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6741" y="3319482"/>
                <a:ext cx="4470552" cy="87254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Прямая соединительная линия 38"/>
          <p:cNvCxnSpPr/>
          <p:nvPr/>
        </p:nvCxnSpPr>
        <p:spPr>
          <a:xfrm>
            <a:off x="4186269" y="2491782"/>
            <a:ext cx="0" cy="2955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972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0" grpId="0"/>
      <p:bldP spid="35" grpId="0"/>
      <p:bldP spid="2" grpId="0"/>
      <p:bldP spid="45" grpId="0"/>
      <p:bldP spid="46" grpId="0"/>
      <p:bldP spid="54" grpId="0"/>
      <p:bldP spid="58" grpId="0"/>
      <p:bldP spid="33" grpId="0"/>
      <p:bldP spid="37" grpId="0"/>
      <p:bldP spid="38" grpId="0"/>
      <p:bldP spid="44" grpId="0"/>
      <p:bldP spid="47" grpId="0"/>
      <p:bldP spid="48" grpId="0"/>
      <p:bldP spid="11" grpId="0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81919" y="1456147"/>
            <a:ext cx="103799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Сұйықтар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газдардың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қысымды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барлық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жаққа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бірдей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жеткізетіндігін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делелдеген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ғалым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" name="Прямоугольник: скругленные углы 1">
            <a:extLst>
              <a:ext uri="{FF2B5EF4-FFF2-40B4-BE49-F238E27FC236}">
                <a16:creationId xmlns:a16="http://schemas.microsoft.com/office/drawing/2014/main" id="{05D6F291-6420-42E3-A94D-B2B6E8836A90}"/>
              </a:ext>
            </a:extLst>
          </p:cNvPr>
          <p:cNvSpPr/>
          <p:nvPr/>
        </p:nvSpPr>
        <p:spPr>
          <a:xfrm>
            <a:off x="965521" y="736737"/>
            <a:ext cx="2509199" cy="65533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686476" y="2506662"/>
            <a:ext cx="30204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</a:t>
            </a:r>
            <a:endParaRPr lang="ru-RU" sz="2400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3810844" y="1803439"/>
            <a:ext cx="21542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Блез Паскаль</a:t>
            </a:r>
            <a:endParaRPr lang="ru-RU" sz="2400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981919" y="2422124"/>
            <a:ext cx="10379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Сұйық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тереңде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орналасса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онда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қысым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болады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726425" y="1889885"/>
            <a:ext cx="2323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</a:t>
            </a:r>
            <a:endParaRPr lang="ru-RU" sz="2400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794046" y="2911955"/>
            <a:ext cx="85448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Сұйықтар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газдар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қысымды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қатты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дене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сияқты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емес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таратады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6872157" y="4034525"/>
            <a:ext cx="2515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</a:t>
            </a:r>
            <a:endParaRPr lang="ru-RU" sz="2400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6872157" y="3941546"/>
            <a:ext cx="24625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Паскаль заңына</a:t>
            </a:r>
            <a:endParaRPr lang="ru-RU" sz="24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1043820" y="3919891"/>
            <a:ext cx="98749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Қалыпты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сұйықтар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газдарда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қысым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 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бағынады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822790" y="3392840"/>
            <a:ext cx="34419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.................................</a:t>
            </a:r>
            <a:endParaRPr lang="ru-RU" sz="24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1193800" y="3280946"/>
            <a:ext cx="27382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ан-жаққа бірдей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6835742" y="2418286"/>
            <a:ext cx="21542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үлкен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8165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7" grpId="0"/>
      <p:bldP spid="60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Прямоугольник 98"/>
          <p:cNvSpPr/>
          <p:nvPr/>
        </p:nvSpPr>
        <p:spPr>
          <a:xfrm>
            <a:off x="1153002" y="2495393"/>
            <a:ext cx="904015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сұйықтардағы гидростатикалық қысымның формуласын шығару және оны есептер шығаруда </a:t>
            </a:r>
            <a:r>
              <a:rPr lang="kk-KZ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қолдануды білдіңіздер.</a:t>
            </a:r>
          </a:p>
        </p:txBody>
      </p:sp>
      <p:sp>
        <p:nvSpPr>
          <p:cNvPr id="98" name="Title 14">
            <a:extLst/>
          </p:cNvPr>
          <p:cNvSpPr txBox="1">
            <a:spLocks/>
          </p:cNvSpPr>
          <p:nvPr/>
        </p:nvSpPr>
        <p:spPr>
          <a:xfrm>
            <a:off x="1165806" y="1525261"/>
            <a:ext cx="6345441" cy="884237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ource Sans Pro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ource Sans Pro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ource Sans Pro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altLang="ru-RU" sz="4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Қорытынды</a:t>
            </a:r>
            <a:endParaRPr kumimoji="0" lang="en-ID" altLang="ru-RU" sz="40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52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25641</TotalTime>
  <Words>384</Words>
  <Application>Microsoft Office PowerPoint</Application>
  <PresentationFormat>Широкоэкранный</PresentationFormat>
  <Paragraphs>106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19" baseType="lpstr">
      <vt:lpstr>Arial</vt:lpstr>
      <vt:lpstr>Calibri</vt:lpstr>
      <vt:lpstr>Cambria Math</vt:lpstr>
      <vt:lpstr>Roboto Condensed</vt:lpstr>
      <vt:lpstr>Source Sans Pro</vt:lpstr>
      <vt:lpstr>Tahoma</vt:lpstr>
      <vt:lpstr>Times New Roman</vt:lpstr>
      <vt:lpstr>Office Theme</vt:lpstr>
      <vt:lpstr>1_Office Theme</vt:lpstr>
      <vt:lpstr>2_Office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Пользователь</cp:lastModifiedBy>
  <cp:revision>3105</cp:revision>
  <dcterms:created xsi:type="dcterms:W3CDTF">2017-01-10T11:09:36Z</dcterms:created>
  <dcterms:modified xsi:type="dcterms:W3CDTF">2021-03-01T10:45:15Z</dcterms:modified>
</cp:coreProperties>
</file>