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708" r:id="rId3"/>
  </p:sldMasterIdLst>
  <p:notesMasterIdLst>
    <p:notesMasterId r:id="rId15"/>
  </p:notesMasterIdLst>
  <p:handoutMasterIdLst>
    <p:handoutMasterId r:id="rId16"/>
  </p:handoutMasterIdLst>
  <p:sldIdLst>
    <p:sldId id="398" r:id="rId4"/>
    <p:sldId id="397" r:id="rId5"/>
    <p:sldId id="418" r:id="rId6"/>
    <p:sldId id="419" r:id="rId7"/>
    <p:sldId id="406" r:id="rId8"/>
    <p:sldId id="423" r:id="rId9"/>
    <p:sldId id="424" r:id="rId10"/>
    <p:sldId id="425" r:id="rId11"/>
    <p:sldId id="420" r:id="rId12"/>
    <p:sldId id="426" r:id="rId13"/>
    <p:sldId id="4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1BFA7AE-E27A-4B59-9209-E0CC0559E99B}">
          <p14:sldIdLst>
            <p14:sldId id="398"/>
            <p14:sldId id="397"/>
            <p14:sldId id="418"/>
            <p14:sldId id="419"/>
            <p14:sldId id="406"/>
            <p14:sldId id="423"/>
            <p14:sldId id="424"/>
            <p14:sldId id="425"/>
            <p14:sldId id="420"/>
            <p14:sldId id="426"/>
            <p14:sldId id="400"/>
          </p14:sldIdLst>
        </p14:section>
        <p14:section name="Раздел без заголовка" id="{C8F95849-CC29-48C4-93D6-B7BEAC912362}">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 Azi"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593"/>
    <a:srgbClr val="F7FDFF"/>
    <a:srgbClr val="AFEAFF"/>
    <a:srgbClr val="E2E2E2"/>
    <a:srgbClr val="EEEEEE"/>
    <a:srgbClr val="002776"/>
    <a:srgbClr val="ECECEC"/>
    <a:srgbClr val="E7F9FF"/>
    <a:srgbClr val="F3FCFF"/>
    <a:srgbClr val="D9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364" autoAdjust="0"/>
  </p:normalViewPr>
  <p:slideViewPr>
    <p:cSldViewPr snapToGrid="0" showGuides="1">
      <p:cViewPr varScale="1">
        <p:scale>
          <a:sx n="70" d="100"/>
          <a:sy n="70" d="100"/>
        </p:scale>
        <p:origin x="678" y="60"/>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9A8C55-0C4F-40BB-9F99-5F31E30548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a16="http://schemas.microsoft.com/office/drawing/2014/main" id="{15585356-880D-4B4F-931D-BBC9E4665E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3618BE5-F755-4EC7-8913-ED860531E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9BD0D-08DD-43E5-AD72-BB64A5D8EE76}" type="slidenum">
              <a:rPr lang="en-ID" smtClean="0"/>
              <a:pPr/>
              <a:t>‹#›</a:t>
            </a:fld>
            <a:endParaRPr lang="en-ID"/>
          </a:p>
        </p:txBody>
      </p:sp>
      <p:sp>
        <p:nvSpPr>
          <p:cNvPr id="3" name="Date Placeholder 2">
            <a:extLst>
              <a:ext uri="{FF2B5EF4-FFF2-40B4-BE49-F238E27FC236}">
                <a16:creationId xmlns:a16="http://schemas.microsoft.com/office/drawing/2014/main" id="{655361D2-F044-4A78-BD0F-51EFE4605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343C4A-49E8-45E3-8518-FBFCD6640E5B}" type="datetimeFigureOut">
              <a:rPr lang="en-ID" smtClean="0"/>
              <a:pPr/>
              <a:t>01/03/2021</a:t>
            </a:fld>
            <a:endParaRPr lang="en-ID"/>
          </a:p>
        </p:txBody>
      </p:sp>
    </p:spTree>
    <p:extLst>
      <p:ext uri="{BB962C8B-B14F-4D97-AF65-F5344CB8AC3E}">
        <p14:creationId xmlns:p14="http://schemas.microsoft.com/office/powerpoint/2010/main" val="364217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660AB-C737-4725-A59E-73096A219B67}" type="datetimeFigureOut">
              <a:rPr lang="en-US" smtClean="0"/>
              <a:pPr/>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B9867-A8D7-43CA-B62E-65ACB63F0B12}" type="slidenum">
              <a:rPr lang="en-US" smtClean="0"/>
              <a:pPr/>
              <a:t>‹#›</a:t>
            </a:fld>
            <a:endParaRPr lang="en-US"/>
          </a:p>
        </p:txBody>
      </p:sp>
    </p:spTree>
    <p:extLst>
      <p:ext uri="{BB962C8B-B14F-4D97-AF65-F5344CB8AC3E}">
        <p14:creationId xmlns:p14="http://schemas.microsoft.com/office/powerpoint/2010/main" val="23341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B9867-A8D7-43CA-B62E-65ACB63F0B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30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B9867-A8D7-43CA-B62E-65ACB63F0B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0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506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0" name="Rectangle: Rounded Corners 9">
            <a:extLst>
              <a:ext uri="{FF2B5EF4-FFF2-40B4-BE49-F238E27FC236}">
                <a16:creationId xmlns:a16="http://schemas.microsoft.com/office/drawing/2014/main" id="{08A5E99A-9DDC-4DE9-8A55-49CF8CAE29F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2" name="Title 1">
            <a:extLst>
              <a:ext uri="{FF2B5EF4-FFF2-40B4-BE49-F238E27FC236}">
                <a16:creationId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7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Title 1">
            <a:extLst>
              <a:ext uri="{FF2B5EF4-FFF2-40B4-BE49-F238E27FC236}">
                <a16:creationId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Picture Placeholder 6">
            <a:extLst>
              <a:ext uri="{FF2B5EF4-FFF2-40B4-BE49-F238E27FC236}">
                <a16:creationId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4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AD05432-4B70-4E73-BAF1-E3DED0C6DDD4}"/>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FC9D7BB-9178-4DCB-97FC-0D6FDA11474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E4EADB7E-DD59-4404-BD1A-569B06338DFB}"/>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Picture Placeholder 9">
            <a:extLst>
              <a:ext uri="{FF2B5EF4-FFF2-40B4-BE49-F238E27FC236}">
                <a16:creationId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8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AAD05432-4B70-4E73-BAF1-E3DED0C6DDD4}"/>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FC9D7BB-9178-4DCB-97FC-0D6FDA11474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E4EADB7E-DD59-4404-BD1A-569B06338DFB}"/>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1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2" name="Rectangle: Rounded Corners 11">
            <a:extLst>
              <a:ext uri="{FF2B5EF4-FFF2-40B4-BE49-F238E27FC236}">
                <a16:creationId xmlns:a16="http://schemas.microsoft.com/office/drawing/2014/main" id="{663046CB-42C8-48A3-96D4-7C9D15D26F01}"/>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Slide Number Placeholder 5">
            <a:extLst>
              <a:ext uri="{FF2B5EF4-FFF2-40B4-BE49-F238E27FC236}">
                <a16:creationId xmlns:a16="http://schemas.microsoft.com/office/drawing/2014/main" id="{C7AB48BC-3FDA-4C08-8531-BBB6D23DDEF8}"/>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08789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7" name="Rectangle: Rounded Corners 6">
            <a:extLst>
              <a:ext uri="{FF2B5EF4-FFF2-40B4-BE49-F238E27FC236}">
                <a16:creationId xmlns:a16="http://schemas.microsoft.com/office/drawing/2014/main" id="{2EF8EDDF-7B4E-4028-8400-48063DC54FE9}"/>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56C96727-1ADA-4D1C-8DBD-AA624DE0208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Rectangle: Rounded Corners 8">
            <a:extLst>
              <a:ext uri="{FF2B5EF4-FFF2-40B4-BE49-F238E27FC236}">
                <a16:creationId xmlns:a16="http://schemas.microsoft.com/office/drawing/2014/main" id="{38889F2A-88FC-417C-8A5A-90C4585C98B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0"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664A6AC4-5C21-4ABF-BC0E-7273CD95C0EC}"/>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4DE370FB-46A6-4A5E-827A-F9CE2510DC65}"/>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E2DCC27-BDEB-4B58-B30E-D64B645ECF75}"/>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7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8E03AF48-BA90-4513-B7E5-262FA08AF789}"/>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13F9EBB4-5CF9-49FF-8765-2F603B86760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C922ECF5-C542-4E0F-8448-945426B64EB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8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AF2A65-410F-4A54-8399-6A8D14C52CC1}"/>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5576989E-9AC5-4F74-9A3F-818735E009C9}"/>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30ECDBF7-FE9A-4C2D-9C60-9F319A7344E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3A3B6A2-681D-47D2-B99D-0A0ACC9412EE}"/>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CEECE9A8-3E2A-43A6-BA05-F714D884F02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Rectangle: Rounded Corners 8">
            <a:extLst>
              <a:ext uri="{FF2B5EF4-FFF2-40B4-BE49-F238E27FC236}">
                <a16:creationId xmlns:a16="http://schemas.microsoft.com/office/drawing/2014/main" id="{157DE4C7-3319-4475-809B-ED428F297C42}"/>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pic>
        <p:nvPicPr>
          <p:cNvPr id="10"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
        <p:nvSpPr>
          <p:cNvPr id="4" name="Slide Number Placeholder 5">
            <a:extLst>
              <a:ext uri="{FF2B5EF4-FFF2-40B4-BE49-F238E27FC236}">
                <a16:creationId xmlns:a16="http://schemas.microsoft.com/office/drawing/2014/main" id="{B1F556B0-DB95-4287-8EEA-271C1177BE43}"/>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63845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7F0840-6516-4401-855E-E7509A6A4CC3}"/>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8AA41A2A-F54C-488B-9841-0748FE651F70}"/>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3C5D532-AC8F-43A7-A56B-B1CFBB96A45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9184B1-BBB6-4ADA-A748-20977C70C4F6}"/>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331A58F2-814F-46E3-AA2C-BBDE9E431F6C}"/>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629805F4-D703-41B1-86C7-034DE53A41C6}"/>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7F0840-6516-4401-855E-E7509A6A4CC3}"/>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8AA41A2A-F54C-488B-9841-0748FE651F70}"/>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3C5D532-AC8F-43A7-A56B-B1CFBB96A45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9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DF4D62-2398-4AE4-82EB-F08B0C70024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2D700F2E-E8DD-4E58-9F5F-10C35AC5F6BB}"/>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CE2A551-C44B-42F7-8246-A83B9633E38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8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6" name="Rectangle: Rounded Corners 5">
            <a:extLst>
              <a:ext uri="{FF2B5EF4-FFF2-40B4-BE49-F238E27FC236}">
                <a16:creationId xmlns:a16="http://schemas.microsoft.com/office/drawing/2014/main" id="{62264CF1-88C3-419C-AB5F-0C7AA585EF8D}"/>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0265EAF-8697-4908-AFAC-20E5C9D44326}"/>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589500ED-8EFC-4A83-9782-9325EEC0BA12}"/>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57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DF4D62-2398-4AE4-82EB-F08B0C70024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2D700F2E-E8DD-4E58-9F5F-10C35AC5F6BB}"/>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CE2A551-C44B-42F7-8246-A83B9633E38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pic>
        <p:nvPicPr>
          <p:cNvPr id="13"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11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7" name="Rectangle: Rounded Corners 6">
            <a:extLst>
              <a:ext uri="{FF2B5EF4-FFF2-40B4-BE49-F238E27FC236}">
                <a16:creationId xmlns:a16="http://schemas.microsoft.com/office/drawing/2014/main" id="{86910759-EE82-4C8B-AE68-FBF361268B18}"/>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4C2660FE-8BCA-4E09-BC3B-0B0E26D53155}"/>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Title 1">
            <a:extLst>
              <a:ext uri="{FF2B5EF4-FFF2-40B4-BE49-F238E27FC236}">
                <a16:creationId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188580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79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1591409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70035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4" name="Title 1">
            <a:extLst>
              <a:ext uri="{FF2B5EF4-FFF2-40B4-BE49-F238E27FC236}">
                <a16:creationId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7"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179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957607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257315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49138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503778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87629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701227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31128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253003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260285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276465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9C600F0-E9B4-4C11-BCCD-C017FE3112EE}"/>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Slide Number Placeholder 5">
            <a:extLst>
              <a:ext uri="{FF2B5EF4-FFF2-40B4-BE49-F238E27FC236}">
                <a16:creationId xmlns:a16="http://schemas.microsoft.com/office/drawing/2014/main" id="{2A7A2521-5E3D-4CDC-95AF-3A7C1C87EF6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2" name="Rectangle: Rounded Corners 11">
            <a:extLst>
              <a:ext uri="{FF2B5EF4-FFF2-40B4-BE49-F238E27FC236}">
                <a16:creationId xmlns:a16="http://schemas.microsoft.com/office/drawing/2014/main" id="{538B31A2-DB6C-4D55-9AFA-121C1E3BEC26}"/>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Title 1">
            <a:extLst>
              <a:ext uri="{FF2B5EF4-FFF2-40B4-BE49-F238E27FC236}">
                <a16:creationId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78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90826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536841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444174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24206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008742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623160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209403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63835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357565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84069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Title 1">
            <a:extLst>
              <a:ext uri="{FF2B5EF4-FFF2-40B4-BE49-F238E27FC236}">
                <a16:creationId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56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760416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3203458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747482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13441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884790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146150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620561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51924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373496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99247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0" name="Rectangle: Rounded Corners 9">
            <a:extLst>
              <a:ext uri="{FF2B5EF4-FFF2-40B4-BE49-F238E27FC236}">
                <a16:creationId xmlns:a16="http://schemas.microsoft.com/office/drawing/2014/main" id="{08A5E99A-9DDC-4DE9-8A55-49CF8CAE29F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Title 1">
            <a:extLst>
              <a:ext uri="{FF2B5EF4-FFF2-40B4-BE49-F238E27FC236}">
                <a16:creationId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24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932875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0058322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196172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2152417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1096236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1944923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688260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2333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1963574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01132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4" name="Title 1">
            <a:extLst>
              <a:ext uri="{FF2B5EF4-FFF2-40B4-BE49-F238E27FC236}">
                <a16:creationId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40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2154178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785589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6189909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661974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14829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220481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1125971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2247902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140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94156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14066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2387102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3" r:id="rId5"/>
    <p:sldLayoutId id="2147483656" r:id="rId6"/>
    <p:sldLayoutId id="2147483657" r:id="rId7"/>
    <p:sldLayoutId id="2147483661" r:id="rId8"/>
    <p:sldLayoutId id="2147483680" r:id="rId9"/>
    <p:sldLayoutId id="2147483658"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3F3F3F">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152213409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3F3F3F">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28649210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9.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3" Type="http://schemas.openxmlformats.org/officeDocument/2006/relationships/image" Target="../media/image70.png"/><Relationship Id="rId7" Type="http://schemas.openxmlformats.org/officeDocument/2006/relationships/image" Target="../media/image110.png"/><Relationship Id="rId12" Type="http://schemas.openxmlformats.org/officeDocument/2006/relationships/image" Target="../media/image160.png"/><Relationship Id="rId2" Type="http://schemas.openxmlformats.org/officeDocument/2006/relationships/image" Target="../media/image60.png"/><Relationship Id="rId16"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50.png"/><Relationship Id="rId5" Type="http://schemas.openxmlformats.org/officeDocument/2006/relationships/image" Target="../media/image90.png"/><Relationship Id="rId15" Type="http://schemas.openxmlformats.org/officeDocument/2006/relationships/image" Target="../media/image190.png"/><Relationship Id="rId10" Type="http://schemas.openxmlformats.org/officeDocument/2006/relationships/image" Target="../media/image140.png"/><Relationship Id="rId4" Type="http://schemas.openxmlformats.org/officeDocument/2006/relationships/image" Target="../media/image80.png"/><Relationship Id="rId9" Type="http://schemas.openxmlformats.org/officeDocument/2006/relationships/image" Target="../media/image13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Прямоугольник 273"/>
          <p:cNvSpPr/>
          <p:nvPr/>
        </p:nvSpPr>
        <p:spPr>
          <a:xfrm>
            <a:off x="1240982" y="2065700"/>
            <a:ext cx="5537750" cy="800219"/>
          </a:xfrm>
          <a:prstGeom prst="rect">
            <a:avLst/>
          </a:prstGeom>
        </p:spPr>
        <p:txBody>
          <a:bodyPr wrap="square">
            <a:spAutoFit/>
          </a:bodyPr>
          <a:lstStyle/>
          <a:p>
            <a:pPr marL="177800">
              <a:lnSpc>
                <a:spcPct val="115000"/>
              </a:lnSpc>
              <a:spcAft>
                <a:spcPts val="0"/>
              </a:spcAft>
              <a:tabLst>
                <a:tab pos="270510" algn="l"/>
              </a:tabLst>
            </a:pPr>
            <a:r>
              <a:rPr lang="kk-KZ" sz="4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Қатынас </a:t>
            </a:r>
            <a:r>
              <a:rPr lang="kk-KZ"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ыдыстар</a:t>
            </a:r>
            <a:endParaRPr lang="ru-RU" sz="7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61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скругленные углы 1">
            <a:extLst>
              <a:ext uri="{FF2B5EF4-FFF2-40B4-BE49-F238E27FC236}">
                <a16:creationId xmlns:a16="http://schemas.microsoft.com/office/drawing/2014/main" id="{05D6F291-6420-42E3-A94D-B2B6E8836A90}"/>
              </a:ext>
            </a:extLst>
          </p:cNvPr>
          <p:cNvSpPr/>
          <p:nvPr/>
        </p:nvSpPr>
        <p:spPr>
          <a:xfrm>
            <a:off x="979590" y="736738"/>
            <a:ext cx="2514238" cy="6582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latin typeface="Tahoma" panose="020B0604030504040204" pitchFamily="34" charset="0"/>
                <a:ea typeface="Tahoma" panose="020B0604030504040204" pitchFamily="34" charset="0"/>
                <a:cs typeface="Tahoma" panose="020B0604030504040204" pitchFamily="34" charset="0"/>
              </a:rPr>
              <a:t>Тапсырма</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sp>
        <p:nvSpPr>
          <p:cNvPr id="35" name="Прямоугольник 34"/>
          <p:cNvSpPr/>
          <p:nvPr/>
        </p:nvSpPr>
        <p:spPr>
          <a:xfrm>
            <a:off x="893692" y="1404239"/>
            <a:ext cx="10612156" cy="461665"/>
          </a:xfrm>
          <a:prstGeom prst="rect">
            <a:avLst/>
          </a:prstGeom>
        </p:spPr>
        <p:txBody>
          <a:bodyPr wrap="square">
            <a:spAutoFit/>
          </a:bodyPr>
          <a:lstStyle/>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Қай кофе қайнатқышқа көбірек сұйықтық құйюға болады</a:t>
            </a:r>
            <a:r>
              <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ru-RU" sz="2400" dirty="0"/>
          </a:p>
        </p:txBody>
      </p:sp>
      <p:pic>
        <p:nvPicPr>
          <p:cNvPr id="3" name="Рисунок 2"/>
          <p:cNvPicPr>
            <a:picLocks noChangeAspect="1"/>
          </p:cNvPicPr>
          <p:nvPr/>
        </p:nvPicPr>
        <p:blipFill rotWithShape="1">
          <a:blip r:embed="rId2"/>
          <a:srcRect l="59327" t="28506" r="3800" b="24356"/>
          <a:stretch/>
        </p:blipFill>
        <p:spPr>
          <a:xfrm>
            <a:off x="1860005" y="2447117"/>
            <a:ext cx="2247747" cy="2155117"/>
          </a:xfrm>
          <a:prstGeom prst="rect">
            <a:avLst/>
          </a:prstGeom>
        </p:spPr>
      </p:pic>
      <p:pic>
        <p:nvPicPr>
          <p:cNvPr id="4" name="Рисунок 3"/>
          <p:cNvPicPr>
            <a:picLocks noChangeAspect="1"/>
          </p:cNvPicPr>
          <p:nvPr/>
        </p:nvPicPr>
        <p:blipFill rotWithShape="1">
          <a:blip r:embed="rId3"/>
          <a:srcRect l="4407" t="27838" r="47687" b="23808"/>
          <a:stretch/>
        </p:blipFill>
        <p:spPr>
          <a:xfrm>
            <a:off x="5142864" y="2419206"/>
            <a:ext cx="2920621" cy="2210937"/>
          </a:xfrm>
          <a:prstGeom prst="rect">
            <a:avLst/>
          </a:prstGeom>
        </p:spPr>
      </p:pic>
      <p:sp>
        <p:nvSpPr>
          <p:cNvPr id="32" name="Овал 31"/>
          <p:cNvSpPr/>
          <p:nvPr/>
        </p:nvSpPr>
        <p:spPr>
          <a:xfrm>
            <a:off x="2745443" y="4834895"/>
            <a:ext cx="479984" cy="464024"/>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2804603" y="4902797"/>
            <a:ext cx="358553" cy="336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6691878" y="4834895"/>
            <a:ext cx="479984" cy="464024"/>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075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Прямоугольник 97"/>
          <p:cNvSpPr/>
          <p:nvPr/>
        </p:nvSpPr>
        <p:spPr>
          <a:xfrm>
            <a:off x="893690" y="2850241"/>
            <a:ext cx="9040151" cy="1200329"/>
          </a:xfrm>
          <a:prstGeom prst="rect">
            <a:avLst/>
          </a:prstGeom>
        </p:spPr>
        <p:txBody>
          <a:bodyPr wrap="square">
            <a:spAutoFit/>
          </a:bodyPr>
          <a:lstStyle/>
          <a:p>
            <a:r>
              <a:rPr lang="kk-KZ" sz="3600" dirty="0">
                <a:latin typeface="Tahoma" panose="020B0604030504040204" pitchFamily="34" charset="0"/>
                <a:ea typeface="Tahoma" panose="020B0604030504040204" pitchFamily="34" charset="0"/>
                <a:cs typeface="Tahoma" panose="020B0604030504040204" pitchFamily="34" charset="0"/>
              </a:rPr>
              <a:t>қатынас ыдыстарды қолдануға мысалдар </a:t>
            </a:r>
            <a:r>
              <a:rPr lang="kk-KZ" sz="3600" dirty="0" smtClean="0">
                <a:latin typeface="Tahoma" panose="020B0604030504040204" pitchFamily="34" charset="0"/>
                <a:ea typeface="Tahoma" panose="020B0604030504040204" pitchFamily="34" charset="0"/>
                <a:cs typeface="Tahoma" panose="020B0604030504040204" pitchFamily="34" charset="0"/>
              </a:rPr>
              <a:t>келтіруді білдіңіздер</a:t>
            </a:r>
          </a:p>
        </p:txBody>
      </p:sp>
      <p:sp>
        <p:nvSpPr>
          <p:cNvPr id="99" name="Title 14">
            <a:extLst/>
          </p:cNvPr>
          <p:cNvSpPr txBox="1">
            <a:spLocks/>
          </p:cNvSpPr>
          <p:nvPr/>
        </p:nvSpPr>
        <p:spPr>
          <a:xfrm>
            <a:off x="1015678" y="1648091"/>
            <a:ext cx="6345441" cy="884237"/>
          </a:xfrm>
          <a:prstGeom prst="rect">
            <a:avLst/>
          </a:prstGeom>
        </p:spPr>
        <p:txBody>
          <a:bodyPr/>
          <a:lstStyle>
            <a:lvl1pPr>
              <a:lnSpc>
                <a:spcPct val="90000"/>
              </a:lnSpc>
              <a:spcBef>
                <a:spcPts val="1000"/>
              </a:spcBef>
              <a:buFont typeface="Arial" pitchFamily="34" charset="0"/>
              <a:buChar char="•"/>
              <a:defRPr sz="2800">
                <a:solidFill>
                  <a:schemeClr val="tx1"/>
                </a:solidFill>
                <a:latin typeface="Source Sans Pro" pitchFamily="34" charset="0"/>
              </a:defRPr>
            </a:lvl1pPr>
            <a:lvl2pPr marL="685800" indent="-228600">
              <a:lnSpc>
                <a:spcPct val="90000"/>
              </a:lnSpc>
              <a:spcBef>
                <a:spcPts val="500"/>
              </a:spcBef>
              <a:buFont typeface="Arial" pitchFamily="34" charset="0"/>
              <a:buChar char="•"/>
              <a:defRPr sz="2400">
                <a:solidFill>
                  <a:schemeClr val="tx1"/>
                </a:solidFill>
                <a:latin typeface="Source Sans Pro" pitchFamily="34" charset="0"/>
              </a:defRPr>
            </a:lvl2pPr>
            <a:lvl3pPr marL="1143000" indent="-228600">
              <a:lnSpc>
                <a:spcPct val="90000"/>
              </a:lnSpc>
              <a:spcBef>
                <a:spcPts val="500"/>
              </a:spcBef>
              <a:buFont typeface="Arial" pitchFamily="34" charset="0"/>
              <a:buChar char="•"/>
              <a:defRPr sz="2000">
                <a:solidFill>
                  <a:schemeClr val="tx1"/>
                </a:solidFill>
                <a:latin typeface="Source Sans Pro" pitchFamily="34" charset="0"/>
              </a:defRPr>
            </a:lvl3pPr>
            <a:lvl4pPr marL="1600200" indent="-228600">
              <a:lnSpc>
                <a:spcPct val="90000"/>
              </a:lnSpc>
              <a:spcBef>
                <a:spcPts val="500"/>
              </a:spcBef>
              <a:buFont typeface="Arial" pitchFamily="34" charset="0"/>
              <a:buChar char="•"/>
              <a:defRPr>
                <a:solidFill>
                  <a:schemeClr val="tx1"/>
                </a:solidFill>
                <a:latin typeface="Source Sans Pro" pitchFamily="34" charset="0"/>
              </a:defRPr>
            </a:lvl4pPr>
            <a:lvl5pPr marL="2057400" indent="-228600">
              <a:lnSpc>
                <a:spcPct val="90000"/>
              </a:lnSpc>
              <a:spcBef>
                <a:spcPts val="500"/>
              </a:spcBef>
              <a:buFont typeface="Arial" pitchFamily="34" charset="0"/>
              <a:buChar char="•"/>
              <a:defRPr>
                <a:solidFill>
                  <a:schemeClr val="tx1"/>
                </a:solidFill>
                <a:latin typeface="Source Sans Pr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kk-KZ" altLang="ru-RU" sz="4000" b="1" i="0" u="none" strike="noStrike" kern="1200" cap="none" spc="0" normalizeH="0" baseline="0" noProof="0" dirty="0" smtClean="0">
                <a:ln>
                  <a:noFill/>
                </a:ln>
                <a:effectLst>
                  <a:outerShdw blurRad="38100" dist="38100" dir="2700000" algn="tl">
                    <a:srgbClr val="000000">
                      <a:alpha val="43137"/>
                    </a:srgbClr>
                  </a:outerShdw>
                </a:effectLst>
                <a:uLnTx/>
                <a:uFillTx/>
                <a:latin typeface="Tahoma" pitchFamily="34" charset="0"/>
                <a:ea typeface="+mn-ea"/>
                <a:cs typeface="Tahoma" pitchFamily="34" charset="0"/>
              </a:rPr>
              <a:t>Қорытынды</a:t>
            </a:r>
            <a:endParaRPr kumimoji="0" lang="en-ID" altLang="ru-RU" sz="4000" b="1" i="0" u="none" strike="noStrike" kern="1200" cap="none" spc="0" normalizeH="0" baseline="0" noProof="0" dirty="0">
              <a:ln>
                <a:noFill/>
              </a:ln>
              <a:effectLst>
                <a:outerShdw blurRad="38100" dist="38100" dir="2700000" algn="tl">
                  <a:srgbClr val="000000">
                    <a:alpha val="43137"/>
                  </a:srgbClr>
                </a:outerShdw>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208852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Прямоугольник 141"/>
          <p:cNvSpPr/>
          <p:nvPr/>
        </p:nvSpPr>
        <p:spPr>
          <a:xfrm>
            <a:off x="866394" y="2631873"/>
            <a:ext cx="9040151" cy="1200329"/>
          </a:xfrm>
          <a:prstGeom prst="rect">
            <a:avLst/>
          </a:prstGeom>
        </p:spPr>
        <p:txBody>
          <a:bodyPr wrap="square">
            <a:spAutoFit/>
          </a:bodyPr>
          <a:lstStyle/>
          <a:p>
            <a:r>
              <a:rPr lang="kk-KZ" sz="3600" dirty="0">
                <a:latin typeface="Tahoma" panose="020B0604030504040204" pitchFamily="34" charset="0"/>
                <a:ea typeface="Tahoma" panose="020B0604030504040204" pitchFamily="34" charset="0"/>
                <a:cs typeface="Tahoma" panose="020B0604030504040204" pitchFamily="34" charset="0"/>
              </a:rPr>
              <a:t>қатынас ыдыстарды қолдануға мысалдар </a:t>
            </a:r>
            <a:r>
              <a:rPr lang="kk-KZ" sz="3600" dirty="0" smtClean="0">
                <a:latin typeface="Tahoma" panose="020B0604030504040204" pitchFamily="34" charset="0"/>
                <a:ea typeface="Tahoma" panose="020B0604030504040204" pitchFamily="34" charset="0"/>
                <a:cs typeface="Tahoma" panose="020B0604030504040204" pitchFamily="34" charset="0"/>
              </a:rPr>
              <a:t>келтіруді білесіздер</a:t>
            </a:r>
          </a:p>
        </p:txBody>
      </p:sp>
      <p:sp>
        <p:nvSpPr>
          <p:cNvPr id="143" name="Title 14">
            <a:extLst/>
          </p:cNvPr>
          <p:cNvSpPr txBox="1">
            <a:spLocks/>
          </p:cNvSpPr>
          <p:nvPr/>
        </p:nvSpPr>
        <p:spPr>
          <a:xfrm>
            <a:off x="1109032" y="1383944"/>
            <a:ext cx="6319867" cy="848557"/>
          </a:xfrm>
          <a:prstGeom prst="rect">
            <a:avLst/>
          </a:prstGeom>
          <a:effectLst>
            <a:outerShdw blurRad="50800" dist="38100" dir="2700000" algn="tl" rotWithShape="0">
              <a:prstClr val="black">
                <a:alpha val="40000"/>
              </a:prstClr>
            </a:outerShdw>
          </a:effectLst>
        </p:spPr>
        <p:txBody>
          <a:bodyPr/>
          <a:lstStyle>
            <a:lvl1pPr>
              <a:lnSpc>
                <a:spcPct val="90000"/>
              </a:lnSpc>
              <a:spcBef>
                <a:spcPts val="1000"/>
              </a:spcBef>
              <a:buFont typeface="Arial" pitchFamily="34" charset="0"/>
              <a:buChar char="•"/>
              <a:defRPr sz="2800">
                <a:solidFill>
                  <a:schemeClr val="tx1"/>
                </a:solidFill>
                <a:latin typeface="Source Sans Pro" pitchFamily="34" charset="0"/>
              </a:defRPr>
            </a:lvl1pPr>
            <a:lvl2pPr marL="685800" indent="-228600">
              <a:lnSpc>
                <a:spcPct val="90000"/>
              </a:lnSpc>
              <a:spcBef>
                <a:spcPts val="500"/>
              </a:spcBef>
              <a:buFont typeface="Arial" pitchFamily="34" charset="0"/>
              <a:buChar char="•"/>
              <a:defRPr sz="2400">
                <a:solidFill>
                  <a:schemeClr val="tx1"/>
                </a:solidFill>
                <a:latin typeface="Source Sans Pro" pitchFamily="34" charset="0"/>
              </a:defRPr>
            </a:lvl2pPr>
            <a:lvl3pPr marL="1143000" indent="-228600">
              <a:lnSpc>
                <a:spcPct val="90000"/>
              </a:lnSpc>
              <a:spcBef>
                <a:spcPts val="500"/>
              </a:spcBef>
              <a:buFont typeface="Arial" pitchFamily="34" charset="0"/>
              <a:buChar char="•"/>
              <a:defRPr sz="2000">
                <a:solidFill>
                  <a:schemeClr val="tx1"/>
                </a:solidFill>
                <a:latin typeface="Source Sans Pro" pitchFamily="34" charset="0"/>
              </a:defRPr>
            </a:lvl3pPr>
            <a:lvl4pPr marL="1600200" indent="-228600">
              <a:lnSpc>
                <a:spcPct val="90000"/>
              </a:lnSpc>
              <a:spcBef>
                <a:spcPts val="500"/>
              </a:spcBef>
              <a:buFont typeface="Arial" pitchFamily="34" charset="0"/>
              <a:buChar char="•"/>
              <a:defRPr>
                <a:solidFill>
                  <a:schemeClr val="tx1"/>
                </a:solidFill>
                <a:latin typeface="Source Sans Pro" pitchFamily="34" charset="0"/>
              </a:defRPr>
            </a:lvl4pPr>
            <a:lvl5pPr marL="2057400" indent="-228600">
              <a:lnSpc>
                <a:spcPct val="90000"/>
              </a:lnSpc>
              <a:spcBef>
                <a:spcPts val="500"/>
              </a:spcBef>
              <a:buFont typeface="Arial" pitchFamily="34" charset="0"/>
              <a:buChar char="•"/>
              <a:defRPr>
                <a:solidFill>
                  <a:schemeClr val="tx1"/>
                </a:solidFill>
                <a:latin typeface="Source Sans Pr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Source Sans Pro"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kk-KZ" sz="4000" b="1" i="0" u="none" strike="noStrike" kern="1200" cap="none" spc="0" normalizeH="0" baseline="0" noProof="0" dirty="0">
                <a:ln>
                  <a:noFill/>
                </a:ln>
                <a:effectLst/>
                <a:uLnTx/>
                <a:uFillTx/>
                <a:latin typeface="Tahoma"/>
                <a:ea typeface="Tahoma"/>
                <a:cs typeface="Tahoma"/>
                <a:sym typeface="Tahoma"/>
              </a:rPr>
              <a:t>Бүгінгі сабақта:</a:t>
            </a:r>
            <a:endParaRPr kumimoji="0" lang="en-ID" altLang="ru-RU" sz="4000" b="1" i="0" u="none" strike="noStrike" kern="1200" cap="none" spc="0" normalizeH="0" baseline="0" noProof="0" dirty="0">
              <a:ln>
                <a:noFill/>
              </a:ln>
              <a:effectLst>
                <a:outerShdw blurRad="38100" dist="38100" dir="2700000" algn="tl">
                  <a:srgbClr val="000000">
                    <a:alpha val="43137"/>
                  </a:srgbClr>
                </a:outerShdw>
              </a:effectLst>
              <a:uLnTx/>
              <a:uFillTx/>
              <a:latin typeface="Tahoma" pitchFamily="34" charset="0"/>
              <a:cs typeface="Tahoma" pitchFamily="34" charset="0"/>
            </a:endParaRPr>
          </a:p>
        </p:txBody>
      </p:sp>
    </p:spTree>
    <p:extLst>
      <p:ext uri="{BB962C8B-B14F-4D97-AF65-F5344CB8AC3E}">
        <p14:creationId xmlns:p14="http://schemas.microsoft.com/office/powerpoint/2010/main" val="32456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Прямоугольник 15"/>
              <p:cNvSpPr/>
              <p:nvPr/>
            </p:nvSpPr>
            <p:spPr>
              <a:xfrm>
                <a:off x="947609" y="1063557"/>
                <a:ext cx="10379978" cy="1351717"/>
              </a:xfrm>
              <a:prstGeom prst="rect">
                <a:avLst/>
              </a:prstGeom>
            </p:spPr>
            <p:txBody>
              <a:bodyPr wrap="square">
                <a:spAutoFit/>
              </a:bodyPr>
              <a:lstStyle/>
              <a:p>
                <a:endParaRPr lang="ru-RU"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ru-RU" sz="20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Есеп</a:t>
                </a:r>
                <a:endParaRPr lang="ru-RU"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kk-KZ"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Биіктігі 30 см, ұзындығы 45 см және ені 20 см тіктөртбұрышты ыдысқа толтыра су құйылған. Ыдыстың түбіндегі қысымды және судың салмағын анықта. </a:t>
                </a:r>
                <a14:m>
                  <m:oMath xmlns:m="http://schemas.openxmlformats.org/officeDocument/2006/math">
                    <m:sSub>
                      <m:sSubPr>
                        <m:ctrlPr>
                          <a:rPr lang="en-US"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sz="20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𝑐</m:t>
                        </m:r>
                        <m:r>
                          <a:rPr lang="kk-KZ"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1000кг/</a:t>
                </a:r>
                <a14:m>
                  <m:oMath xmlns:m="http://schemas.openxmlformats.org/officeDocument/2006/math">
                    <m:sSup>
                      <m:sSupPr>
                        <m:ctrlP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endParaRPr 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947609" y="1063557"/>
                <a:ext cx="10379978" cy="1351717"/>
              </a:xfrm>
              <a:prstGeom prst="rect">
                <a:avLst/>
              </a:prstGeom>
              <a:blipFill>
                <a:blip r:embed="rId2"/>
                <a:stretch>
                  <a:fillRect l="-587" b="-4505"/>
                </a:stretch>
              </a:blipFill>
            </p:spPr>
            <p:txBody>
              <a:bodyPr/>
              <a:lstStyle/>
              <a:p>
                <a:r>
                  <a:rPr lang="ru-RU">
                    <a:noFill/>
                  </a:rPr>
                  <a:t> </a:t>
                </a:r>
              </a:p>
            </p:txBody>
          </p:sp>
        </mc:Fallback>
      </mc:AlternateContent>
      <p:sp>
        <p:nvSpPr>
          <p:cNvPr id="18" name="Прямоугольник 17"/>
          <p:cNvSpPr/>
          <p:nvPr/>
        </p:nvSpPr>
        <p:spPr>
          <a:xfrm>
            <a:off x="916693" y="2309839"/>
            <a:ext cx="2763405" cy="461665"/>
          </a:xfrm>
          <a:prstGeom prst="rect">
            <a:avLst/>
          </a:prstGeom>
        </p:spPr>
        <p:txBody>
          <a:bodyPr wrap="square">
            <a:spAutoFit/>
          </a:bodyPr>
          <a:lstStyle/>
          <a:p>
            <a:r>
              <a:rPr lang="kk-KZ"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Берілгені:</a:t>
            </a:r>
          </a:p>
        </p:txBody>
      </p:sp>
      <p:cxnSp>
        <p:nvCxnSpPr>
          <p:cNvPr id="19" name="Прямая соединительная линия 18"/>
          <p:cNvCxnSpPr/>
          <p:nvPr/>
        </p:nvCxnSpPr>
        <p:spPr>
          <a:xfrm>
            <a:off x="2629261" y="2448599"/>
            <a:ext cx="2571" cy="3254307"/>
          </a:xfrm>
          <a:prstGeom prst="line">
            <a:avLst/>
          </a:prstGeom>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3688807" y="2330303"/>
            <a:ext cx="1369286" cy="461665"/>
          </a:xfrm>
          <a:prstGeom prst="rect">
            <a:avLst/>
          </a:prstGeom>
        </p:spPr>
        <p:txBody>
          <a:bodyPr wrap="none">
            <a:spAutoFit/>
          </a:bodyPr>
          <a:lstStyle/>
          <a:p>
            <a:r>
              <a:rPr lang="kk-KZ"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Шешуі:</a:t>
            </a:r>
            <a:endParaRPr lang="ru-RU" sz="2400" b="1" dirty="0"/>
          </a:p>
        </p:txBody>
      </p:sp>
      <p:sp>
        <p:nvSpPr>
          <p:cNvPr id="50" name="Прямоугольник 49"/>
          <p:cNvSpPr/>
          <p:nvPr/>
        </p:nvSpPr>
        <p:spPr>
          <a:xfrm>
            <a:off x="2672760" y="2322018"/>
            <a:ext cx="1007338" cy="461665"/>
          </a:xfrm>
          <a:prstGeom prst="rect">
            <a:avLst/>
          </a:prstGeom>
        </p:spPr>
        <p:txBody>
          <a:bodyPr wrap="square">
            <a:spAutoFit/>
          </a:bodyPr>
          <a:lstStyle/>
          <a:p>
            <a:r>
              <a:rPr lang="ru-RU"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ХБЖ</a:t>
            </a:r>
            <a:endParaRPr lang="ru-RU" sz="2400" b="1" dirty="0"/>
          </a:p>
        </p:txBody>
      </p:sp>
      <p:cxnSp>
        <p:nvCxnSpPr>
          <p:cNvPr id="65" name="Прямая соединительная линия 64"/>
          <p:cNvCxnSpPr/>
          <p:nvPr/>
        </p:nvCxnSpPr>
        <p:spPr>
          <a:xfrm>
            <a:off x="3614503" y="2420675"/>
            <a:ext cx="13008" cy="3228147"/>
          </a:xfrm>
          <a:prstGeom prst="line">
            <a:avLst/>
          </a:prstGeom>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934469" y="2735605"/>
            <a:ext cx="1712141" cy="461665"/>
          </a:xfrm>
          <a:prstGeom prst="rect">
            <a:avLst/>
          </a:prstGeom>
        </p:spPr>
        <p:txBody>
          <a:bodyPr wrap="square">
            <a:sp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30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см</a:t>
            </a:r>
            <a:endParaRPr lang="ru-RU" dirty="0"/>
          </a:p>
        </p:txBody>
      </p:sp>
      <p:sp>
        <p:nvSpPr>
          <p:cNvPr id="36" name="Прямоугольник 35"/>
          <p:cNvSpPr/>
          <p:nvPr/>
        </p:nvSpPr>
        <p:spPr>
          <a:xfrm>
            <a:off x="935353" y="3089707"/>
            <a:ext cx="1712141" cy="461665"/>
          </a:xfrm>
          <a:prstGeom prst="rect">
            <a:avLst/>
          </a:prstGeom>
        </p:spPr>
        <p:txBody>
          <a:bodyPr wrap="square">
            <a:sp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45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см</a:t>
            </a:r>
            <a:endParaRPr lang="ru-RU" dirty="0"/>
          </a:p>
        </p:txBody>
      </p:sp>
      <p:sp>
        <p:nvSpPr>
          <p:cNvPr id="37" name="Прямоугольник 36"/>
          <p:cNvSpPr/>
          <p:nvPr/>
        </p:nvSpPr>
        <p:spPr>
          <a:xfrm>
            <a:off x="950206" y="3483706"/>
            <a:ext cx="1712141" cy="461665"/>
          </a:xfrm>
          <a:prstGeom prst="rect">
            <a:avLst/>
          </a:prstGeom>
        </p:spPr>
        <p:txBody>
          <a:bodyPr wrap="square">
            <a:sp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20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см</a:t>
            </a:r>
            <a:endParaRPr lang="ru-RU" dirty="0"/>
          </a:p>
        </p:txBody>
      </p:sp>
      <mc:AlternateContent xmlns:mc="http://schemas.openxmlformats.org/markup-compatibility/2006" xmlns:a14="http://schemas.microsoft.com/office/drawing/2010/main">
        <mc:Choice Requires="a14">
          <p:sp>
            <p:nvSpPr>
              <p:cNvPr id="38" name="Прямоугольник 37"/>
              <p:cNvSpPr/>
              <p:nvPr/>
            </p:nvSpPr>
            <p:spPr>
              <a:xfrm>
                <a:off x="929564" y="3894692"/>
                <a:ext cx="1671325" cy="400110"/>
              </a:xfrm>
              <a:prstGeom prst="rect">
                <a:avLst/>
              </a:prstGeom>
            </p:spPr>
            <p:txBody>
              <a:bodyPr wrap="square">
                <a:spAutoFit/>
              </a:bodyPr>
              <a:lstStyle/>
              <a:p>
                <a14:m>
                  <m:oMath xmlns:m="http://schemas.openxmlformats.org/officeDocument/2006/math">
                    <m:r>
                      <m:rPr>
                        <m:sty m:val="p"/>
                      </m:rPr>
                      <a:rPr lang="en-US" sz="2000">
                        <a:solidFill>
                          <a:schemeClr val="accent1">
                            <a:lumMod val="75000"/>
                          </a:schemeClr>
                        </a:solidFill>
                        <a:latin typeface="Cambria Math" panose="02040503050406030204" pitchFamily="18" charset="0"/>
                      </a:rPr>
                      <m:t>g</m:t>
                    </m:r>
                  </m:oMath>
                </a14:m>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9,8 Н/кг</a:t>
                </a:r>
                <a:r>
                  <a:rPr 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Прямоугольник 37"/>
              <p:cNvSpPr>
                <a:spLocks noRot="1" noChangeAspect="1" noMove="1" noResize="1" noEditPoints="1" noAdjustHandles="1" noChangeArrowheads="1" noChangeShapeType="1" noTextEdit="1"/>
              </p:cNvSpPr>
              <p:nvPr/>
            </p:nvSpPr>
            <p:spPr>
              <a:xfrm>
                <a:off x="929564" y="3894692"/>
                <a:ext cx="1671325" cy="400110"/>
              </a:xfrm>
              <a:prstGeom prst="rect">
                <a:avLst/>
              </a:prstGeom>
              <a:blipFill>
                <a:blip r:embed="rId3"/>
                <a:stretch>
                  <a:fillRect t="-9091"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928325" y="4288241"/>
                <a:ext cx="1808352" cy="394852"/>
              </a:xfrm>
              <a:prstGeom prst="rect">
                <a:avLst/>
              </a:prstGeom>
            </p:spPr>
            <p:txBody>
              <a:bodyPr wrap="square">
                <a:spAutoFit/>
              </a:bodyPr>
              <a:lstStyle/>
              <a:p>
                <a14:m>
                  <m:oMath xmlns:m="http://schemas.openxmlformats.org/officeDocument/2006/math">
                    <m:sSub>
                      <m:sSubPr>
                        <m:ctrlPr>
                          <a:rPr lang="en-US"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𝑐</m:t>
                        </m:r>
                        <m:r>
                          <a:rPr lang="kk-KZ"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1000кг/</a:t>
                </a:r>
                <a14:m>
                  <m:oMath xmlns:m="http://schemas.openxmlformats.org/officeDocument/2006/math">
                    <m:sSup>
                      <m:sSupPr>
                        <m:ctrlPr>
                          <a:rPr lang="kk-KZ"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928325" y="4288241"/>
                <a:ext cx="1808352" cy="394852"/>
              </a:xfrm>
              <a:prstGeom prst="rect">
                <a:avLst/>
              </a:prstGeom>
              <a:blipFill>
                <a:blip r:embed="rId4"/>
                <a:stretch>
                  <a:fillRect t="-9231" b="-15385"/>
                </a:stretch>
              </a:blipFill>
            </p:spPr>
            <p:txBody>
              <a:bodyPr/>
              <a:lstStyle/>
              <a:p>
                <a:r>
                  <a:rPr lang="ru-RU">
                    <a:noFill/>
                  </a:rPr>
                  <a:t> </a:t>
                </a:r>
              </a:p>
            </p:txBody>
          </p:sp>
        </mc:Fallback>
      </mc:AlternateContent>
      <p:cxnSp>
        <p:nvCxnSpPr>
          <p:cNvPr id="40" name="Прямая соединительная линия 39"/>
          <p:cNvCxnSpPr/>
          <p:nvPr/>
        </p:nvCxnSpPr>
        <p:spPr>
          <a:xfrm flipV="1">
            <a:off x="880385" y="4684664"/>
            <a:ext cx="1720504" cy="10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782768" y="4506204"/>
            <a:ext cx="429329" cy="403670"/>
          </a:xfrm>
          <a:prstGeom prst="rect">
            <a:avLst/>
          </a:prstGeom>
        </p:spPr>
        <p:txBody>
          <a:bodyPr wrap="square">
            <a:spAutoFit/>
          </a:bodyPr>
          <a:lstStyle/>
          <a:p>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3" name="Прямоугольник 42"/>
          <p:cNvSpPr/>
          <p:nvPr/>
        </p:nvSpPr>
        <p:spPr>
          <a:xfrm>
            <a:off x="928325" y="4762435"/>
            <a:ext cx="1712141" cy="461665"/>
          </a:xfrm>
          <a:prstGeom prst="rect">
            <a:avLst/>
          </a:prstGeom>
        </p:spPr>
        <p:txBody>
          <a:bodyPr wrap="square">
            <a:sp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ru-RU" dirty="0"/>
          </a:p>
        </p:txBody>
      </p:sp>
      <p:sp>
        <p:nvSpPr>
          <p:cNvPr id="44" name="Прямоугольник 43"/>
          <p:cNvSpPr/>
          <p:nvPr/>
        </p:nvSpPr>
        <p:spPr>
          <a:xfrm>
            <a:off x="934689" y="5187157"/>
            <a:ext cx="1712141" cy="461665"/>
          </a:xfrm>
          <a:prstGeom prst="rect">
            <a:avLst/>
          </a:prstGeom>
        </p:spPr>
        <p:txBody>
          <a:bodyPr wrap="square">
            <a:sp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ru-RU" dirty="0"/>
          </a:p>
        </p:txBody>
      </p:sp>
      <p:sp>
        <p:nvSpPr>
          <p:cNvPr id="48" name="Прямоугольник 47"/>
          <p:cNvSpPr/>
          <p:nvPr/>
        </p:nvSpPr>
        <p:spPr>
          <a:xfrm>
            <a:off x="2602467" y="2721288"/>
            <a:ext cx="1712141"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0,3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dirty="0"/>
          </a:p>
        </p:txBody>
      </p:sp>
      <p:sp>
        <p:nvSpPr>
          <p:cNvPr id="67" name="Прямоугольник 66"/>
          <p:cNvSpPr/>
          <p:nvPr/>
        </p:nvSpPr>
        <p:spPr>
          <a:xfrm>
            <a:off x="2591785" y="3078499"/>
            <a:ext cx="1712141"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0,45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dirty="0"/>
          </a:p>
        </p:txBody>
      </p:sp>
      <p:sp>
        <p:nvSpPr>
          <p:cNvPr id="68" name="Прямоугольник 67"/>
          <p:cNvSpPr/>
          <p:nvPr/>
        </p:nvSpPr>
        <p:spPr>
          <a:xfrm>
            <a:off x="2613882" y="3440887"/>
            <a:ext cx="1712141"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0,2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dirty="0"/>
          </a:p>
        </p:txBody>
      </p:sp>
      <mc:AlternateContent xmlns:mc="http://schemas.openxmlformats.org/markup-compatibility/2006" xmlns:a14="http://schemas.microsoft.com/office/drawing/2010/main">
        <mc:Choice Requires="a14">
          <p:sp>
            <p:nvSpPr>
              <p:cNvPr id="70" name="Прямоугольник 69"/>
              <p:cNvSpPr/>
              <p:nvPr/>
            </p:nvSpPr>
            <p:spPr>
              <a:xfrm>
                <a:off x="3699440" y="2759523"/>
                <a:ext cx="1478387" cy="461665"/>
              </a:xfrm>
              <a:prstGeom prst="rect">
                <a:avLst/>
              </a:prstGeom>
            </p:spPr>
            <p:txBody>
              <a:bodyPr wrap="square">
                <a:spAutoFit/>
              </a:bodyPr>
              <a:lstStyle/>
              <a:p>
                <a14:m>
                  <m:oMath xmlns:m="http://schemas.openxmlformats.org/officeDocument/2006/math">
                    <m:r>
                      <m:rPr>
                        <m:sty m:val="p"/>
                      </m:rPr>
                      <a:rPr lang="en-US" sz="2400" i="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p</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kk-KZ" sz="240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ρ</m:t>
                    </m:r>
                    <m:r>
                      <m:rPr>
                        <m:sty m:val="p"/>
                      </m:rPr>
                      <a:rPr lang="en-US" sz="2400" i="0">
                        <a:solidFill>
                          <a:schemeClr val="accent1">
                            <a:lumMod val="75000"/>
                          </a:schemeClr>
                        </a:solidFill>
                        <a:latin typeface="Cambria Math" panose="02040503050406030204" pitchFamily="18" charset="0"/>
                      </a:rPr>
                      <m:t>g</m:t>
                    </m:r>
                    <m:r>
                      <m:rPr>
                        <m:sty m:val="p"/>
                      </m:rPr>
                      <a:rPr lang="en-US" sz="2400" i="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Прямоугольник 69"/>
              <p:cNvSpPr>
                <a:spLocks noRot="1" noChangeAspect="1" noMove="1" noResize="1" noEditPoints="1" noAdjustHandles="1" noChangeArrowheads="1" noChangeShapeType="1" noTextEdit="1"/>
              </p:cNvSpPr>
              <p:nvPr/>
            </p:nvSpPr>
            <p:spPr>
              <a:xfrm>
                <a:off x="3699440" y="2759523"/>
                <a:ext cx="1478387" cy="461665"/>
              </a:xfrm>
              <a:prstGeom prst="rect">
                <a:avLst/>
              </a:prstGeom>
              <a:blipFill>
                <a:blip r:embed="rId6"/>
                <a:stretch>
                  <a:fillRect l="-1240" t="-12000" b="-29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4" name="Прямоугольник 73"/>
              <p:cNvSpPr/>
              <p:nvPr/>
            </p:nvSpPr>
            <p:spPr>
              <a:xfrm>
                <a:off x="5036015" y="2770502"/>
                <a:ext cx="1484467"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F</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pS</m:t>
                    </m:r>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Прямоугольник 73"/>
              <p:cNvSpPr>
                <a:spLocks noRot="1" noChangeAspect="1" noMove="1" noResize="1" noEditPoints="1" noAdjustHandles="1" noChangeArrowheads="1" noChangeShapeType="1" noTextEdit="1"/>
              </p:cNvSpPr>
              <p:nvPr/>
            </p:nvSpPr>
            <p:spPr>
              <a:xfrm>
                <a:off x="5036015" y="2770502"/>
                <a:ext cx="1484467" cy="461665"/>
              </a:xfrm>
              <a:prstGeom prst="rect">
                <a:avLst/>
              </a:prstGeom>
              <a:blipFill>
                <a:blip r:embed="rId7"/>
                <a:stretch>
                  <a:fillRect t="-11842"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7" name="Прямоугольник 76"/>
              <p:cNvSpPr/>
              <p:nvPr/>
            </p:nvSpPr>
            <p:spPr>
              <a:xfrm>
                <a:off x="3649630" y="3581959"/>
                <a:ext cx="6094031" cy="461665"/>
              </a:xfrm>
              <a:prstGeom prst="rect">
                <a:avLst/>
              </a:prstGeom>
            </p:spPr>
            <p:txBody>
              <a:bodyPr wrap="square">
                <a:spAutoFit/>
              </a:bodyPr>
              <a:lstStyle/>
              <a:p>
                <a14:m>
                  <m:oMath xmlns:m="http://schemas.openxmlformats.org/officeDocument/2006/math">
                    <m:r>
                      <m:rPr>
                        <m:sty m:val="p"/>
                      </m:rPr>
                      <a:rPr lang="en-US" sz="240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p</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1000кг/</a:t>
                </a:r>
                <a14:m>
                  <m:oMath xmlns:m="http://schemas.openxmlformats.org/officeDocument/2006/math">
                    <m:sSup>
                      <m:sSupPr>
                        <m:ctrlP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9,8 Н/кг</a:t>
                </a:r>
                <a:r>
                  <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240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0,3 </m:t>
                    </m:r>
                    <m:r>
                      <a:rPr lang="kk-KZ" sz="240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м</m:t>
                    </m:r>
                    <m:r>
                      <a:rPr lang="en-US" sz="24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=2940</m:t>
                    </m:r>
                    <m:r>
                      <a:rPr lang="kk-KZ" sz="24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 Па</m:t>
                    </m:r>
                    <m:r>
                      <a:rPr lang="en-US" sz="24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 </m:t>
                    </m:r>
                  </m:oMath>
                </a14:m>
                <a:endParaRPr lang="ru-RU" dirty="0"/>
              </a:p>
            </p:txBody>
          </p:sp>
        </mc:Choice>
        <mc:Fallback xmlns="">
          <p:sp>
            <p:nvSpPr>
              <p:cNvPr id="77" name="Прямоугольник 76"/>
              <p:cNvSpPr>
                <a:spLocks noRot="1" noChangeAspect="1" noMove="1" noResize="1" noEditPoints="1" noAdjustHandles="1" noChangeArrowheads="1" noChangeShapeType="1" noTextEdit="1"/>
              </p:cNvSpPr>
              <p:nvPr/>
            </p:nvSpPr>
            <p:spPr>
              <a:xfrm>
                <a:off x="3649630" y="3581959"/>
                <a:ext cx="6094031" cy="461665"/>
              </a:xfrm>
              <a:prstGeom prst="rect">
                <a:avLst/>
              </a:prstGeom>
              <a:blipFill>
                <a:blip r:embed="rId8"/>
                <a:stretch>
                  <a:fillRect l="-300" t="-12000" b="-29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8" name="Прямоугольник 77"/>
              <p:cNvSpPr/>
              <p:nvPr/>
            </p:nvSpPr>
            <p:spPr>
              <a:xfrm>
                <a:off x="3552389" y="4090634"/>
                <a:ext cx="5712278"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240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2940</m:t>
                    </m:r>
                    <m:r>
                      <a:rPr lang="kk-KZ" sz="240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 Па</m:t>
                    </m:r>
                    <m:r>
                      <a:rPr lang="kk-KZ" sz="240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0,45 м∙0,2 м</m:t>
                    </m:r>
                  </m:oMath>
                </a14:m>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264,6 H</a:t>
                </a:r>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Прямоугольник 77"/>
              <p:cNvSpPr>
                <a:spLocks noRot="1" noChangeAspect="1" noMove="1" noResize="1" noEditPoints="1" noAdjustHandles="1" noChangeArrowheads="1" noChangeShapeType="1" noTextEdit="1"/>
              </p:cNvSpPr>
              <p:nvPr/>
            </p:nvSpPr>
            <p:spPr>
              <a:xfrm>
                <a:off x="3552389" y="4090634"/>
                <a:ext cx="5712278" cy="461665"/>
              </a:xfrm>
              <a:prstGeom prst="rect">
                <a:avLst/>
              </a:prstGeom>
              <a:blipFill>
                <a:blip r:embed="rId9"/>
                <a:stretch>
                  <a:fillRect t="-11842"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9" name="Прямоугольник 78"/>
              <p:cNvSpPr/>
              <p:nvPr/>
            </p:nvSpPr>
            <p:spPr>
              <a:xfrm>
                <a:off x="7397869" y="2765777"/>
                <a:ext cx="1478387"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i="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S</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ab</m:t>
                    </m:r>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Прямоугольник 78"/>
              <p:cNvSpPr>
                <a:spLocks noRot="1" noChangeAspect="1" noMove="1" noResize="1" noEditPoints="1" noAdjustHandles="1" noChangeArrowheads="1" noChangeShapeType="1" noTextEdit="1"/>
              </p:cNvSpPr>
              <p:nvPr/>
            </p:nvSpPr>
            <p:spPr>
              <a:xfrm>
                <a:off x="7397869" y="2765777"/>
                <a:ext cx="1478387" cy="461665"/>
              </a:xfrm>
              <a:prstGeom prst="rect">
                <a:avLst/>
              </a:prstGeom>
              <a:blipFill>
                <a:blip r:embed="rId10"/>
                <a:stretch>
                  <a:fillRect t="-12000" b="-29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0" name="Прямоугольник 79"/>
              <p:cNvSpPr/>
              <p:nvPr/>
            </p:nvSpPr>
            <p:spPr>
              <a:xfrm>
                <a:off x="5027326" y="4681875"/>
                <a:ext cx="5087390" cy="461665"/>
              </a:xfrm>
              <a:prstGeom prst="rect">
                <a:avLst/>
              </a:prstGeom>
            </p:spPr>
            <p:txBody>
              <a:bodyPr wrap="square">
                <a:spAutoFit/>
              </a:bodyPr>
              <a:lstStyle/>
              <a:p>
                <a:r>
                  <a:rPr lang="kk-KZ" sz="2400" i="1"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Жауабы: </a:t>
                </a:r>
                <a14:m>
                  <m:oMath xmlns:m="http://schemas.openxmlformats.org/officeDocument/2006/math">
                    <m:r>
                      <m:rPr>
                        <m:sty m:val="p"/>
                      </m:rPr>
                      <a:rPr lang="en-US"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 </m:t>
                    </m:r>
                  </m:oMath>
                </a14:m>
                <a:r>
                  <a:rPr lang="kk-KZ"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2940</a:t>
                </a:r>
                <a:r>
                  <a:rPr lang="kk-KZ"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Па, </a:t>
                </a:r>
                <a:r>
                  <a:rPr lang="en-US"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P=264,6 H</a:t>
                </a:r>
                <a:endParaRPr lang="kk-KZ"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0" name="Прямоугольник 79"/>
              <p:cNvSpPr>
                <a:spLocks noRot="1" noChangeAspect="1" noMove="1" noResize="1" noEditPoints="1" noAdjustHandles="1" noChangeArrowheads="1" noChangeShapeType="1" noTextEdit="1"/>
              </p:cNvSpPr>
              <p:nvPr/>
            </p:nvSpPr>
            <p:spPr>
              <a:xfrm>
                <a:off x="5027326" y="4681875"/>
                <a:ext cx="5087390" cy="461665"/>
              </a:xfrm>
              <a:prstGeom prst="rect">
                <a:avLst/>
              </a:prstGeom>
              <a:blipFill>
                <a:blip r:embed="rId11"/>
                <a:stretch>
                  <a:fillRect l="-1918" t="-11842" b="-27632"/>
                </a:stretch>
              </a:blipFill>
            </p:spPr>
            <p:txBody>
              <a:bodyPr/>
              <a:lstStyle/>
              <a:p>
                <a:r>
                  <a:rPr lang="ru-RU">
                    <a:noFill/>
                  </a:rPr>
                  <a:t> </a:t>
                </a:r>
              </a:p>
            </p:txBody>
          </p:sp>
        </mc:Fallback>
      </mc:AlternateContent>
      <p:sp>
        <p:nvSpPr>
          <p:cNvPr id="52" name="Прямоугольник: скругленные углы 1">
            <a:extLst>
              <a:ext uri="{FF2B5EF4-FFF2-40B4-BE49-F238E27FC236}">
                <a16:creationId xmlns:a16="http://schemas.microsoft.com/office/drawing/2014/main" id="{05D6F291-6420-42E3-A94D-B2B6E8836A90}"/>
              </a:ext>
            </a:extLst>
          </p:cNvPr>
          <p:cNvSpPr/>
          <p:nvPr/>
        </p:nvSpPr>
        <p:spPr>
          <a:xfrm>
            <a:off x="979588" y="736737"/>
            <a:ext cx="3455933" cy="6797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latin typeface="Tahoma" panose="020B0604030504040204" pitchFamily="34" charset="0"/>
                <a:ea typeface="Tahoma" panose="020B0604030504040204" pitchFamily="34" charset="0"/>
                <a:cs typeface="Tahoma" panose="020B0604030504040204" pitchFamily="34" charset="0"/>
              </a:rPr>
              <a:t>Еске түсірейік</a:t>
            </a:r>
            <a:r>
              <a:rPr lang="ru-RU" sz="3200" b="1" dirty="0" smtClean="0">
                <a:latin typeface="Tahoma" panose="020B0604030504040204" pitchFamily="34" charset="0"/>
                <a:ea typeface="Tahoma" panose="020B0604030504040204" pitchFamily="34" charset="0"/>
                <a:cs typeface="Tahoma" panose="020B0604030504040204" pitchFamily="34" charset="0"/>
              </a:rPr>
              <a:t>!</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9" name="Прямоугольник 48"/>
              <p:cNvSpPr/>
              <p:nvPr/>
            </p:nvSpPr>
            <p:spPr>
              <a:xfrm>
                <a:off x="6293883" y="2759129"/>
                <a:ext cx="1484467"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F</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Р</a:t>
                </a:r>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Прямоугольник 48"/>
              <p:cNvSpPr>
                <a:spLocks noRot="1" noChangeAspect="1" noMove="1" noResize="1" noEditPoints="1" noAdjustHandles="1" noChangeArrowheads="1" noChangeShapeType="1" noTextEdit="1"/>
              </p:cNvSpPr>
              <p:nvPr/>
            </p:nvSpPr>
            <p:spPr>
              <a:xfrm>
                <a:off x="6293883" y="2759129"/>
                <a:ext cx="1484467" cy="461665"/>
              </a:xfrm>
              <a:prstGeom prst="rect">
                <a:avLst/>
              </a:prstGeom>
              <a:blipFill>
                <a:blip r:embed="rId12"/>
                <a:stretch>
                  <a:fillRect t="-12000" b="-29333"/>
                </a:stretch>
              </a:blipFill>
            </p:spPr>
            <p:txBody>
              <a:bodyPr/>
              <a:lstStyle/>
              <a:p>
                <a:r>
                  <a:rPr lang="ru-RU">
                    <a:noFill/>
                  </a:rPr>
                  <a:t> </a:t>
                </a:r>
              </a:p>
            </p:txBody>
          </p:sp>
        </mc:Fallback>
      </mc:AlternateContent>
    </p:spTree>
    <p:extLst>
      <p:ext uri="{BB962C8B-B14F-4D97-AF65-F5344CB8AC3E}">
        <p14:creationId xmlns:p14="http://schemas.microsoft.com/office/powerpoint/2010/main" val="217878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2" grpId="0"/>
      <p:bldP spid="43" grpId="0"/>
      <p:bldP spid="44" grpId="0"/>
      <p:bldP spid="48" grpId="0"/>
      <p:bldP spid="67" grpId="0"/>
      <p:bldP spid="68" grpId="0"/>
      <p:bldP spid="70" grpId="0"/>
      <p:bldP spid="74" grpId="0"/>
      <p:bldP spid="77" grpId="0"/>
      <p:bldP spid="78" grpId="0"/>
      <p:bldP spid="79" grpId="0"/>
      <p:bldP spid="80"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https://stom.tilimen.org/mazmni-kirispe-1-bet-i-bolim-jer-asti-sularini-maizi-men-pajda/26844_html_m66b89945.jpg"/>
          <p:cNvPicPr>
            <a:picLocks noChangeAspect="1" noChangeArrowheads="1"/>
          </p:cNvPicPr>
          <p:nvPr/>
        </p:nvPicPr>
        <p:blipFill rotWithShape="1">
          <a:blip r:embed="rId2">
            <a:extLst>
              <a:ext uri="{28A0092B-C50C-407E-A947-70E740481C1C}">
                <a14:useLocalDpi xmlns:a14="http://schemas.microsoft.com/office/drawing/2010/main" val="0"/>
              </a:ext>
            </a:extLst>
          </a:blip>
          <a:srcRect r="31453" b="20129"/>
          <a:stretch/>
        </p:blipFill>
        <p:spPr bwMode="auto">
          <a:xfrm>
            <a:off x="1555764" y="2396159"/>
            <a:ext cx="7083278" cy="19731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20988" y="790087"/>
            <a:ext cx="10612156" cy="830997"/>
          </a:xfrm>
          <a:prstGeom prst="rect">
            <a:avLst/>
          </a:prstGeom>
        </p:spPr>
        <p:txBody>
          <a:bodyPr wrap="square">
            <a:spAutoFit/>
          </a:bodyPr>
          <a:lstStyle/>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Мына шәйнектердің қайсысының шүмегі дұрыс жасалған деп ойлайсыздар</a:t>
            </a:r>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ru-RU" sz="2000" dirty="0"/>
          </a:p>
        </p:txBody>
      </p:sp>
      <p:sp>
        <p:nvSpPr>
          <p:cNvPr id="20" name="Овал 19"/>
          <p:cNvSpPr/>
          <p:nvPr/>
        </p:nvSpPr>
        <p:spPr>
          <a:xfrm>
            <a:off x="2431541" y="4480052"/>
            <a:ext cx="479984" cy="464024"/>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2490701" y="4547954"/>
            <a:ext cx="358553" cy="336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362456" y="4480052"/>
            <a:ext cx="479984" cy="464024"/>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5016217" y="4480052"/>
            <a:ext cx="479984" cy="464024"/>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76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скругленные углы 1">
            <a:extLst>
              <a:ext uri="{FF2B5EF4-FFF2-40B4-BE49-F238E27FC236}">
                <a16:creationId xmlns:a16="http://schemas.microsoft.com/office/drawing/2014/main" id="{05D6F291-6420-42E3-A94D-B2B6E8836A90}"/>
              </a:ext>
            </a:extLst>
          </p:cNvPr>
          <p:cNvSpPr/>
          <p:nvPr/>
        </p:nvSpPr>
        <p:spPr>
          <a:xfrm>
            <a:off x="979589" y="736738"/>
            <a:ext cx="4321461" cy="6582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latin typeface="Tahoma" panose="020B0604030504040204" pitchFamily="34" charset="0"/>
                <a:ea typeface="Tahoma" panose="020B0604030504040204" pitchFamily="34" charset="0"/>
                <a:cs typeface="Tahoma" panose="020B0604030504040204" pitchFamily="34" charset="0"/>
              </a:rPr>
              <a:t>Қатынас ыдыстар</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sp>
        <p:nvSpPr>
          <p:cNvPr id="35" name="Прямоугольник 34"/>
          <p:cNvSpPr/>
          <p:nvPr/>
        </p:nvSpPr>
        <p:spPr>
          <a:xfrm>
            <a:off x="893692" y="1404239"/>
            <a:ext cx="10612156" cy="461665"/>
          </a:xfrm>
          <a:prstGeom prst="rect">
            <a:avLst/>
          </a:prstGeom>
        </p:spPr>
        <p:txBody>
          <a:bodyPr wrap="square">
            <a:spAutoFit/>
          </a:bodyPr>
          <a:lstStyle/>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Ортақ түптері бар ыдыстар</a:t>
            </a:r>
            <a:r>
              <a:rPr lang="kk-KZ"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қатынас ыдыстар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деп аталады.</a:t>
            </a:r>
            <a:endParaRPr lang="ru-RU" sz="2400" dirty="0"/>
          </a:p>
        </p:txBody>
      </p:sp>
      <p:pic>
        <p:nvPicPr>
          <p:cNvPr id="5" name="Рисунок 4"/>
          <p:cNvPicPr>
            <a:picLocks noChangeAspect="1"/>
          </p:cNvPicPr>
          <p:nvPr/>
        </p:nvPicPr>
        <p:blipFill rotWithShape="1">
          <a:blip r:embed="rId2"/>
          <a:srcRect l="20231" t="33216" r="47075" b="7307"/>
          <a:stretch/>
        </p:blipFill>
        <p:spPr>
          <a:xfrm>
            <a:off x="1035004" y="2661756"/>
            <a:ext cx="2033516" cy="1801504"/>
          </a:xfrm>
          <a:prstGeom prst="rect">
            <a:avLst/>
          </a:prstGeom>
        </p:spPr>
      </p:pic>
      <p:pic>
        <p:nvPicPr>
          <p:cNvPr id="8" name="Рисунок 7"/>
          <p:cNvPicPr>
            <a:picLocks noChangeAspect="1"/>
          </p:cNvPicPr>
          <p:nvPr/>
        </p:nvPicPr>
        <p:blipFill rotWithShape="1">
          <a:blip r:embed="rId3"/>
          <a:srcRect l="59155" t="28060" r="3532" b="24578"/>
          <a:stretch/>
        </p:blipFill>
        <p:spPr>
          <a:xfrm>
            <a:off x="7297819" y="2699069"/>
            <a:ext cx="2038140" cy="1940309"/>
          </a:xfrm>
          <a:prstGeom prst="rect">
            <a:avLst/>
          </a:prstGeom>
        </p:spPr>
      </p:pic>
      <p:pic>
        <p:nvPicPr>
          <p:cNvPr id="9" name="Рисунок 8"/>
          <p:cNvPicPr>
            <a:picLocks noChangeAspect="1"/>
          </p:cNvPicPr>
          <p:nvPr/>
        </p:nvPicPr>
        <p:blipFill rotWithShape="1">
          <a:blip r:embed="rId4"/>
          <a:srcRect l="39680" t="3152" r="1334" b="39416"/>
          <a:stretch/>
        </p:blipFill>
        <p:spPr>
          <a:xfrm>
            <a:off x="3865682" y="2694397"/>
            <a:ext cx="2457395" cy="1826568"/>
          </a:xfrm>
          <a:prstGeom prst="rect">
            <a:avLst/>
          </a:prstGeom>
        </p:spPr>
      </p:pic>
      <p:sp>
        <p:nvSpPr>
          <p:cNvPr id="10" name="Прямоугольник 9"/>
          <p:cNvSpPr/>
          <p:nvPr/>
        </p:nvSpPr>
        <p:spPr>
          <a:xfrm>
            <a:off x="4223915" y="4353635"/>
            <a:ext cx="720345" cy="442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4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скругленные углы 1">
            <a:extLst>
              <a:ext uri="{FF2B5EF4-FFF2-40B4-BE49-F238E27FC236}">
                <a16:creationId xmlns:a16="http://schemas.microsoft.com/office/drawing/2014/main" id="{05D6F291-6420-42E3-A94D-B2B6E8836A90}"/>
              </a:ext>
            </a:extLst>
          </p:cNvPr>
          <p:cNvSpPr/>
          <p:nvPr/>
        </p:nvSpPr>
        <p:spPr>
          <a:xfrm>
            <a:off x="979590" y="736738"/>
            <a:ext cx="8630714" cy="10374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b="1" dirty="0" smtClean="0">
                <a:latin typeface="Tahoma" panose="020B0604030504040204" pitchFamily="34" charset="0"/>
                <a:ea typeface="Tahoma" panose="020B0604030504040204" pitchFamily="34" charset="0"/>
                <a:cs typeface="Tahoma" panose="020B0604030504040204" pitchFamily="34" charset="0"/>
              </a:rPr>
              <a:t>Қатынас ыдыстардың ішіндегі біртекті сұйықтықтар</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pic>
        <p:nvPicPr>
          <p:cNvPr id="2" name="Рисунок 1"/>
          <p:cNvPicPr>
            <a:picLocks noChangeAspect="1"/>
          </p:cNvPicPr>
          <p:nvPr/>
        </p:nvPicPr>
        <p:blipFill>
          <a:blip r:embed="rId2"/>
          <a:stretch>
            <a:fillRect/>
          </a:stretch>
        </p:blipFill>
        <p:spPr>
          <a:xfrm>
            <a:off x="2255601" y="3401420"/>
            <a:ext cx="2304199" cy="2108579"/>
          </a:xfrm>
          <a:prstGeom prst="rect">
            <a:avLst/>
          </a:prstGeom>
        </p:spPr>
      </p:pic>
      <p:sp>
        <p:nvSpPr>
          <p:cNvPr id="11" name="Прямоугольник 10"/>
          <p:cNvSpPr/>
          <p:nvPr/>
        </p:nvSpPr>
        <p:spPr>
          <a:xfrm>
            <a:off x="7040523" y="2299061"/>
            <a:ext cx="588578" cy="213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9021725" y="2396869"/>
            <a:ext cx="588578" cy="213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stretch>
            <a:fillRect/>
          </a:stretch>
        </p:blipFill>
        <p:spPr>
          <a:xfrm>
            <a:off x="6309455" y="2901863"/>
            <a:ext cx="1462136" cy="2704530"/>
          </a:xfrm>
          <a:prstGeom prst="rect">
            <a:avLst/>
          </a:prstGeom>
        </p:spPr>
      </p:pic>
      <p:sp>
        <p:nvSpPr>
          <p:cNvPr id="33" name="Прямоугольник 32"/>
          <p:cNvSpPr/>
          <p:nvPr/>
        </p:nvSpPr>
        <p:spPr>
          <a:xfrm>
            <a:off x="920988" y="1800028"/>
            <a:ext cx="10612156" cy="1200329"/>
          </a:xfrm>
          <a:prstGeom prst="rect">
            <a:avLst/>
          </a:prstGeom>
        </p:spPr>
        <p:txBody>
          <a:bodyPr wrap="square">
            <a:spAutoFit/>
          </a:bodyPr>
          <a:lstStyle/>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Кез келген пішінді қатынас ыдыстардағы біртекті сұйықтың беттеріне түсетін ауаның атмосфералық қысымы бірдей болса, онда біртекті сұйықтықтың әр тармақтағы деңгейлері де бірдей болады.  </a:t>
            </a:r>
            <a:endParaRPr lang="ru-RU" sz="2000" dirty="0"/>
          </a:p>
        </p:txBody>
      </p:sp>
    </p:spTree>
    <p:extLst>
      <p:ext uri="{BB962C8B-B14F-4D97-AF65-F5344CB8AC3E}">
        <p14:creationId xmlns:p14="http://schemas.microsoft.com/office/powerpoint/2010/main" val="36499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скругленные углы 1">
            <a:extLst>
              <a:ext uri="{FF2B5EF4-FFF2-40B4-BE49-F238E27FC236}">
                <a16:creationId xmlns:a16="http://schemas.microsoft.com/office/drawing/2014/main" id="{05D6F291-6420-42E3-A94D-B2B6E8836A90}"/>
              </a:ext>
            </a:extLst>
          </p:cNvPr>
          <p:cNvSpPr/>
          <p:nvPr/>
        </p:nvSpPr>
        <p:spPr>
          <a:xfrm>
            <a:off x="979590" y="736738"/>
            <a:ext cx="8479334" cy="10374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b="1" dirty="0" smtClean="0">
                <a:latin typeface="Tahoma" panose="020B0604030504040204" pitchFamily="34" charset="0"/>
                <a:ea typeface="Tahoma" panose="020B0604030504040204" pitchFamily="34" charset="0"/>
                <a:cs typeface="Tahoma" panose="020B0604030504040204" pitchFamily="34" charset="0"/>
              </a:rPr>
              <a:t>Қатынас ыдыстардың ішіндегі әртекті сұйықтықтар</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rotWithShape="1">
          <a:blip r:embed="rId2"/>
          <a:srcRect l="3247" t="7959" r="50298" b="11841"/>
          <a:stretch/>
        </p:blipFill>
        <p:spPr>
          <a:xfrm>
            <a:off x="4823700" y="3077549"/>
            <a:ext cx="2573863" cy="2499437"/>
          </a:xfrm>
          <a:prstGeom prst="rect">
            <a:avLst/>
          </a:prstGeom>
        </p:spPr>
      </p:pic>
      <p:sp>
        <p:nvSpPr>
          <p:cNvPr id="20" name="Прямоугольник 19"/>
          <p:cNvSpPr/>
          <p:nvPr/>
        </p:nvSpPr>
        <p:spPr>
          <a:xfrm>
            <a:off x="920988" y="1800028"/>
            <a:ext cx="10612156" cy="830997"/>
          </a:xfrm>
          <a:prstGeom prst="rect">
            <a:avLst/>
          </a:prstGeom>
        </p:spPr>
        <p:txBody>
          <a:bodyPr wrap="square">
            <a:spAutoFit/>
          </a:bodyPr>
          <a:lstStyle/>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Қатынас ыдыстардағы әртекті сұйық бағандарының биіктігі олардың тығыздықтарына кері пропорционал. </a:t>
            </a:r>
            <a:endParaRPr lang="ru-RU" sz="2000" dirty="0"/>
          </a:p>
        </p:txBody>
      </p:sp>
      <p:pic>
        <p:nvPicPr>
          <p:cNvPr id="1026" name="Picture 2" descr="https://ds04.infourok.ru/uploads/ex/0496/0004fa1d-3bdb80bb/img6.jpg"/>
          <p:cNvPicPr>
            <a:picLocks noChangeAspect="1" noChangeArrowheads="1"/>
          </p:cNvPicPr>
          <p:nvPr/>
        </p:nvPicPr>
        <p:blipFill rotWithShape="1">
          <a:blip r:embed="rId3">
            <a:extLst>
              <a:ext uri="{28A0092B-C50C-407E-A947-70E740481C1C}">
                <a14:useLocalDpi xmlns:a14="http://schemas.microsoft.com/office/drawing/2010/main" val="0"/>
              </a:ext>
            </a:extLst>
          </a:blip>
          <a:srcRect l="35015" t="29676" r="30209" b="9428"/>
          <a:stretch/>
        </p:blipFill>
        <p:spPr bwMode="auto">
          <a:xfrm>
            <a:off x="7717463" y="3463827"/>
            <a:ext cx="1609040" cy="21131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823700" y="3555250"/>
            <a:ext cx="389745" cy="88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077856" y="3639410"/>
            <a:ext cx="389745" cy="57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951525" y="3899673"/>
            <a:ext cx="389745" cy="98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6" name="Прямоугольник 5"/>
              <p:cNvSpPr/>
              <p:nvPr/>
            </p:nvSpPr>
            <p:spPr>
              <a:xfrm>
                <a:off x="4781093" y="3981315"/>
                <a:ext cx="479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781093" y="3981315"/>
                <a:ext cx="479041" cy="369332"/>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p:cNvSpPr/>
              <p:nvPr/>
            </p:nvSpPr>
            <p:spPr>
              <a:xfrm>
                <a:off x="6926075" y="4174662"/>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ru-RU" dirty="0"/>
              </a:p>
            </p:txBody>
          </p:sp>
        </mc:Choice>
        <mc:Fallback xmlns="">
          <p:sp>
            <p:nvSpPr>
              <p:cNvPr id="36" name="Прямоугольник 35"/>
              <p:cNvSpPr>
                <a:spLocks noRot="1" noChangeAspect="1" noMove="1" noResize="1" noEditPoints="1" noAdjustHandles="1" noChangeArrowheads="1" noChangeShapeType="1" noTextEdit="1"/>
              </p:cNvSpPr>
              <p:nvPr/>
            </p:nvSpPr>
            <p:spPr>
              <a:xfrm>
                <a:off x="6926075" y="4174662"/>
                <a:ext cx="484363" cy="369332"/>
              </a:xfrm>
              <a:prstGeom prst="rect">
                <a:avLst/>
              </a:prstGeom>
              <a:blipFill>
                <a:blip r:embed="rId5"/>
                <a:stretch>
                  <a:fillRect b="-1667"/>
                </a:stretch>
              </a:blipFill>
            </p:spPr>
            <p:txBody>
              <a:bodyPr/>
              <a:lstStyle/>
              <a:p>
                <a:r>
                  <a:rPr lang="ru-RU">
                    <a:noFill/>
                  </a:rPr>
                  <a:t> </a:t>
                </a:r>
              </a:p>
            </p:txBody>
          </p:sp>
        </mc:Fallback>
      </mc:AlternateContent>
      <p:sp>
        <p:nvSpPr>
          <p:cNvPr id="37" name="Прямоугольник 36"/>
          <p:cNvSpPr/>
          <p:nvPr/>
        </p:nvSpPr>
        <p:spPr>
          <a:xfrm>
            <a:off x="6967009" y="3819815"/>
            <a:ext cx="415498" cy="369332"/>
          </a:xfrm>
          <a:prstGeom prst="rect">
            <a:avLst/>
          </a:prstGeom>
        </p:spPr>
        <p:txBody>
          <a:bodyPr wrap="none">
            <a:spAutoFit/>
          </a:bodyPr>
          <a:lstStyle/>
          <a:p>
            <a:r>
              <a:rPr lang="en-US" dirty="0" smtClean="0"/>
              <a:t>c</a:t>
            </a:r>
            <a:r>
              <a:rPr lang="kk-KZ" dirty="0" smtClean="0"/>
              <a:t>у</a:t>
            </a:r>
            <a:endParaRPr lang="ru-RU" dirty="0"/>
          </a:p>
        </p:txBody>
      </p:sp>
      <p:sp>
        <p:nvSpPr>
          <p:cNvPr id="38" name="Прямоугольник 37"/>
          <p:cNvSpPr/>
          <p:nvPr/>
        </p:nvSpPr>
        <p:spPr>
          <a:xfrm>
            <a:off x="4633241" y="3451324"/>
            <a:ext cx="599844" cy="369332"/>
          </a:xfrm>
          <a:prstGeom prst="rect">
            <a:avLst/>
          </a:prstGeom>
        </p:spPr>
        <p:txBody>
          <a:bodyPr wrap="none">
            <a:spAutoFit/>
          </a:bodyPr>
          <a:lstStyle/>
          <a:p>
            <a:r>
              <a:rPr lang="kk-KZ" dirty="0" smtClean="0"/>
              <a:t>май</a:t>
            </a:r>
            <a:endParaRPr lang="ru-RU" dirty="0"/>
          </a:p>
        </p:txBody>
      </p:sp>
      <p:cxnSp>
        <p:nvCxnSpPr>
          <p:cNvPr id="8" name="Прямая соединительная линия 7"/>
          <p:cNvCxnSpPr/>
          <p:nvPr/>
        </p:nvCxnSpPr>
        <p:spPr>
          <a:xfrm>
            <a:off x="8011236" y="4907699"/>
            <a:ext cx="102358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Прямая соединительная линия 9"/>
          <p:cNvCxnSpPr/>
          <p:nvPr/>
        </p:nvCxnSpPr>
        <p:spPr>
          <a:xfrm flipH="1">
            <a:off x="7615451" y="4147366"/>
            <a:ext cx="14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7617723" y="4913918"/>
            <a:ext cx="14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9255457" y="3903976"/>
            <a:ext cx="14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9255458" y="4913917"/>
            <a:ext cx="1429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676519" y="4147366"/>
            <a:ext cx="0" cy="7603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9353799" y="3899673"/>
            <a:ext cx="3672" cy="9966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Прямоугольник 46"/>
              <p:cNvSpPr/>
              <p:nvPr/>
            </p:nvSpPr>
            <p:spPr>
              <a:xfrm>
                <a:off x="7321858" y="4379376"/>
                <a:ext cx="479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ru-RU" dirty="0"/>
              </a:p>
            </p:txBody>
          </p:sp>
        </mc:Choice>
        <mc:Fallback xmlns="">
          <p:sp>
            <p:nvSpPr>
              <p:cNvPr id="47" name="Прямоугольник 46"/>
              <p:cNvSpPr>
                <a:spLocks noRot="1" noChangeAspect="1" noMove="1" noResize="1" noEditPoints="1" noAdjustHandles="1" noChangeArrowheads="1" noChangeShapeType="1" noTextEdit="1"/>
              </p:cNvSpPr>
              <p:nvPr/>
            </p:nvSpPr>
            <p:spPr>
              <a:xfrm>
                <a:off x="7321858" y="4379376"/>
                <a:ext cx="479041" cy="36933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Прямоугольник 47"/>
              <p:cNvSpPr/>
              <p:nvPr/>
            </p:nvSpPr>
            <p:spPr>
              <a:xfrm>
                <a:off x="9248473" y="4190583"/>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ru-RU" dirty="0"/>
              </a:p>
            </p:txBody>
          </p:sp>
        </mc:Choice>
        <mc:Fallback xmlns="">
          <p:sp>
            <p:nvSpPr>
              <p:cNvPr id="48" name="Прямоугольник 47"/>
              <p:cNvSpPr>
                <a:spLocks noRot="1" noChangeAspect="1" noMove="1" noResize="1" noEditPoints="1" noAdjustHandles="1" noChangeArrowheads="1" noChangeShapeType="1" noTextEdit="1"/>
              </p:cNvSpPr>
              <p:nvPr/>
            </p:nvSpPr>
            <p:spPr>
              <a:xfrm>
                <a:off x="9248473" y="4190583"/>
                <a:ext cx="484363" cy="369332"/>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Прямоугольник 48"/>
              <p:cNvSpPr/>
              <p:nvPr/>
            </p:nvSpPr>
            <p:spPr>
              <a:xfrm>
                <a:off x="1147417" y="2641941"/>
                <a:ext cx="1583380"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 = </a:t>
                </a:r>
                <a14:m>
                  <m:oMath xmlns:m="http://schemas.openxmlformats.org/officeDocument/2006/math">
                    <m:r>
                      <a:rPr lang="en-US" sz="2400" i="1" smtClean="0">
                        <a:solidFill>
                          <a:schemeClr val="accent1">
                            <a:lumMod val="75000"/>
                          </a:schemeClr>
                        </a:solidFill>
                        <a:latin typeface="Cambria Math" panose="02040503050406030204" pitchFamily="18" charset="0"/>
                        <a:ea typeface="Cambria Math" panose="02040503050406030204" pitchFamily="18" charset="0"/>
                      </a:rPr>
                      <m:t>𝜌</m:t>
                    </m:r>
                    <m:r>
                      <m:rPr>
                        <m:sty m:val="p"/>
                      </m:rPr>
                      <a:rPr lang="en-US" sz="2400">
                        <a:solidFill>
                          <a:schemeClr val="accent1">
                            <a:lumMod val="75000"/>
                          </a:schemeClr>
                        </a:solidFill>
                        <a:latin typeface="Cambria Math" panose="02040503050406030204" pitchFamily="18" charset="0"/>
                      </a:rPr>
                      <m:t>g</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a:t>
                </a:r>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Прямоугольник 48"/>
              <p:cNvSpPr>
                <a:spLocks noRot="1" noChangeAspect="1" noMove="1" noResize="1" noEditPoints="1" noAdjustHandles="1" noChangeArrowheads="1" noChangeShapeType="1" noTextEdit="1"/>
              </p:cNvSpPr>
              <p:nvPr/>
            </p:nvSpPr>
            <p:spPr>
              <a:xfrm>
                <a:off x="1147417" y="2641941"/>
                <a:ext cx="1583380" cy="461665"/>
              </a:xfrm>
              <a:prstGeom prst="rect">
                <a:avLst/>
              </a:prstGeom>
              <a:blipFill>
                <a:blip r:embed="rId8"/>
                <a:stretch>
                  <a:fillRect l="-5769" t="-11842"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Прямоугольник 49"/>
              <p:cNvSpPr/>
              <p:nvPr/>
            </p:nvSpPr>
            <p:spPr>
              <a:xfrm>
                <a:off x="1149696" y="3012704"/>
                <a:ext cx="1583380" cy="461665"/>
              </a:xfrm>
              <a:prstGeom prst="rect">
                <a:avLst/>
              </a:prstGeom>
            </p:spPr>
            <p:txBody>
              <a:bodyPr wrap="squar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e>
                      <m:sub>
                        <m: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2</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e>
                      <m:sub>
                        <m: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1</m:t>
                        </m:r>
                      </m:sub>
                    </m:sSub>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Прямоугольник 49"/>
              <p:cNvSpPr>
                <a:spLocks noRot="1" noChangeAspect="1" noMove="1" noResize="1" noEditPoints="1" noAdjustHandles="1" noChangeArrowheads="1" noChangeShapeType="1" noTextEdit="1"/>
              </p:cNvSpPr>
              <p:nvPr/>
            </p:nvSpPr>
            <p:spPr>
              <a:xfrm>
                <a:off x="1149696" y="3012704"/>
                <a:ext cx="1583380" cy="461665"/>
              </a:xfrm>
              <a:prstGeom prst="rect">
                <a:avLst/>
              </a:prstGeom>
              <a:blipFill>
                <a:blip r:embed="rId9"/>
                <a:stretch>
                  <a:fillRect l="-1158" t="-11842"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51" name="Таблица 50"/>
              <p:cNvGraphicFramePr>
                <a:graphicFrameLocks noGrp="1"/>
              </p:cNvGraphicFramePr>
              <p:nvPr>
                <p:extLst>
                  <p:ext uri="{D42A27DB-BD31-4B8C-83A1-F6EECF244321}">
                    <p14:modId xmlns:p14="http://schemas.microsoft.com/office/powerpoint/2010/main" val="2958512031"/>
                  </p:ext>
                </p:extLst>
              </p:nvPr>
            </p:nvGraphicFramePr>
            <p:xfrm>
              <a:off x="2197292" y="3725838"/>
              <a:ext cx="1424834" cy="806782"/>
            </p:xfrm>
            <a:graphic>
              <a:graphicData uri="http://schemas.openxmlformats.org/drawingml/2006/table">
                <a:tbl>
                  <a:tblPr/>
                  <a:tblGrid>
                    <a:gridCol w="1424834">
                      <a:extLst>
                        <a:ext uri="{9D8B030D-6E8A-4147-A177-3AD203B41FA5}">
                          <a16:colId xmlns:a16="http://schemas.microsoft.com/office/drawing/2014/main" val="1254163040"/>
                        </a:ext>
                      </a:extLst>
                    </a:gridCol>
                  </a:tblGrid>
                  <a:tr h="806782">
                    <a:tc>
                      <a:txBody>
                        <a:bodyPr/>
                        <a:lstStyle/>
                        <a:p>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fPr>
                                <m:num>
                                  <m:sSub>
                                    <m:sSub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sSubPr>
                                    <m:e>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h</m:t>
                                      </m:r>
                                    </m:e>
                                    <m:sub>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1</m:t>
                                      </m:r>
                                    </m:sub>
                                  </m:sSub>
                                </m:num>
                                <m:den>
                                  <m:sSub>
                                    <m:sSub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sSubPr>
                                    <m:e>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h</m:t>
                                      </m:r>
                                    </m:e>
                                    <m:sub>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2</m:t>
                                      </m:r>
                                    </m:sub>
                                  </m:sSub>
                                </m:den>
                              </m:f>
                              <m:r>
                                <a:rPr lang="en-US" sz="28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f>
                                <m:f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fPr>
                                <m:num>
                                  <m:sSub>
                                    <m:sSub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sSubPr>
                                    <m:e>
                                      <m:r>
                                        <a:rPr lang="en-US" sz="28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2</m:t>
                                      </m:r>
                                    </m:sub>
                                  </m:sSub>
                                </m:num>
                                <m:den>
                                  <m:sSub>
                                    <m:sSub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sSubPr>
                                    <m:e>
                                      <m:r>
                                        <a:rPr lang="en-US" sz="28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1</m:t>
                                      </m:r>
                                    </m:sub>
                                  </m:sSub>
                                </m:den>
                              </m:f>
                            </m:oMath>
                          </a14:m>
                          <a:endParaRPr lang="ru-RU" sz="2800" dirty="0">
                            <a:latin typeface="Tahoma" panose="020B0604030504040204" pitchFamily="34" charset="0"/>
                            <a:ea typeface="Tahoma" panose="020B0604030504040204" pitchFamily="34" charset="0"/>
                            <a:cs typeface="Tahoma" panose="020B0604030504040204" pitchFamily="34" charset="0"/>
                          </a:endParaRPr>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113760711"/>
                      </a:ext>
                    </a:extLst>
                  </a:tr>
                </a:tbl>
              </a:graphicData>
            </a:graphic>
          </p:graphicFrame>
        </mc:Choice>
        <mc:Fallback xmlns="">
          <p:graphicFrame>
            <p:nvGraphicFramePr>
              <p:cNvPr id="51" name="Таблица 50"/>
              <p:cNvGraphicFramePr>
                <a:graphicFrameLocks noGrp="1"/>
              </p:cNvGraphicFramePr>
              <p:nvPr>
                <p:extLst>
                  <p:ext uri="{D42A27DB-BD31-4B8C-83A1-F6EECF244321}">
                    <p14:modId xmlns:p14="http://schemas.microsoft.com/office/powerpoint/2010/main" val="2958512031"/>
                  </p:ext>
                </p:extLst>
              </p:nvPr>
            </p:nvGraphicFramePr>
            <p:xfrm>
              <a:off x="2197292" y="3725838"/>
              <a:ext cx="1424834" cy="806782"/>
            </p:xfrm>
            <a:graphic>
              <a:graphicData uri="http://schemas.openxmlformats.org/drawingml/2006/table">
                <a:tbl>
                  <a:tblPr/>
                  <a:tblGrid>
                    <a:gridCol w="1424834">
                      <a:extLst>
                        <a:ext uri="{9D8B030D-6E8A-4147-A177-3AD203B41FA5}">
                          <a16:colId xmlns:a16="http://schemas.microsoft.com/office/drawing/2014/main" val="1254163040"/>
                        </a:ext>
                      </a:extLst>
                    </a:gridCol>
                  </a:tblGrid>
                  <a:tr h="806782">
                    <a:tc>
                      <a:txBody>
                        <a:bodyPr/>
                        <a:lstStyle/>
                        <a:p>
                          <a:endParaRPr lang="ru-RU"/>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blipFill>
                          <a:blip r:embed="rId10"/>
                          <a:stretch>
                            <a:fillRect l="-1277" t="-2256" r="-2553" b="-4511"/>
                          </a:stretch>
                        </a:blipFill>
                      </a:tcPr>
                    </a:tc>
                    <a:extLst>
                      <a:ext uri="{0D108BD9-81ED-4DB2-BD59-A6C34878D82A}">
                        <a16:rowId xmlns:a16="http://schemas.microsoft.com/office/drawing/2014/main" val="1113760711"/>
                      </a:ext>
                    </a:extLst>
                  </a:tr>
                </a:tbl>
              </a:graphicData>
            </a:graphic>
          </p:graphicFrame>
        </mc:Fallback>
      </mc:AlternateContent>
    </p:spTree>
    <p:extLst>
      <p:ext uri="{BB962C8B-B14F-4D97-AF65-F5344CB8AC3E}">
        <p14:creationId xmlns:p14="http://schemas.microsoft.com/office/powerpoint/2010/main" val="1194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19" name="Прямоугольник: скругленные углы 1">
            <a:extLst>
              <a:ext uri="{FF2B5EF4-FFF2-40B4-BE49-F238E27FC236}">
                <a16:creationId xmlns:a16="http://schemas.microsoft.com/office/drawing/2014/main" id="{05D6F291-6420-42E3-A94D-B2B6E8836A90}"/>
              </a:ext>
            </a:extLst>
          </p:cNvPr>
          <p:cNvSpPr/>
          <p:nvPr/>
        </p:nvSpPr>
        <p:spPr>
          <a:xfrm>
            <a:off x="938645" y="736738"/>
            <a:ext cx="10320965" cy="8601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ahoma" panose="020B0604030504040204" pitchFamily="34" charset="0"/>
                <a:ea typeface="Tahoma" panose="020B0604030504040204" pitchFamily="34" charset="0"/>
                <a:cs typeface="Tahoma" panose="020B0604030504040204" pitchFamily="34" charset="0"/>
              </a:rPr>
              <a:t> </a:t>
            </a:r>
            <a:r>
              <a:rPr lang="kk-KZ" sz="3200" b="1" dirty="0" smtClean="0">
                <a:latin typeface="Tahoma" panose="020B0604030504040204" pitchFamily="34" charset="0"/>
                <a:ea typeface="Tahoma" panose="020B0604030504040204" pitchFamily="34" charset="0"/>
                <a:cs typeface="Tahoma" panose="020B0604030504040204" pitchFamily="34" charset="0"/>
              </a:rPr>
              <a:t>Қатынас ыдыстарға негізделген </a:t>
            </a:r>
            <a:r>
              <a:rPr lang="kk-KZ" sz="3200" b="1" dirty="0">
                <a:latin typeface="Tahoma" panose="020B0604030504040204" pitchFamily="34" charset="0"/>
                <a:ea typeface="Tahoma" panose="020B0604030504040204" pitchFamily="34" charset="0"/>
                <a:cs typeface="Tahoma" panose="020B0604030504040204" pitchFamily="34" charset="0"/>
              </a:rPr>
              <a:t>с</a:t>
            </a:r>
            <a:r>
              <a:rPr lang="kk-KZ" sz="3200" b="1" dirty="0" smtClean="0">
                <a:latin typeface="Tahoma" panose="020B0604030504040204" pitchFamily="34" charset="0"/>
                <a:ea typeface="Tahoma" panose="020B0604030504040204" pitchFamily="34" charset="0"/>
                <a:cs typeface="Tahoma" panose="020B0604030504040204" pitchFamily="34" charset="0"/>
              </a:rPr>
              <a:t>уқұбырлары</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pic>
        <p:nvPicPr>
          <p:cNvPr id="2" name="Рисунок 1"/>
          <p:cNvPicPr>
            <a:picLocks noChangeAspect="1"/>
          </p:cNvPicPr>
          <p:nvPr/>
        </p:nvPicPr>
        <p:blipFill rotWithShape="1">
          <a:blip r:embed="rId2"/>
          <a:srcRect l="25343" t="21522" r="27015" b="31672"/>
          <a:stretch/>
        </p:blipFill>
        <p:spPr>
          <a:xfrm>
            <a:off x="1168528" y="2476788"/>
            <a:ext cx="3976139" cy="2929787"/>
          </a:xfrm>
          <a:prstGeom prst="rect">
            <a:avLst/>
          </a:prstGeom>
        </p:spPr>
      </p:pic>
      <p:pic>
        <p:nvPicPr>
          <p:cNvPr id="3" name="Рисунок 2"/>
          <p:cNvPicPr>
            <a:picLocks noChangeAspect="1"/>
          </p:cNvPicPr>
          <p:nvPr/>
        </p:nvPicPr>
        <p:blipFill>
          <a:blip r:embed="rId3"/>
          <a:stretch>
            <a:fillRect/>
          </a:stretch>
        </p:blipFill>
        <p:spPr>
          <a:xfrm>
            <a:off x="5534022" y="2476787"/>
            <a:ext cx="4093163" cy="2929787"/>
          </a:xfrm>
          <a:prstGeom prst="rect">
            <a:avLst/>
          </a:prstGeom>
        </p:spPr>
      </p:pic>
    </p:spTree>
    <p:extLst>
      <p:ext uri="{BB962C8B-B14F-4D97-AF65-F5344CB8AC3E}">
        <p14:creationId xmlns:p14="http://schemas.microsoft.com/office/powerpoint/2010/main" val="6146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Прямоугольник 15"/>
              <p:cNvSpPr/>
              <p:nvPr/>
            </p:nvSpPr>
            <p:spPr>
              <a:xfrm>
                <a:off x="920988" y="680903"/>
                <a:ext cx="10379978" cy="2123658"/>
              </a:xfrm>
              <a:prstGeom prst="rect">
                <a:avLst/>
              </a:prstGeom>
            </p:spPr>
            <p:txBody>
              <a:bodyPr wrap="square">
                <a:spAutoFit/>
              </a:bodyPr>
              <a:lstStyle/>
              <a:p>
                <a:r>
                  <a:rPr lang="ru-RU"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a:t>
                </a:r>
                <a:r>
                  <a:rPr lang="ru-RU" sz="28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Есеп</a:t>
                </a:r>
                <a:endParaRPr lang="ru-RU"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 </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т</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әрізді түтікшенің ішінде сынап бар. Түтіктің бір жағына су, екінші жағына май құйылды. Түтіктердің ішіндегі сынаптың деңгейі бідей болу үшін май бағанының биіктігі 20 см болса, су бағанының биіктігі қандай болады</a:t>
                </a:r>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 </m:t>
                    </m:r>
                    <m:sSub>
                      <m:sSubPr>
                        <m:ctrlP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sz="24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𝑐</m:t>
                        </m:r>
                        <m:r>
                          <a:rPr lang="kk-KZ" sz="24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1000 кг</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p>
                      <m:sSupPr>
                        <m:ctrlP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sz="24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kk-KZ" sz="24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м</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900кг</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p>
                      <m:sSupPr>
                        <m:ctrlP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r>
                  <a:rPr lang="ru-RU"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920988" y="680903"/>
                <a:ext cx="10379978" cy="2123658"/>
              </a:xfrm>
              <a:prstGeom prst="rect">
                <a:avLst/>
              </a:prstGeom>
              <a:blipFill>
                <a:blip r:embed="rId2"/>
                <a:stretch>
                  <a:fillRect l="-1174" t="-3161" r="-1351" b="-3736"/>
                </a:stretch>
              </a:blipFill>
            </p:spPr>
            <p:txBody>
              <a:bodyPr/>
              <a:lstStyle/>
              <a:p>
                <a:r>
                  <a:rPr lang="ru-RU">
                    <a:noFill/>
                  </a:rPr>
                  <a:t> </a:t>
                </a:r>
              </a:p>
            </p:txBody>
          </p:sp>
        </mc:Fallback>
      </mc:AlternateContent>
      <p:sp>
        <p:nvSpPr>
          <p:cNvPr id="18" name="Прямоугольник 17"/>
          <p:cNvSpPr/>
          <p:nvPr/>
        </p:nvSpPr>
        <p:spPr>
          <a:xfrm>
            <a:off x="916693" y="2691983"/>
            <a:ext cx="2763405" cy="461665"/>
          </a:xfrm>
          <a:prstGeom prst="rect">
            <a:avLst/>
          </a:prstGeom>
        </p:spPr>
        <p:txBody>
          <a:bodyPr wrap="square">
            <a:spAutoFit/>
          </a:bodyPr>
          <a:lstStyle/>
          <a:p>
            <a:r>
              <a:rPr lang="kk-KZ"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Берілгені:</a:t>
            </a:r>
          </a:p>
        </p:txBody>
      </p:sp>
      <p:cxnSp>
        <p:nvCxnSpPr>
          <p:cNvPr id="19" name="Прямая соединительная линия 18"/>
          <p:cNvCxnSpPr/>
          <p:nvPr/>
        </p:nvCxnSpPr>
        <p:spPr>
          <a:xfrm>
            <a:off x="3251245" y="2792574"/>
            <a:ext cx="0" cy="25846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4180130" y="2698799"/>
            <a:ext cx="1369286" cy="461665"/>
          </a:xfrm>
          <a:prstGeom prst="rect">
            <a:avLst/>
          </a:prstGeom>
        </p:spPr>
        <p:txBody>
          <a:bodyPr wrap="none">
            <a:spAutoFit/>
          </a:bodyPr>
          <a:lstStyle/>
          <a:p>
            <a:r>
              <a:rPr lang="kk-KZ"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Шешуі:</a:t>
            </a:r>
            <a:endParaRPr lang="ru-RU" sz="2400" b="1" dirty="0"/>
          </a:p>
        </p:txBody>
      </p:sp>
      <p:sp>
        <p:nvSpPr>
          <p:cNvPr id="50" name="Прямоугольник 49"/>
          <p:cNvSpPr/>
          <p:nvPr/>
        </p:nvSpPr>
        <p:spPr>
          <a:xfrm>
            <a:off x="3245964" y="2704162"/>
            <a:ext cx="1007338" cy="461665"/>
          </a:xfrm>
          <a:prstGeom prst="rect">
            <a:avLst/>
          </a:prstGeom>
        </p:spPr>
        <p:txBody>
          <a:bodyPr wrap="square">
            <a:spAutoFit/>
          </a:bodyPr>
          <a:lstStyle/>
          <a:p>
            <a:r>
              <a:rPr lang="ru-RU"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ХБЖ</a:t>
            </a:r>
            <a:endParaRPr lang="ru-RU" sz="2400" b="1" dirty="0"/>
          </a:p>
        </p:txBody>
      </p:sp>
      <mc:AlternateContent xmlns:mc="http://schemas.openxmlformats.org/markup-compatibility/2006" xmlns:a14="http://schemas.microsoft.com/office/drawing/2010/main">
        <mc:Choice Requires="a14">
          <p:sp>
            <p:nvSpPr>
              <p:cNvPr id="34" name="Прямоугольник 33"/>
              <p:cNvSpPr/>
              <p:nvPr/>
            </p:nvSpPr>
            <p:spPr>
              <a:xfrm>
                <a:off x="934469" y="3117749"/>
                <a:ext cx="1712141" cy="461665"/>
              </a:xfrm>
              <a:prstGeom prst="rect">
                <a:avLst/>
              </a:prstGeom>
            </p:spPr>
            <p:txBody>
              <a:bodyPr wrap="squar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a:rPr lang="kk-KZ"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20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см</a:t>
                </a:r>
                <a:endParaRPr lang="ru-RU" dirty="0"/>
              </a:p>
            </p:txBody>
          </p:sp>
        </mc:Choice>
        <mc:Fallback xmlns="">
          <p:sp>
            <p:nvSpPr>
              <p:cNvPr id="34" name="Прямоугольник 33"/>
              <p:cNvSpPr>
                <a:spLocks noRot="1" noChangeAspect="1" noMove="1" noResize="1" noEditPoints="1" noAdjustHandles="1" noChangeArrowheads="1" noChangeShapeType="1" noTextEdit="1"/>
              </p:cNvSpPr>
              <p:nvPr/>
            </p:nvSpPr>
            <p:spPr>
              <a:xfrm>
                <a:off x="934469" y="3117749"/>
                <a:ext cx="1712141" cy="461665"/>
              </a:xfrm>
              <a:prstGeom prst="rect">
                <a:avLst/>
              </a:prstGeom>
              <a:blipFill>
                <a:blip r:embed="rId3"/>
                <a:stretch>
                  <a:fillRect l="-1068" t="-11842" r="-4270"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Прямоугольник 37"/>
              <p:cNvSpPr/>
              <p:nvPr/>
            </p:nvSpPr>
            <p:spPr>
              <a:xfrm>
                <a:off x="929564" y="4276836"/>
                <a:ext cx="1872432" cy="461665"/>
              </a:xfrm>
              <a:prstGeom prst="rect">
                <a:avLst/>
              </a:prstGeom>
            </p:spPr>
            <p:txBody>
              <a:bodyPr wrap="square">
                <a:spAutoFit/>
              </a:bodyPr>
              <a:lstStyle/>
              <a:p>
                <a14:m>
                  <m:oMath xmlns:m="http://schemas.openxmlformats.org/officeDocument/2006/math">
                    <m:r>
                      <m:rPr>
                        <m:sty m:val="p"/>
                      </m:rPr>
                      <a:rPr lang="en-US" sz="2400">
                        <a:solidFill>
                          <a:schemeClr val="accent1">
                            <a:lumMod val="75000"/>
                          </a:schemeClr>
                        </a:solidFill>
                        <a:latin typeface="Cambria Math" panose="02040503050406030204" pitchFamily="18" charset="0"/>
                      </a:rPr>
                      <m:t>g</m:t>
                    </m:r>
                  </m:oMath>
                </a14:m>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9,8 Н/кг</a:t>
                </a:r>
                <a:r>
                  <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Прямоугольник 37"/>
              <p:cNvSpPr>
                <a:spLocks noRot="1" noChangeAspect="1" noMove="1" noResize="1" noEditPoints="1" noAdjustHandles="1" noChangeArrowheads="1" noChangeShapeType="1" noTextEdit="1"/>
              </p:cNvSpPr>
              <p:nvPr/>
            </p:nvSpPr>
            <p:spPr>
              <a:xfrm>
                <a:off x="929564" y="4276836"/>
                <a:ext cx="1872432" cy="461665"/>
              </a:xfrm>
              <a:prstGeom prst="rect">
                <a:avLst/>
              </a:prstGeom>
              <a:blipFill>
                <a:blip r:embed="rId4"/>
                <a:stretch>
                  <a:fillRect l="-974" t="-12000" r="-4870" b="-29333"/>
                </a:stretch>
              </a:blipFill>
            </p:spPr>
            <p:txBody>
              <a:bodyPr/>
              <a:lstStyle/>
              <a:p>
                <a:r>
                  <a:rPr lang="ru-RU">
                    <a:noFill/>
                  </a:rPr>
                  <a:t> </a:t>
                </a:r>
              </a:p>
            </p:txBody>
          </p:sp>
        </mc:Fallback>
      </mc:AlternateContent>
      <p:cxnSp>
        <p:nvCxnSpPr>
          <p:cNvPr id="40" name="Прямая соединительная линия 39"/>
          <p:cNvCxnSpPr/>
          <p:nvPr/>
        </p:nvCxnSpPr>
        <p:spPr>
          <a:xfrm flipV="1">
            <a:off x="934977" y="4738501"/>
            <a:ext cx="2310987" cy="1846"/>
          </a:xfrm>
          <a:prstGeom prst="line">
            <a:avLst/>
          </a:prstGeom>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782768" y="4888348"/>
            <a:ext cx="429329" cy="403670"/>
          </a:xfrm>
          <a:prstGeom prst="rect">
            <a:avLst/>
          </a:prstGeom>
        </p:spPr>
        <p:txBody>
          <a:bodyPr wrap="square">
            <a:spAutoFit/>
          </a:bodyPr>
          <a:lstStyle/>
          <a:p>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3" name="Прямоугольник 42"/>
              <p:cNvSpPr/>
              <p:nvPr/>
            </p:nvSpPr>
            <p:spPr>
              <a:xfrm>
                <a:off x="941973" y="4762440"/>
                <a:ext cx="1712141" cy="495649"/>
              </a:xfrm>
              <a:prstGeom prst="rect">
                <a:avLst/>
              </a:prstGeom>
            </p:spPr>
            <p:txBody>
              <a:bodyPr wrap="squar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c</m:t>
                        </m:r>
                        <m:r>
                          <a:rPr lang="kk-KZ"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ru-RU" dirty="0"/>
              </a:p>
            </p:txBody>
          </p:sp>
        </mc:Choice>
        <mc:Fallback xmlns="">
          <p:sp>
            <p:nvSpPr>
              <p:cNvPr id="43" name="Прямоугольник 42"/>
              <p:cNvSpPr>
                <a:spLocks noRot="1" noChangeAspect="1" noMove="1" noResize="1" noEditPoints="1" noAdjustHandles="1" noChangeArrowheads="1" noChangeShapeType="1" noTextEdit="1"/>
              </p:cNvSpPr>
              <p:nvPr/>
            </p:nvSpPr>
            <p:spPr>
              <a:xfrm>
                <a:off x="941973" y="4762440"/>
                <a:ext cx="1712141" cy="495649"/>
              </a:xfrm>
              <a:prstGeom prst="rect">
                <a:avLst/>
              </a:prstGeom>
              <a:blipFill>
                <a:blip r:embed="rId5"/>
                <a:stretch>
                  <a:fillRect l="-1071" t="-12195" b="-17073"/>
                </a:stretch>
              </a:blipFill>
            </p:spPr>
            <p:txBody>
              <a:bodyPr/>
              <a:lstStyle/>
              <a:p>
                <a:r>
                  <a:rPr lang="ru-RU">
                    <a:noFill/>
                  </a:rPr>
                  <a:t> </a:t>
                </a:r>
              </a:p>
            </p:txBody>
          </p:sp>
        </mc:Fallback>
      </mc:AlternateContent>
      <p:sp>
        <p:nvSpPr>
          <p:cNvPr id="48" name="Прямоугольник 47"/>
          <p:cNvSpPr/>
          <p:nvPr/>
        </p:nvSpPr>
        <p:spPr>
          <a:xfrm>
            <a:off x="3257561" y="3117080"/>
            <a:ext cx="940691" cy="461665"/>
          </a:xfrm>
          <a:prstGeom prst="rect">
            <a:avLst/>
          </a:prstGeom>
        </p:spPr>
        <p:txBody>
          <a:bodyPr wrap="square">
            <a:spAutoFit/>
          </a:bodyPr>
          <a:lstStyle/>
          <a:p>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dirty="0"/>
          </a:p>
        </p:txBody>
      </p:sp>
      <mc:AlternateContent xmlns:mc="http://schemas.openxmlformats.org/markup-compatibility/2006" xmlns:a14="http://schemas.microsoft.com/office/drawing/2010/main">
        <mc:Choice Requires="a14">
          <p:sp>
            <p:nvSpPr>
              <p:cNvPr id="69" name="Прямоугольник 68"/>
              <p:cNvSpPr/>
              <p:nvPr/>
            </p:nvSpPr>
            <p:spPr>
              <a:xfrm>
                <a:off x="5676221" y="2948455"/>
                <a:ext cx="1131634" cy="723596"/>
              </a:xfrm>
              <a:prstGeom prst="rect">
                <a:avLst/>
              </a:prstGeom>
            </p:spPr>
            <p:txBody>
              <a:bodyPr wrap="square">
                <a:spAutoFit/>
              </a:bodyPr>
              <a:lstStyle/>
              <a:p>
                <a:r>
                  <a:rPr lang="en-US" sz="2400" dirty="0" smtClean="0">
                    <a:solidFill>
                      <a:schemeClr val="accent1">
                        <a:lumMod val="75000"/>
                      </a:schemeClr>
                    </a:solidFill>
                    <a:ea typeface="Cambria Math" panose="02040503050406030204" pitchFamily="18" charset="0"/>
                    <a:cs typeface="Tahoma" panose="020B0604030504040204" pitchFamily="34" charset="0"/>
                  </a:rPr>
                  <a:t>h </a:t>
                </a:r>
                <a14:m>
                  <m:oMath xmlns:m="http://schemas.openxmlformats.org/officeDocument/2006/math">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f>
                      <m:f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fPr>
                      <m:num>
                        <m:r>
                          <m:rPr>
                            <m:sty m:val="p"/>
                          </m:rPr>
                          <a:rPr lang="en-US" sz="28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p</m:t>
                        </m:r>
                      </m:num>
                      <m:den>
                        <m:r>
                          <m:rPr>
                            <m:sty m:val="p"/>
                          </m:rPr>
                          <a:rPr lang="kk-KZ" sz="280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ρ</m:t>
                        </m:r>
                        <m:r>
                          <m:rPr>
                            <m:sty m:val="p"/>
                          </m:rPr>
                          <a:rPr lang="en-US" sz="2800">
                            <a:solidFill>
                              <a:schemeClr val="accent1">
                                <a:lumMod val="75000"/>
                              </a:schemeClr>
                            </a:solidFill>
                            <a:latin typeface="Cambria Math" panose="02040503050406030204" pitchFamily="18" charset="0"/>
                          </a:rPr>
                          <m:t>g</m:t>
                        </m:r>
                      </m:den>
                    </m:f>
                  </m:oMath>
                </a14:m>
                <a:endParaRPr lang="ru-RU" sz="2000" dirty="0"/>
              </a:p>
            </p:txBody>
          </p:sp>
        </mc:Choice>
        <mc:Fallback xmlns="">
          <p:sp>
            <p:nvSpPr>
              <p:cNvPr id="69" name="Прямоугольник 68"/>
              <p:cNvSpPr>
                <a:spLocks noRot="1" noChangeAspect="1" noMove="1" noResize="1" noEditPoints="1" noAdjustHandles="1" noChangeArrowheads="1" noChangeShapeType="1" noTextEdit="1"/>
              </p:cNvSpPr>
              <p:nvPr/>
            </p:nvSpPr>
            <p:spPr>
              <a:xfrm>
                <a:off x="5676221" y="2948455"/>
                <a:ext cx="1131634" cy="723596"/>
              </a:xfrm>
              <a:prstGeom prst="rect">
                <a:avLst/>
              </a:prstGeom>
              <a:blipFill>
                <a:blip r:embed="rId6"/>
                <a:stretch>
                  <a:fillRect l="-806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0" name="Прямоугольник 69"/>
              <p:cNvSpPr/>
              <p:nvPr/>
            </p:nvSpPr>
            <p:spPr>
              <a:xfrm>
                <a:off x="4190761" y="3018836"/>
                <a:ext cx="1478387" cy="461665"/>
              </a:xfrm>
              <a:prstGeom prst="rect">
                <a:avLst/>
              </a:prstGeom>
            </p:spPr>
            <p:txBody>
              <a:bodyPr wrap="square">
                <a:spAutoFit/>
              </a:bodyPr>
              <a:lstStyle/>
              <a:p>
                <a14:m>
                  <m:oMath xmlns:m="http://schemas.openxmlformats.org/officeDocument/2006/math">
                    <m:r>
                      <m:rPr>
                        <m:sty m:val="p"/>
                      </m:rPr>
                      <a:rPr lang="en-US" sz="2400" i="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p</m:t>
                    </m:r>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kk-KZ" sz="240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ρ</m:t>
                    </m:r>
                    <m:r>
                      <m:rPr>
                        <m:sty m:val="p"/>
                      </m:rPr>
                      <a:rPr lang="en-US" sz="2400" i="0">
                        <a:solidFill>
                          <a:schemeClr val="accent1">
                            <a:lumMod val="75000"/>
                          </a:schemeClr>
                        </a:solidFill>
                        <a:latin typeface="Cambria Math" panose="02040503050406030204" pitchFamily="18" charset="0"/>
                      </a:rPr>
                      <m:t>g</m:t>
                    </m:r>
                    <m:r>
                      <m:rPr>
                        <m:sty m:val="p"/>
                      </m:rPr>
                      <a:rPr lang="en-US" sz="2400" i="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Прямоугольник 69"/>
              <p:cNvSpPr>
                <a:spLocks noRot="1" noChangeAspect="1" noMove="1" noResize="1" noEditPoints="1" noAdjustHandles="1" noChangeArrowheads="1" noChangeShapeType="1" noTextEdit="1"/>
              </p:cNvSpPr>
              <p:nvPr/>
            </p:nvSpPr>
            <p:spPr>
              <a:xfrm>
                <a:off x="4190761" y="3018836"/>
                <a:ext cx="1478387" cy="461665"/>
              </a:xfrm>
              <a:prstGeom prst="rect">
                <a:avLst/>
              </a:prstGeom>
              <a:blipFill>
                <a:blip r:embed="rId7"/>
                <a:stretch>
                  <a:fillRect l="-1235" t="-11842" b="-27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5" name="Прямоугольник 74"/>
              <p:cNvSpPr/>
              <p:nvPr/>
            </p:nvSpPr>
            <p:spPr>
              <a:xfrm>
                <a:off x="4205382" y="3842720"/>
                <a:ext cx="6194210" cy="400110"/>
              </a:xfrm>
              <a:prstGeom prst="rect">
                <a:avLst/>
              </a:prstGeom>
            </p:spPr>
            <p:txBody>
              <a:bodyPr wrap="square">
                <a:spAutoFit/>
              </a:bodyPr>
              <a:lstStyle/>
              <a:p>
                <a14:m>
                  <m:oMath xmlns:m="http://schemas.openxmlformats.org/officeDocument/2006/math">
                    <m:sSub>
                      <m:sSubPr>
                        <m:ctrlPr>
                          <a:rPr lang="en-US" sz="20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0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e>
                      <m:sub>
                        <m:r>
                          <a:rPr lang="kk-KZ" sz="20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sub>
                    </m:sSub>
                  </m:oMath>
                </a14:m>
                <a:r>
                  <a:rPr lang="en-US"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kk-KZ" sz="2000" i="1" dirty="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9</m:t>
                    </m:r>
                    <m:r>
                      <a:rPr lang="kk-KZ" sz="2000" b="0" i="1" dirty="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00 </m:t>
                    </m:r>
                    <m:r>
                      <a:rPr lang="kk-KZ"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кг/</m:t>
                    </m:r>
                    <m:sSup>
                      <m:sSupPr>
                        <m:ctrlPr>
                          <a:rPr lang="en-US"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r>
                      <a:rPr lang="kk-KZ" sz="20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m:t>
                    </m:r>
                    <m:r>
                      <a:rPr lang="kk-KZ"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9</m:t>
                    </m:r>
                    <m:r>
                      <a:rPr lang="en-US"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 </m:t>
                    </m:r>
                    <m:r>
                      <a:rPr lang="kk-KZ"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8Н/кг∙0,2 м</m:t>
                    </m:r>
                    <m:r>
                      <a:rPr lang="en-US"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m:t>
                    </m:r>
                    <m:r>
                      <a:rPr lang="kk-KZ" sz="20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1764</m:t>
                    </m:r>
                  </m:oMath>
                </a14:m>
                <a:r>
                  <a:rPr lang="ru-RU"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Па</a:t>
                </a:r>
                <a:endParaRPr 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Прямоугольник 74"/>
              <p:cNvSpPr>
                <a:spLocks noRot="1" noChangeAspect="1" noMove="1" noResize="1" noEditPoints="1" noAdjustHandles="1" noChangeArrowheads="1" noChangeShapeType="1" noTextEdit="1"/>
              </p:cNvSpPr>
              <p:nvPr/>
            </p:nvSpPr>
            <p:spPr>
              <a:xfrm>
                <a:off x="4205382" y="3842720"/>
                <a:ext cx="6194210" cy="400110"/>
              </a:xfrm>
              <a:prstGeom prst="rect">
                <a:avLst/>
              </a:prstGeom>
              <a:blipFill>
                <a:blip r:embed="rId8"/>
                <a:stretch>
                  <a:fillRect t="-7576"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6" name="Прямоугольник 75"/>
              <p:cNvSpPr/>
              <p:nvPr/>
            </p:nvSpPr>
            <p:spPr>
              <a:xfrm>
                <a:off x="4195221" y="4262881"/>
                <a:ext cx="4949283" cy="765659"/>
              </a:xfrm>
              <a:prstGeom prst="rect">
                <a:avLst/>
              </a:prstGeom>
            </p:spPr>
            <p:txBody>
              <a:bodyPr wrap="squar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m:rPr>
                            <m:sty m:val="p"/>
                          </m:rPr>
                          <a:rPr lang="en-US"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c</m:t>
                        </m:r>
                        <m:r>
                          <a:rPr lang="kk-KZ"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400" dirty="0" smtClean="0">
                    <a:solidFill>
                      <a:schemeClr val="accent1">
                        <a:lumMod val="75000"/>
                      </a:schemeClr>
                    </a:solidFill>
                    <a:ea typeface="Cambria Math" panose="02040503050406030204" pitchFamily="18" charset="0"/>
                    <a:cs typeface="Tahoma" panose="020B0604030504040204" pitchFamily="34" charset="0"/>
                  </a:rPr>
                  <a:t> </a:t>
                </a:r>
                <a14:m>
                  <m:oMath xmlns:m="http://schemas.openxmlformats.org/officeDocument/2006/math">
                    <m: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f>
                      <m:fPr>
                        <m:ctrlPr>
                          <a:rPr lang="en-US"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ctrlPr>
                      </m:fPr>
                      <m:num>
                        <m:r>
                          <a:rPr lang="kk-KZ" sz="2800" b="0" i="1"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1764 Па</m:t>
                        </m:r>
                      </m:num>
                      <m:den>
                        <m:r>
                          <a:rPr lang="kk-KZ" sz="28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1000 кг/</m:t>
                        </m:r>
                        <m:sSup>
                          <m:sSupPr>
                            <m:ctrlPr>
                              <a:rPr lang="kk-KZ" sz="28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8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8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r>
                          <a:rPr lang="kk-KZ" sz="28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m:t>
                        </m:r>
                        <m:r>
                          <a:rPr lang="kk-KZ" sz="28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9</m:t>
                        </m:r>
                        <m:r>
                          <a:rPr lang="en-US" sz="28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 </m:t>
                        </m:r>
                        <m:r>
                          <a:rPr lang="kk-KZ" sz="28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8Н/кг</m:t>
                        </m:r>
                      </m:den>
                    </m:f>
                    <m:r>
                      <a:rPr lang="en-US" sz="2800" b="0" i="0" smtClean="0">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oMath>
                </a14:m>
                <a:r>
                  <a:rPr lang="ru-RU" sz="2000" dirty="0" smtClean="0"/>
                  <a:t> </a:t>
                </a:r>
                <a:r>
                  <a:rPr lang="ru-RU"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0,18 м</a:t>
                </a:r>
                <a:endParaRPr 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Прямоугольник 75"/>
              <p:cNvSpPr>
                <a:spLocks noRot="1" noChangeAspect="1" noMove="1" noResize="1" noEditPoints="1" noAdjustHandles="1" noChangeArrowheads="1" noChangeShapeType="1" noTextEdit="1"/>
              </p:cNvSpPr>
              <p:nvPr/>
            </p:nvSpPr>
            <p:spPr>
              <a:xfrm>
                <a:off x="4195221" y="4262881"/>
                <a:ext cx="4949283" cy="76565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0" name="Прямоугольник 79"/>
              <p:cNvSpPr/>
              <p:nvPr/>
            </p:nvSpPr>
            <p:spPr>
              <a:xfrm>
                <a:off x="6473989" y="5145902"/>
                <a:ext cx="3249392" cy="523220"/>
              </a:xfrm>
              <a:prstGeom prst="rect">
                <a:avLst/>
              </a:prstGeom>
            </p:spPr>
            <p:txBody>
              <a:bodyPr wrap="square">
                <a:spAutoFit/>
              </a:bodyPr>
              <a:lstStyle/>
              <a:p>
                <a:r>
                  <a:rPr lang="kk-KZ" sz="2400" i="1"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Жауабы: </a:t>
                </a:r>
                <a14:m>
                  <m:oMath xmlns:m="http://schemas.openxmlformats.org/officeDocument/2006/math">
                    <m:sSub>
                      <m:sSubPr>
                        <m:ctrlP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m:rPr>
                            <m:sty m:val="p"/>
                          </m:rPr>
                          <a:rPr lang="en-US"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c</m:t>
                        </m:r>
                        <m:r>
                          <a:rPr lang="kk-KZ" sz="240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400" dirty="0">
                    <a:solidFill>
                      <a:schemeClr val="accent1">
                        <a:lumMod val="75000"/>
                      </a:schemeClr>
                    </a:solidFill>
                    <a:ea typeface="Cambria Math" panose="02040503050406030204" pitchFamily="18" charset="0"/>
                    <a:cs typeface="Tahoma" panose="020B0604030504040204" pitchFamily="34" charset="0"/>
                  </a:rPr>
                  <a:t> </a:t>
                </a:r>
                <a14:m>
                  <m:oMath xmlns:m="http://schemas.openxmlformats.org/officeDocument/2006/math">
                    <m:r>
                      <a:rPr lang="en-US" sz="28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m:t>
                    </m:r>
                  </m:oMath>
                </a14:m>
                <a:r>
                  <a:rPr lang="kk-KZ" sz="2400" dirty="0" smtClean="0">
                    <a:solidFill>
                      <a:srgbClr val="593593">
                        <a:lumMod val="75000"/>
                      </a:srgbClr>
                    </a:solidFill>
                    <a:latin typeface="Tahoma" panose="020B0604030504040204" pitchFamily="34" charset="0"/>
                    <a:ea typeface="Tahoma" panose="020B0604030504040204" pitchFamily="34" charset="0"/>
                    <a:cs typeface="Tahoma" panose="020B0604030504040204" pitchFamily="34" charset="0"/>
                  </a:rPr>
                  <a:t> 0,18 м</a:t>
                </a:r>
              </a:p>
            </p:txBody>
          </p:sp>
        </mc:Choice>
        <mc:Fallback xmlns="">
          <p:sp>
            <p:nvSpPr>
              <p:cNvPr id="80" name="Прямоугольник 79"/>
              <p:cNvSpPr>
                <a:spLocks noRot="1" noChangeAspect="1" noMove="1" noResize="1" noEditPoints="1" noAdjustHandles="1" noChangeArrowheads="1" noChangeShapeType="1" noTextEdit="1"/>
              </p:cNvSpPr>
              <p:nvPr/>
            </p:nvSpPr>
            <p:spPr>
              <a:xfrm>
                <a:off x="6473989" y="5145902"/>
                <a:ext cx="3249392" cy="523220"/>
              </a:xfrm>
              <a:prstGeom prst="rect">
                <a:avLst/>
              </a:prstGeom>
              <a:blipFill>
                <a:blip r:embed="rId10"/>
                <a:stretch>
                  <a:fillRect l="-2814" t="-6977" r="-2627" b="-1627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927913" y="3478463"/>
                <a:ext cx="2424766" cy="495649"/>
              </a:xfrm>
              <a:prstGeom prst="rect">
                <a:avLst/>
              </a:prstGeom>
            </p:spPr>
            <p:txBody>
              <a:bodyPr wrap="non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sz="24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𝑐</m:t>
                        </m:r>
                        <m:r>
                          <a:rPr lang="kk-KZ" sz="2400" b="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у</m:t>
                        </m:r>
                      </m:sub>
                    </m:sSub>
                  </m:oMath>
                </a14:m>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1000 кг/</a:t>
                </a:r>
                <a14:m>
                  <m:oMath xmlns:m="http://schemas.openxmlformats.org/officeDocument/2006/math">
                    <m:sSup>
                      <m:sSupPr>
                        <m:ctrlP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927913" y="3478463"/>
                <a:ext cx="2424766" cy="495649"/>
              </a:xfrm>
              <a:prstGeom prst="rect">
                <a:avLst/>
              </a:prstGeom>
              <a:blipFill>
                <a:blip r:embed="rId11"/>
                <a:stretch>
                  <a:fillRect l="-754" t="-12346" b="-1851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927531" y="3833482"/>
                <a:ext cx="2083327" cy="461665"/>
              </a:xfrm>
              <a:prstGeom prst="rect">
                <a:avLst/>
              </a:prstGeom>
            </p:spPr>
            <p:txBody>
              <a:bodyPr wrap="none">
                <a:spAutoFit/>
              </a:bodyPr>
              <a:lstStyle/>
              <a:p>
                <a14:m>
                  <m:oMath xmlns:m="http://schemas.openxmlformats.org/officeDocument/2006/math">
                    <m:sSub>
                      <m:sSubPr>
                        <m:ctrlP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a:rPr lang="kk-KZ" sz="24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𝜌</m:t>
                        </m:r>
                      </m:e>
                      <m:sub>
                        <m:r>
                          <a:rPr lang="kk-KZ" sz="2400" i="1">
                            <a:solidFill>
                              <a:schemeClr val="accent1">
                                <a:lumMod val="75000"/>
                              </a:schemeClr>
                            </a:solidFill>
                            <a:latin typeface="Cambria Math" panose="02040503050406030204" pitchFamily="18" charset="0"/>
                            <a:ea typeface="Cambria Math" panose="02040503050406030204" pitchFamily="18" charset="0"/>
                            <a:cs typeface="Tahoma" panose="020B0604030504040204" pitchFamily="34" charset="0"/>
                          </a:rPr>
                          <m:t>м</m:t>
                        </m:r>
                      </m:sub>
                    </m:sSub>
                  </m:oMath>
                </a14:m>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kk-KZ"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900кг/</a:t>
                </a:r>
                <a14:m>
                  <m:oMath xmlns:m="http://schemas.openxmlformats.org/officeDocument/2006/math">
                    <m:sSup>
                      <m:sSupPr>
                        <m:ctrlP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pPr>
                      <m:e>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e>
                      <m:sup>
                        <m:r>
                          <a:rPr lang="kk-KZ"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3</m:t>
                        </m:r>
                      </m:sup>
                    </m:sSup>
                  </m:oMath>
                </a14:m>
                <a:endParaRPr lang="ru-RU"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927531" y="3833482"/>
                <a:ext cx="2083327" cy="461665"/>
              </a:xfrm>
              <a:prstGeom prst="rect">
                <a:avLst/>
              </a:prstGeom>
              <a:blipFill>
                <a:blip r:embed="rId12"/>
                <a:stretch>
                  <a:fillRect l="-877" t="-11842" b="-27632"/>
                </a:stretch>
              </a:blipFill>
            </p:spPr>
            <p:txBody>
              <a:bodyPr/>
              <a:lstStyle/>
              <a:p>
                <a:r>
                  <a:rPr lang="ru-RU">
                    <a:noFill/>
                  </a:rPr>
                  <a:t> </a:t>
                </a:r>
              </a:p>
            </p:txBody>
          </p:sp>
        </mc:Fallback>
      </mc:AlternateContent>
      <p:cxnSp>
        <p:nvCxnSpPr>
          <p:cNvPr id="94" name="Прямая соединительная линия 93"/>
          <p:cNvCxnSpPr/>
          <p:nvPr/>
        </p:nvCxnSpPr>
        <p:spPr>
          <a:xfrm>
            <a:off x="4181574" y="2794849"/>
            <a:ext cx="0" cy="258464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Прямоугольник 94"/>
              <p:cNvSpPr/>
              <p:nvPr/>
            </p:nvSpPr>
            <p:spPr>
              <a:xfrm>
                <a:off x="4206682" y="3389604"/>
                <a:ext cx="1478387" cy="495649"/>
              </a:xfrm>
              <a:prstGeom prst="rect">
                <a:avLst/>
              </a:prstGeom>
            </p:spPr>
            <p:txBody>
              <a:bodyPr wrap="square">
                <a:spAutoFit/>
              </a:bodyPr>
              <a:lstStyle/>
              <a:p>
                <a14:m>
                  <m:oMath xmlns:m="http://schemas.openxmlformats.org/officeDocument/2006/math">
                    <m:sSub>
                      <m:sSubPr>
                        <m:ctrlPr>
                          <a:rPr lang="en-US" sz="2400"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e>
                      <m:sub>
                        <m:r>
                          <a:rPr lang="kk-KZ"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sub>
                    </m:sSub>
                  </m:oMath>
                </a14:m>
                <a:r>
                  <a:rPr lang="en-US"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2400" i="1">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2400" i="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p</m:t>
                        </m:r>
                      </m:e>
                      <m:sub>
                        <m:r>
                          <a:rPr lang="kk-KZ" sz="2400"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су</m:t>
                        </m:r>
                      </m:sub>
                    </m:sSub>
                  </m:oMath>
                </a14:m>
                <a:endParaRPr lang="ru-RU"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5" name="Прямоугольник 94"/>
              <p:cNvSpPr>
                <a:spLocks noRot="1" noChangeAspect="1" noMove="1" noResize="1" noEditPoints="1" noAdjustHandles="1" noChangeArrowheads="1" noChangeShapeType="1" noTextEdit="1"/>
              </p:cNvSpPr>
              <p:nvPr/>
            </p:nvSpPr>
            <p:spPr>
              <a:xfrm>
                <a:off x="4206682" y="3389604"/>
                <a:ext cx="1478387" cy="495649"/>
              </a:xfrm>
              <a:prstGeom prst="rect">
                <a:avLst/>
              </a:prstGeom>
              <a:blipFill>
                <a:blip r:embed="rId13"/>
                <a:stretch>
                  <a:fillRect l="-1235" t="-12346" b="-18519"/>
                </a:stretch>
              </a:blipFill>
            </p:spPr>
            <p:txBody>
              <a:bodyPr/>
              <a:lstStyle/>
              <a:p>
                <a:r>
                  <a:rPr lang="ru-RU">
                    <a:noFill/>
                  </a:rPr>
                  <a:t> </a:t>
                </a:r>
              </a:p>
            </p:txBody>
          </p:sp>
        </mc:Fallback>
      </mc:AlternateContent>
      <p:pic>
        <p:nvPicPr>
          <p:cNvPr id="10" name="Рисунок 9"/>
          <p:cNvPicPr>
            <a:picLocks noChangeAspect="1"/>
          </p:cNvPicPr>
          <p:nvPr/>
        </p:nvPicPr>
        <p:blipFill rotWithShape="1">
          <a:blip r:embed="rId14"/>
          <a:srcRect l="35481" t="29245" r="30620" b="9422"/>
          <a:stretch/>
        </p:blipFill>
        <p:spPr>
          <a:xfrm>
            <a:off x="8292133" y="2344795"/>
            <a:ext cx="1087228" cy="1475350"/>
          </a:xfrm>
          <a:prstGeom prst="rect">
            <a:avLst/>
          </a:prstGeom>
        </p:spPr>
      </p:pic>
      <p:cxnSp>
        <p:nvCxnSpPr>
          <p:cNvPr id="20" name="Прямая соединительная линия 19"/>
          <p:cNvCxnSpPr/>
          <p:nvPr/>
        </p:nvCxnSpPr>
        <p:spPr>
          <a:xfrm>
            <a:off x="7615453" y="2819870"/>
            <a:ext cx="69603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8" name="Прямая соединительная линия 117"/>
          <p:cNvCxnSpPr/>
          <p:nvPr/>
        </p:nvCxnSpPr>
        <p:spPr>
          <a:xfrm>
            <a:off x="7617725" y="3354409"/>
            <a:ext cx="69603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9" name="Прямая соединительная линия 118"/>
          <p:cNvCxnSpPr/>
          <p:nvPr/>
        </p:nvCxnSpPr>
        <p:spPr>
          <a:xfrm>
            <a:off x="9337352" y="2658366"/>
            <a:ext cx="69603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Прямая соединительная линия 119"/>
          <p:cNvCxnSpPr/>
          <p:nvPr/>
        </p:nvCxnSpPr>
        <p:spPr>
          <a:xfrm>
            <a:off x="8461612" y="3354409"/>
            <a:ext cx="1585419"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Прямая со стрелкой 23"/>
          <p:cNvCxnSpPr/>
          <p:nvPr/>
        </p:nvCxnSpPr>
        <p:spPr>
          <a:xfrm>
            <a:off x="7970293" y="2819870"/>
            <a:ext cx="0" cy="5345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flipH="1">
            <a:off x="9705842" y="2661596"/>
            <a:ext cx="2137" cy="6814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Прямоугольник 121"/>
              <p:cNvSpPr/>
              <p:nvPr/>
            </p:nvSpPr>
            <p:spPr>
              <a:xfrm>
                <a:off x="9646996" y="2791808"/>
                <a:ext cx="1164309" cy="362984"/>
              </a:xfrm>
              <a:prstGeom prst="rect">
                <a:avLst/>
              </a:prstGeom>
            </p:spPr>
            <p:txBody>
              <a:bodyPr wrap="square">
                <a:spAutoFit/>
              </a:bodyPr>
              <a:lstStyle/>
              <a:p>
                <a14:m>
                  <m:oMath xmlns:m="http://schemas.openxmlformats.org/officeDocument/2006/math">
                    <m:sSub>
                      <m:sSubPr>
                        <m:ctrlPr>
                          <a:rPr lang="en-US"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a:rPr lang="kk-KZ"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м</m:t>
                        </m:r>
                      </m:sub>
                    </m:sSub>
                  </m:oMath>
                </a14:m>
                <a:r>
                  <a:rPr lang="ru-RU"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a:t>
                </a:r>
                <a:r>
                  <a:rPr lang="kk-KZ"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a:t>
                </a:r>
                <a:r>
                  <a:rPr lang="en-US"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sz="1200" dirty="0"/>
              </a:p>
            </p:txBody>
          </p:sp>
        </mc:Choice>
        <mc:Fallback xmlns="">
          <p:sp>
            <p:nvSpPr>
              <p:cNvPr id="122" name="Прямоугольник 121"/>
              <p:cNvSpPr>
                <a:spLocks noRot="1" noChangeAspect="1" noMove="1" noResize="1" noEditPoints="1" noAdjustHandles="1" noChangeArrowheads="1" noChangeShapeType="1" noTextEdit="1"/>
              </p:cNvSpPr>
              <p:nvPr/>
            </p:nvSpPr>
            <p:spPr>
              <a:xfrm>
                <a:off x="9646996" y="2791808"/>
                <a:ext cx="1164309" cy="362984"/>
              </a:xfrm>
              <a:prstGeom prst="rect">
                <a:avLst/>
              </a:prstGeom>
              <a:blipFill>
                <a:blip r:embed="rId15"/>
                <a:stretch>
                  <a:fillRect b="-18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3" name="Прямоугольник 122"/>
              <p:cNvSpPr/>
              <p:nvPr/>
            </p:nvSpPr>
            <p:spPr>
              <a:xfrm>
                <a:off x="6769578" y="2875969"/>
                <a:ext cx="1275151" cy="394852"/>
              </a:xfrm>
              <a:prstGeom prst="rect">
                <a:avLst/>
              </a:prstGeom>
            </p:spPr>
            <p:txBody>
              <a:bodyPr wrap="square">
                <a:spAutoFit/>
              </a:bodyPr>
              <a:lstStyle/>
              <a:p>
                <a14:m>
                  <m:oMath xmlns:m="http://schemas.openxmlformats.org/officeDocument/2006/math">
                    <m:sSub>
                      <m:sSubPr>
                        <m:ctrlPr>
                          <a:rPr lang="en-US" i="1"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h</m:t>
                        </m:r>
                      </m:e>
                      <m:sub>
                        <m:r>
                          <a:rPr lang="ru-RU" b="0" i="0" smtClean="0">
                            <a:solidFill>
                              <a:schemeClr val="accent1">
                                <a:lumMod val="75000"/>
                              </a:schemeClr>
                            </a:solidFill>
                            <a:latin typeface="Cambria Math" panose="02040503050406030204" pitchFamily="18" charset="0"/>
                            <a:ea typeface="Tahoma" panose="020B0604030504040204" pitchFamily="34" charset="0"/>
                            <a:cs typeface="Tahoma" panose="020B0604030504040204" pitchFamily="34" charset="0"/>
                          </a:rPr>
                          <m:t>су</m:t>
                        </m:r>
                      </m:sub>
                    </m:sSub>
                  </m:oMath>
                </a14:m>
                <a:r>
                  <a:rPr lang="ru-RU"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0,</a:t>
                </a:r>
                <a:r>
                  <a:rPr lang="kk-KZ"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18</a:t>
                </a:r>
                <a:r>
                  <a:rPr lang="en-US"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kk-KZ" sz="1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a:t>
                </a:r>
                <a:endParaRPr lang="ru-RU" sz="1200" dirty="0"/>
              </a:p>
            </p:txBody>
          </p:sp>
        </mc:Choice>
        <mc:Fallback xmlns="">
          <p:sp>
            <p:nvSpPr>
              <p:cNvPr id="123" name="Прямоугольник 122"/>
              <p:cNvSpPr>
                <a:spLocks noRot="1" noChangeAspect="1" noMove="1" noResize="1" noEditPoints="1" noAdjustHandles="1" noChangeArrowheads="1" noChangeShapeType="1" noTextEdit="1"/>
              </p:cNvSpPr>
              <p:nvPr/>
            </p:nvSpPr>
            <p:spPr>
              <a:xfrm>
                <a:off x="6769578" y="2875969"/>
                <a:ext cx="1275151" cy="394852"/>
              </a:xfrm>
              <a:prstGeom prst="rect">
                <a:avLst/>
              </a:prstGeom>
              <a:blipFill>
                <a:blip r:embed="rId16"/>
                <a:stretch>
                  <a:fillRect r="-2381" b="-9231"/>
                </a:stretch>
              </a:blipFill>
            </p:spPr>
            <p:txBody>
              <a:bodyPr/>
              <a:lstStyle/>
              <a:p>
                <a:r>
                  <a:rPr lang="ru-RU">
                    <a:noFill/>
                  </a:rPr>
                  <a:t> </a:t>
                </a:r>
              </a:p>
            </p:txBody>
          </p:sp>
        </mc:Fallback>
      </mc:AlternateContent>
    </p:spTree>
    <p:extLst>
      <p:ext uri="{BB962C8B-B14F-4D97-AF65-F5344CB8AC3E}">
        <p14:creationId xmlns:p14="http://schemas.microsoft.com/office/powerpoint/2010/main" val="15391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3" grpId="0"/>
      <p:bldP spid="48" grpId="0"/>
      <p:bldP spid="69" grpId="0"/>
      <p:bldP spid="70" grpId="0"/>
      <p:bldP spid="75" grpId="0"/>
      <p:bldP spid="76" grpId="0"/>
      <p:bldP spid="80" grpId="0"/>
      <p:bldP spid="3" grpId="0"/>
      <p:bldP spid="4" grpId="0"/>
      <p:bldP spid="95" grpId="0"/>
      <p:bldP spid="122" grpId="0"/>
      <p:bldP spid="123" grpId="0"/>
    </p:bldLst>
  </p:timing>
</p:sld>
</file>

<file path=ppt/theme/theme1.xml><?xml version="1.0" encoding="utf-8"?>
<a:theme xmlns:a="http://schemas.openxmlformats.org/drawingml/2006/main" name="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26989</TotalTime>
  <Words>284</Words>
  <Application>Microsoft Office PowerPoint</Application>
  <PresentationFormat>Широкоэкранный</PresentationFormat>
  <Paragraphs>77</Paragraphs>
  <Slides>11</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11</vt:i4>
      </vt:variant>
    </vt:vector>
  </HeadingPairs>
  <TitlesOfParts>
    <vt:vector size="21" baseType="lpstr">
      <vt:lpstr>Arial</vt:lpstr>
      <vt:lpstr>Calibri</vt:lpstr>
      <vt:lpstr>Cambria Math</vt:lpstr>
      <vt:lpstr>Roboto Condensed</vt:lpstr>
      <vt:lpstr>Source Sans Pro</vt:lpstr>
      <vt:lpstr>Tahoma</vt:lpstr>
      <vt:lpstr>Times New Roman</vt:lpstr>
      <vt:lpstr>Office Theme</vt:lpstr>
      <vt:lpstr>1_Office Theme</vt:lpstr>
      <vt:lpstr>2_Office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ICONIC</dc:title>
  <dc:creator>Musedsmh</dc:creator>
  <cp:lastModifiedBy>Пользователь</cp:lastModifiedBy>
  <cp:revision>3278</cp:revision>
  <dcterms:created xsi:type="dcterms:W3CDTF">2017-01-10T11:09:36Z</dcterms:created>
  <dcterms:modified xsi:type="dcterms:W3CDTF">2021-03-01T10:53:54Z</dcterms:modified>
</cp:coreProperties>
</file>