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73"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82F006A-D3BF-497B-9F82-032F67F74D0C}" type="datetimeFigureOut">
              <a:rPr lang="ru-RU" smtClean="0"/>
              <a:t>24.04.2021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28285E8-4B0D-4BE8-8A06-4E1A8330BEE2}"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82F006A-D3BF-497B-9F82-032F67F74D0C}" type="datetimeFigureOut">
              <a:rPr lang="ru-RU" smtClean="0"/>
              <a:t>24.04.2021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28285E8-4B0D-4BE8-8A06-4E1A8330BEE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82F006A-D3BF-497B-9F82-032F67F74D0C}" type="datetimeFigureOut">
              <a:rPr lang="ru-RU" smtClean="0"/>
              <a:t>24.04.2021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28285E8-4B0D-4BE8-8A06-4E1A8330BEE2}"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82F006A-D3BF-497B-9F82-032F67F74D0C}" type="datetimeFigureOut">
              <a:rPr lang="ru-RU" smtClean="0"/>
              <a:t>24.04.2021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28285E8-4B0D-4BE8-8A06-4E1A8330BEE2}"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2F006A-D3BF-497B-9F82-032F67F74D0C}" type="datetimeFigureOut">
              <a:rPr lang="ru-RU" smtClean="0"/>
              <a:t>24.04.2021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28285E8-4B0D-4BE8-8A06-4E1A8330BEE2}"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382F006A-D3BF-497B-9F82-032F67F74D0C}" type="datetimeFigureOut">
              <a:rPr lang="ru-RU" smtClean="0"/>
              <a:t>24.04.2021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28285E8-4B0D-4BE8-8A06-4E1A8330BEE2}"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82F006A-D3BF-497B-9F82-032F67F74D0C}" type="datetimeFigureOut">
              <a:rPr lang="ru-RU" smtClean="0"/>
              <a:t>24.04.2021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28285E8-4B0D-4BE8-8A06-4E1A8330BEE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82F006A-D3BF-497B-9F82-032F67F74D0C}" type="datetimeFigureOut">
              <a:rPr lang="ru-RU" smtClean="0"/>
              <a:t>24.04.2021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28285E8-4B0D-4BE8-8A06-4E1A8330BEE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82F006A-D3BF-497B-9F82-032F67F74D0C}" type="datetimeFigureOut">
              <a:rPr lang="ru-RU" smtClean="0"/>
              <a:t>24.04.2021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28285E8-4B0D-4BE8-8A06-4E1A8330BEE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82F006A-D3BF-497B-9F82-032F67F74D0C}" type="datetimeFigureOut">
              <a:rPr lang="ru-RU" smtClean="0"/>
              <a:t>24.04.2021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28285E8-4B0D-4BE8-8A06-4E1A8330BEE2}"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82F006A-D3BF-497B-9F82-032F67F74D0C}" type="datetimeFigureOut">
              <a:rPr lang="ru-RU" smtClean="0"/>
              <a:t>24.04.2021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28285E8-4B0D-4BE8-8A06-4E1A8330BEE2}"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82F006A-D3BF-497B-9F82-032F67F74D0C}" type="datetimeFigureOut">
              <a:rPr lang="ru-RU" smtClean="0"/>
              <a:t>24.04.2021</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28285E8-4B0D-4BE8-8A06-4E1A8330BEE2}"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kk-KZ" dirty="0" smtClean="0">
                <a:solidFill>
                  <a:schemeClr val="tx1"/>
                </a:solidFill>
                <a:latin typeface="Times New Roman" pitchFamily="18" charset="0"/>
                <a:cs typeface="Times New Roman" pitchFamily="18" charset="0"/>
              </a:rPr>
              <a:t>Сабақтын тақырыбы:</a:t>
            </a:r>
            <a:br>
              <a:rPr lang="kk-KZ" dirty="0" smtClean="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03648" y="3501008"/>
            <a:ext cx="6400800" cy="1473200"/>
          </a:xfrm>
        </p:spPr>
        <p:txBody>
          <a:bodyPr/>
          <a:lstStyle/>
          <a:p>
            <a:r>
              <a:rPr lang="kk-KZ" dirty="0" smtClean="0">
                <a:latin typeface="Times New Roman" pitchFamily="18" charset="0"/>
                <a:cs typeface="Times New Roman" pitchFamily="18" charset="0"/>
              </a:rPr>
              <a:t>Энергияның сақталу және айналу заңы</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7 </a:t>
            </a:r>
            <a:r>
              <a:rPr lang="kk-KZ" dirty="0" smtClean="0">
                <a:latin typeface="Times New Roman" pitchFamily="18" charset="0"/>
                <a:cs typeface="Times New Roman" pitchFamily="18" charset="0"/>
              </a:rPr>
              <a:t>сынып</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758397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6115008"/>
          </a:xfrm>
        </p:spPr>
        <p:txBody>
          <a:bodyPr>
            <a:normAutofit/>
          </a:bodyPr>
          <a:lstStyle/>
          <a:p>
            <a:r>
              <a:rPr lang="kk-KZ" sz="2400" dirty="0">
                <a:solidFill>
                  <a:schemeClr val="tx1"/>
                </a:solidFill>
                <a:latin typeface="Times New Roman" pitchFamily="18" charset="0"/>
                <a:cs typeface="Times New Roman" pitchFamily="18" charset="0"/>
              </a:rPr>
              <a:t>Жауабы:барлық нүктеде бірдей.</a:t>
            </a:r>
            <a:endParaRPr lang="ru-RU"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436194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5538944"/>
          </a:xfrm>
        </p:spPr>
        <p:txBody>
          <a:bodyPr>
            <a:normAutofit/>
          </a:bodyPr>
          <a:lstStyle/>
          <a:p>
            <a:r>
              <a:rPr lang="kk-KZ" sz="1800" b="1" dirty="0">
                <a:solidFill>
                  <a:schemeClr val="tx1"/>
                </a:solidFill>
                <a:latin typeface="Times New Roman" pitchFamily="18" charset="0"/>
                <a:cs typeface="Times New Roman" pitchFamily="18" charset="0"/>
              </a:rPr>
              <a:t>Есеп № </a:t>
            </a:r>
            <a:r>
              <a:rPr lang="ru-RU" sz="1800" b="1" dirty="0">
                <a:solidFill>
                  <a:schemeClr val="tx1"/>
                </a:solidFill>
                <a:latin typeface="Times New Roman" pitchFamily="18" charset="0"/>
                <a:cs typeface="Times New Roman" pitchFamily="18" charset="0"/>
              </a:rPr>
              <a:t>1</a:t>
            </a:r>
            <a:r>
              <a:rPr lang="ru-RU" sz="1800" dirty="0">
                <a:solidFill>
                  <a:schemeClr val="tx1"/>
                </a:solidFill>
                <a:latin typeface="Times New Roman" pitchFamily="18" charset="0"/>
                <a:cs typeface="Times New Roman" pitchFamily="18" charset="0"/>
              </a:rPr>
              <a:t/>
            </a:r>
            <a:br>
              <a:rPr lang="ru-RU" sz="1800" dirty="0">
                <a:solidFill>
                  <a:schemeClr val="tx1"/>
                </a:solidFill>
                <a:latin typeface="Times New Roman" pitchFamily="18" charset="0"/>
                <a:cs typeface="Times New Roman" pitchFamily="18" charset="0"/>
              </a:rPr>
            </a:br>
            <a:r>
              <a:rPr lang="kk-KZ" sz="1800" dirty="0">
                <a:solidFill>
                  <a:schemeClr val="tx1"/>
                </a:solidFill>
                <a:latin typeface="Times New Roman" pitchFamily="18" charset="0"/>
                <a:cs typeface="Times New Roman" pitchFamily="18" charset="0"/>
              </a:rPr>
              <a:t>Потенциалдық энергиясы </a:t>
            </a:r>
            <a:r>
              <a:rPr lang="ru-RU" sz="1800" dirty="0">
                <a:solidFill>
                  <a:schemeClr val="tx1"/>
                </a:solidFill>
                <a:latin typeface="Times New Roman" pitchFamily="18" charset="0"/>
                <a:cs typeface="Times New Roman" pitchFamily="18" charset="0"/>
              </a:rPr>
              <a:t>20</a:t>
            </a:r>
            <a:r>
              <a:rPr lang="kk-KZ" sz="1800" dirty="0">
                <a:solidFill>
                  <a:schemeClr val="tx1"/>
                </a:solidFill>
                <a:latin typeface="Times New Roman" pitchFamily="18" charset="0"/>
                <a:cs typeface="Times New Roman" pitchFamily="18" charset="0"/>
              </a:rPr>
              <a:t> Дж доп белгілі бір биіктіктен еркін құлайды.</a:t>
            </a:r>
            <a:r>
              <a:rPr lang="ru-RU" sz="1800" dirty="0">
                <a:solidFill>
                  <a:schemeClr val="tx1"/>
                </a:solidFill>
                <a:latin typeface="Times New Roman" pitchFamily="18" charset="0"/>
                <a:cs typeface="Times New Roman" pitchFamily="18" charset="0"/>
              </a:rPr>
              <a:t/>
            </a:r>
            <a:br>
              <a:rPr lang="ru-RU" sz="1800" dirty="0">
                <a:solidFill>
                  <a:schemeClr val="tx1"/>
                </a:solidFill>
                <a:latin typeface="Times New Roman" pitchFamily="18" charset="0"/>
                <a:cs typeface="Times New Roman" pitchFamily="18" charset="0"/>
              </a:rPr>
            </a:br>
            <a:r>
              <a:rPr lang="kk-KZ" sz="1800" dirty="0">
                <a:solidFill>
                  <a:schemeClr val="tx1"/>
                </a:solidFill>
                <a:latin typeface="Times New Roman" pitchFamily="18" charset="0"/>
                <a:cs typeface="Times New Roman" pitchFamily="18" charset="0"/>
              </a:rPr>
              <a:t>Жерге соғылатын мезеттегі доптың толық механикалық энергиясы неге тең?(Ауаның кедергісі ескерілмейді )</a:t>
            </a:r>
            <a:endParaRPr lang="ru-RU" sz="1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587512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44824"/>
            <a:ext cx="8229600" cy="2448272"/>
          </a:xfrm>
        </p:spPr>
        <p:txBody>
          <a:bodyPr>
            <a:normAutofit/>
          </a:bodyPr>
          <a:lstStyle/>
          <a:p>
            <a:r>
              <a:rPr lang="kk-KZ" sz="1800" dirty="0">
                <a:solidFill>
                  <a:schemeClr val="tx1"/>
                </a:solidFill>
                <a:latin typeface="Times New Roman" pitchFamily="18" charset="0"/>
                <a:cs typeface="Times New Roman" pitchFamily="18" charset="0"/>
              </a:rPr>
              <a:t>Жауабы: Дене алғашқыда биіктікте тыныштықта болғандықтан оның толық механикалық энергияға тең болады.Энергияның сақталу заныңа сәйкес толық механикалық энергия қозғалыс траекториясының кез келген нүктесінде бірдей 20 Дж болады</a:t>
            </a:r>
            <a:endParaRPr lang="ru-RU" sz="1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207575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44824"/>
            <a:ext cx="8229600" cy="2736304"/>
          </a:xfrm>
        </p:spPr>
        <p:txBody>
          <a:bodyPr>
            <a:noAutofit/>
          </a:bodyPr>
          <a:lstStyle/>
          <a:p>
            <a:r>
              <a:rPr lang="kk-KZ" sz="2000" b="1" dirty="0">
                <a:solidFill>
                  <a:schemeClr val="tx1"/>
                </a:solidFill>
                <a:latin typeface="Times New Roman" pitchFamily="18" charset="0"/>
                <a:cs typeface="Times New Roman" pitchFamily="18" charset="0"/>
              </a:rPr>
              <a:t>Есеп №2</a:t>
            </a:r>
            <a:r>
              <a:rPr lang="ru-RU" sz="2000" dirty="0">
                <a:solidFill>
                  <a:schemeClr val="tx1"/>
                </a:solidFill>
                <a:latin typeface="Times New Roman" pitchFamily="18" charset="0"/>
                <a:cs typeface="Times New Roman" pitchFamily="18" charset="0"/>
              </a:rPr>
              <a:t/>
            </a:r>
            <a:br>
              <a:rPr lang="ru-RU" sz="2000" dirty="0">
                <a:solidFill>
                  <a:schemeClr val="tx1"/>
                </a:solidFill>
                <a:latin typeface="Times New Roman" pitchFamily="18" charset="0"/>
                <a:cs typeface="Times New Roman" pitchFamily="18" charset="0"/>
              </a:rPr>
            </a:br>
            <a:r>
              <a:rPr lang="kk-KZ" sz="2000" dirty="0">
                <a:solidFill>
                  <a:schemeClr val="tx1"/>
                </a:solidFill>
                <a:latin typeface="Times New Roman" pitchFamily="18" charset="0"/>
                <a:cs typeface="Times New Roman" pitchFamily="18" charset="0"/>
              </a:rPr>
              <a:t>Тас 10м/с жылдамдықпен тік жоғары лақтырылды. Дене қандай биіктікке көтеріледі? ( Ауаның кедергісі ескерілмейді,g=10 H/кг)</a:t>
            </a:r>
            <a:r>
              <a:rPr lang="ru-RU" sz="2000" dirty="0">
                <a:solidFill>
                  <a:schemeClr val="tx1"/>
                </a:solidFill>
                <a:latin typeface="Times New Roman" pitchFamily="18" charset="0"/>
                <a:cs typeface="Times New Roman" pitchFamily="18" charset="0"/>
              </a:rPr>
              <a:t/>
            </a:r>
            <a:br>
              <a:rPr lang="ru-RU" sz="2000" dirty="0">
                <a:solidFill>
                  <a:schemeClr val="tx1"/>
                </a:solidFill>
                <a:latin typeface="Times New Roman" pitchFamily="18" charset="0"/>
                <a:cs typeface="Times New Roman" pitchFamily="18" charset="0"/>
              </a:rPr>
            </a:br>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5155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Заголовок 1"/>
              <p:cNvSpPr>
                <a:spLocks noGrp="1"/>
              </p:cNvSpPr>
              <p:nvPr>
                <p:ph type="title"/>
              </p:nvPr>
            </p:nvSpPr>
            <p:spPr>
              <a:xfrm>
                <a:off x="457200" y="338328"/>
                <a:ext cx="8229600" cy="5250912"/>
              </a:xfrm>
            </p:spPr>
            <p:txBody>
              <a:bodyPr>
                <a:normAutofit/>
              </a:bodyPr>
              <a:lstStyle/>
              <a:p>
                <a:pPr algn="l"/>
                <a:r>
                  <a:rPr lang="ru-RU" dirty="0"/>
                  <a:t> </a:t>
                </a:r>
                <a:r>
                  <a:rPr lang="kk-KZ" sz="1800" dirty="0" smtClean="0">
                    <a:solidFill>
                      <a:schemeClr val="tx1"/>
                    </a:solidFill>
                    <a:latin typeface="Times New Roman" pitchFamily="18" charset="0"/>
                    <a:cs typeface="Times New Roman" pitchFamily="18" charset="0"/>
                  </a:rPr>
                  <a:t>Берілгені:</a:t>
                </a:r>
                <a14:m>
                  <m:oMath xmlns:m="http://schemas.openxmlformats.org/officeDocument/2006/math">
                    <m:r>
                      <a:rPr lang="kk-KZ" sz="1800" i="1">
                        <a:solidFill>
                          <a:schemeClr val="tx1"/>
                        </a:solidFill>
                      </a:rPr>
                      <m:t>𝜈</m:t>
                    </m:r>
                    <m:r>
                      <a:rPr lang="kk-KZ" sz="1800" i="1">
                        <a:solidFill>
                          <a:schemeClr val="tx1"/>
                        </a:solidFill>
                      </a:rPr>
                      <m:t>=10м/с</m:t>
                    </m:r>
                  </m:oMath>
                </a14:m>
                <a:r>
                  <a:rPr lang="ru-RU" sz="1800" dirty="0">
                    <a:solidFill>
                      <a:schemeClr val="tx1"/>
                    </a:solidFill>
                    <a:latin typeface="Times New Roman" pitchFamily="18" charset="0"/>
                    <a:cs typeface="Times New Roman" pitchFamily="18" charset="0"/>
                  </a:rPr>
                  <a:t/>
                </a:r>
                <a:br>
                  <a:rPr lang="ru-RU" sz="1800" dirty="0">
                    <a:solidFill>
                      <a:schemeClr val="tx1"/>
                    </a:solidFill>
                    <a:latin typeface="Times New Roman" pitchFamily="18" charset="0"/>
                    <a:cs typeface="Times New Roman" pitchFamily="18" charset="0"/>
                  </a:rPr>
                </a:br>
                <a:r>
                  <a:rPr lang="kk-KZ" sz="1800" dirty="0">
                    <a:solidFill>
                      <a:schemeClr val="tx1"/>
                    </a:solidFill>
                    <a:latin typeface="Times New Roman" pitchFamily="18" charset="0"/>
                    <a:cs typeface="Times New Roman" pitchFamily="18" charset="0"/>
                  </a:rPr>
                  <a:t>h- ?</a:t>
                </a:r>
                <a:r>
                  <a:rPr lang="ru-RU" sz="1800" dirty="0">
                    <a:solidFill>
                      <a:schemeClr val="tx1"/>
                    </a:solidFill>
                    <a:latin typeface="Times New Roman" pitchFamily="18" charset="0"/>
                    <a:cs typeface="Times New Roman" pitchFamily="18" charset="0"/>
                  </a:rPr>
                  <a:t/>
                </a:r>
                <a:br>
                  <a:rPr lang="ru-RU" sz="1800" dirty="0">
                    <a:solidFill>
                      <a:schemeClr val="tx1"/>
                    </a:solidFill>
                    <a:latin typeface="Times New Roman" pitchFamily="18" charset="0"/>
                    <a:cs typeface="Times New Roman" pitchFamily="18" charset="0"/>
                  </a:rPr>
                </a:br>
                <a:r>
                  <a:rPr lang="kk-KZ" sz="1800" dirty="0">
                    <a:solidFill>
                      <a:schemeClr val="tx1"/>
                    </a:solidFill>
                    <a:latin typeface="Times New Roman" pitchFamily="18" charset="0"/>
                    <a:cs typeface="Times New Roman" pitchFamily="18" charset="0"/>
                  </a:rPr>
                  <a:t>Шешуі:</a:t>
                </a:r>
                <a:r>
                  <a:rPr lang="ru-RU" sz="1800" dirty="0">
                    <a:solidFill>
                      <a:schemeClr val="tx1"/>
                    </a:solidFill>
                    <a:latin typeface="Times New Roman" pitchFamily="18" charset="0"/>
                    <a:cs typeface="Times New Roman" pitchFamily="18" charset="0"/>
                  </a:rPr>
                  <a:t/>
                </a:r>
                <a:br>
                  <a:rPr lang="ru-RU" sz="1800" dirty="0">
                    <a:solidFill>
                      <a:schemeClr val="tx1"/>
                    </a:solidFill>
                    <a:latin typeface="Times New Roman" pitchFamily="18" charset="0"/>
                    <a:cs typeface="Times New Roman" pitchFamily="18" charset="0"/>
                  </a:rPr>
                </a:br>
                <a:r>
                  <a:rPr lang="kk-KZ" sz="1800" dirty="0">
                    <a:solidFill>
                      <a:schemeClr val="tx1"/>
                    </a:solidFill>
                    <a:latin typeface="Times New Roman" pitchFamily="18" charset="0"/>
                    <a:cs typeface="Times New Roman" pitchFamily="18" charset="0"/>
                  </a:rPr>
                  <a:t>Тасты лақтырғанда алынған кинетикалық энергия біртіндеп потенциалдық энергияға </a:t>
                </a:r>
                <a:r>
                  <a:rPr lang="kk-KZ" sz="1800" dirty="0" smtClean="0">
                    <a:solidFill>
                      <a:schemeClr val="tx1"/>
                    </a:solidFill>
                    <a:latin typeface="Times New Roman" pitchFamily="18" charset="0"/>
                    <a:cs typeface="Times New Roman" pitchFamily="18" charset="0"/>
                  </a:rPr>
                  <a:t>айналады:</a:t>
                </a:r>
                <a:br>
                  <a:rPr lang="kk-KZ" sz="1800" dirty="0" smtClean="0">
                    <a:solidFill>
                      <a:schemeClr val="tx1"/>
                    </a:solidFill>
                    <a:latin typeface="Times New Roman" pitchFamily="18" charset="0"/>
                    <a:cs typeface="Times New Roman" pitchFamily="18" charset="0"/>
                  </a:rPr>
                </a:br>
                <a14:m>
                  <m:oMathPara xmlns:m="http://schemas.openxmlformats.org/officeDocument/2006/math">
                    <m:oMathParaPr>
                      <m:jc m:val="centerGroup"/>
                    </m:oMathParaPr>
                    <m:oMath xmlns:m="http://schemas.openxmlformats.org/officeDocument/2006/math">
                      <m:sSub>
                        <m:sSubPr>
                          <m:ctrlPr>
                            <a:rPr lang="ru-RU" sz="1800" i="1"/>
                          </m:ctrlPr>
                        </m:sSubPr>
                        <m:e>
                          <m:r>
                            <a:rPr lang="kk-KZ" sz="1800" i="1"/>
                            <m:t>Е</m:t>
                          </m:r>
                        </m:e>
                        <m:sub>
                          <m:r>
                            <a:rPr lang="kk-KZ" sz="1800" i="1"/>
                            <m:t>к=</m:t>
                          </m:r>
                          <m:sSub>
                            <m:sSubPr>
                              <m:ctrlPr>
                                <a:rPr lang="ru-RU" sz="1800" i="1"/>
                              </m:ctrlPr>
                            </m:sSubPr>
                            <m:e>
                              <m:r>
                                <a:rPr lang="en-US" sz="1800" i="1"/>
                                <m:t>𝐸</m:t>
                              </m:r>
                            </m:e>
                            <m:sub>
                              <m:r>
                                <a:rPr lang="ru-RU" sz="1800" i="1"/>
                                <m:t>п</m:t>
                              </m:r>
                            </m:sub>
                          </m:sSub>
                        </m:sub>
                      </m:sSub>
                    </m:oMath>
                    <m:oMath xmlns:m="http://schemas.openxmlformats.org/officeDocument/2006/math">
                      <m:sSub>
                        <m:sSubPr>
                          <m:ctrlPr>
                            <a:rPr lang="ru-RU" sz="1800" i="1" smtClean="0">
                              <a:solidFill>
                                <a:schemeClr val="tx1"/>
                              </a:solidFill>
                            </a:rPr>
                          </m:ctrlPr>
                        </m:sSubPr>
                        <m:e>
                          <m:r>
                            <a:rPr lang="kk-KZ" sz="1800" i="1">
                              <a:solidFill>
                                <a:schemeClr val="tx1"/>
                              </a:solidFill>
                            </a:rPr>
                            <m:t>Е</m:t>
                          </m:r>
                        </m:e>
                        <m:sub>
                          <m:r>
                            <a:rPr lang="kk-KZ" sz="1800" i="1">
                              <a:solidFill>
                                <a:schemeClr val="tx1"/>
                              </a:solidFill>
                            </a:rPr>
                            <m:t>к=</m:t>
                          </m:r>
                          <m:sSub>
                            <m:sSubPr>
                              <m:ctrlPr>
                                <a:rPr lang="ru-RU" sz="1800" i="1">
                                  <a:solidFill>
                                    <a:schemeClr val="tx1"/>
                                  </a:solidFill>
                                </a:rPr>
                              </m:ctrlPr>
                            </m:sSubPr>
                            <m:e>
                              <m:r>
                                <a:rPr lang="en-US" sz="1800" i="1">
                                  <a:solidFill>
                                    <a:schemeClr val="tx1"/>
                                  </a:solidFill>
                                </a:rPr>
                                <m:t>𝐸</m:t>
                              </m:r>
                            </m:e>
                            <m:sub>
                              <m:r>
                                <a:rPr lang="ru-RU" sz="1800" i="1">
                                  <a:solidFill>
                                    <a:schemeClr val="tx1"/>
                                  </a:solidFill>
                                </a:rPr>
                                <m:t>п</m:t>
                              </m:r>
                            </m:sub>
                          </m:sSub>
                        </m:sub>
                      </m:sSub>
                    </m:oMath>
                  </m:oMathPara>
                </a14:m>
                <a:r>
                  <a:rPr lang="ru-RU" sz="1800" dirty="0">
                    <a:solidFill>
                      <a:schemeClr val="tx1"/>
                    </a:solidFill>
                    <a:latin typeface="Times New Roman" pitchFamily="18" charset="0"/>
                    <a:cs typeface="Times New Roman" pitchFamily="18" charset="0"/>
                  </a:rPr>
                  <a:t/>
                </a:r>
                <a:br>
                  <a:rPr lang="ru-RU" sz="180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
                </a:r>
                <a:br>
                  <a:rPr lang="ru-RU" sz="1800" dirty="0">
                    <a:solidFill>
                      <a:schemeClr val="tx1"/>
                    </a:solidFill>
                    <a:latin typeface="Times New Roman" pitchFamily="18" charset="0"/>
                    <a:cs typeface="Times New Roman" pitchFamily="18" charset="0"/>
                  </a:rPr>
                </a:br>
                <a14:m>
                  <m:oMath xmlns:m="http://schemas.openxmlformats.org/officeDocument/2006/math">
                    <m:f>
                      <m:fPr>
                        <m:ctrlPr>
                          <a:rPr lang="ru-RU" sz="1800" i="1">
                            <a:solidFill>
                              <a:schemeClr val="tx1"/>
                            </a:solidFill>
                          </a:rPr>
                        </m:ctrlPr>
                      </m:fPr>
                      <m:num>
                        <m:r>
                          <a:rPr lang="en-US" sz="1800" i="1">
                            <a:solidFill>
                              <a:schemeClr val="tx1"/>
                            </a:solidFill>
                          </a:rPr>
                          <m:t>𝑚</m:t>
                        </m:r>
                        <m:sSup>
                          <m:sSupPr>
                            <m:ctrlPr>
                              <a:rPr lang="ru-RU" sz="1800" i="1">
                                <a:solidFill>
                                  <a:schemeClr val="tx1"/>
                                </a:solidFill>
                              </a:rPr>
                            </m:ctrlPr>
                          </m:sSupPr>
                          <m:e>
                            <m:r>
                              <a:rPr lang="en-US" sz="1800" i="1">
                                <a:solidFill>
                                  <a:schemeClr val="tx1"/>
                                </a:solidFill>
                              </a:rPr>
                              <m:t>𝜈</m:t>
                            </m:r>
                          </m:e>
                          <m:sup>
                            <m:r>
                              <a:rPr lang="en-US" sz="1800" i="1">
                                <a:solidFill>
                                  <a:schemeClr val="tx1"/>
                                </a:solidFill>
                              </a:rPr>
                              <m:t>2</m:t>
                            </m:r>
                          </m:sup>
                        </m:sSup>
                      </m:num>
                      <m:den>
                        <m:r>
                          <a:rPr lang="ru-RU" sz="1800" i="1">
                            <a:solidFill>
                              <a:schemeClr val="tx1"/>
                            </a:solidFill>
                          </a:rPr>
                          <m:t>2</m:t>
                        </m:r>
                      </m:den>
                    </m:f>
                  </m:oMath>
                </a14:m>
                <a:r>
                  <a:rPr lang="ru-RU" sz="1800" dirty="0">
                    <a:solidFill>
                      <a:schemeClr val="tx1"/>
                    </a:solidFill>
                    <a:latin typeface="Times New Roman" pitchFamily="18" charset="0"/>
                    <a:cs typeface="Times New Roman" pitchFamily="18" charset="0"/>
                  </a:rPr>
                  <a:t>=</a:t>
                </a:r>
                <a:r>
                  <a:rPr lang="en-US" sz="1800" dirty="0" err="1">
                    <a:solidFill>
                      <a:schemeClr val="tx1"/>
                    </a:solidFill>
                    <a:latin typeface="Times New Roman" pitchFamily="18" charset="0"/>
                    <a:cs typeface="Times New Roman" pitchFamily="18" charset="0"/>
                  </a:rPr>
                  <a:t>mgh</a:t>
                </a:r>
                <a:r>
                  <a:rPr lang="ru-RU" sz="1800" dirty="0">
                    <a:solidFill>
                      <a:schemeClr val="tx1"/>
                    </a:solidFill>
                    <a:latin typeface="Times New Roman" pitchFamily="18" charset="0"/>
                    <a:cs typeface="Times New Roman" pitchFamily="18" charset="0"/>
                  </a:rPr>
                  <a:t/>
                </a:r>
                <a:br>
                  <a:rPr lang="ru-RU" sz="1800" dirty="0">
                    <a:solidFill>
                      <a:schemeClr val="tx1"/>
                    </a:solidFill>
                    <a:latin typeface="Times New Roman" pitchFamily="18" charset="0"/>
                    <a:cs typeface="Times New Roman" pitchFamily="18" charset="0"/>
                  </a:rPr>
                </a:br>
                <a:r>
                  <a:rPr lang="kk-KZ" sz="1800" dirty="0">
                    <a:solidFill>
                      <a:schemeClr val="tx1"/>
                    </a:solidFill>
                    <a:latin typeface="Times New Roman" pitchFamily="18" charset="0"/>
                    <a:cs typeface="Times New Roman" pitchFamily="18" charset="0"/>
                  </a:rPr>
                  <a:t>Массалары қысқаоып,биіктік анықталады.</a:t>
                </a:r>
                <a:r>
                  <a:rPr lang="ru-RU" sz="1800" dirty="0">
                    <a:solidFill>
                      <a:schemeClr val="tx1"/>
                    </a:solidFill>
                    <a:latin typeface="Times New Roman" pitchFamily="18" charset="0"/>
                    <a:cs typeface="Times New Roman" pitchFamily="18" charset="0"/>
                  </a:rPr>
                  <a:t/>
                </a:r>
                <a:br>
                  <a:rPr lang="ru-RU" sz="1800" dirty="0">
                    <a:solidFill>
                      <a:schemeClr val="tx1"/>
                    </a:solidFill>
                    <a:latin typeface="Times New Roman" pitchFamily="18" charset="0"/>
                    <a:cs typeface="Times New Roman" pitchFamily="18" charset="0"/>
                  </a:rPr>
                </a:br>
                <a14:m>
                  <m:oMathPara xmlns:m="http://schemas.openxmlformats.org/officeDocument/2006/math">
                    <m:oMathParaPr>
                      <m:jc m:val="centerGroup"/>
                    </m:oMathParaPr>
                    <m:oMath xmlns:m="http://schemas.openxmlformats.org/officeDocument/2006/math">
                      <m:f>
                        <m:fPr>
                          <m:ctrlPr>
                            <a:rPr lang="ru-RU" sz="1800" i="1">
                              <a:solidFill>
                                <a:schemeClr val="tx1"/>
                              </a:solidFill>
                            </a:rPr>
                          </m:ctrlPr>
                        </m:fPr>
                        <m:num>
                          <m:sSup>
                            <m:sSupPr>
                              <m:ctrlPr>
                                <a:rPr lang="ru-RU" sz="1800" i="1">
                                  <a:solidFill>
                                    <a:schemeClr val="tx1"/>
                                  </a:solidFill>
                                </a:rPr>
                              </m:ctrlPr>
                            </m:sSupPr>
                            <m:e>
                              <m:r>
                                <a:rPr lang="kk-KZ" sz="1800" i="1">
                                  <a:solidFill>
                                    <a:schemeClr val="tx1"/>
                                  </a:solidFill>
                                </a:rPr>
                                <m:t>𝜈</m:t>
                              </m:r>
                              <m:r>
                                <a:rPr lang="kk-KZ" sz="1800" i="1">
                                  <a:solidFill>
                                    <a:schemeClr val="tx1"/>
                                  </a:solidFill>
                                </a:rPr>
                                <m:t> </m:t>
                              </m:r>
                            </m:e>
                            <m:sup>
                              <m:r>
                                <a:rPr lang="kk-KZ" sz="1800" i="1">
                                  <a:solidFill>
                                    <a:schemeClr val="tx1"/>
                                  </a:solidFill>
                                </a:rPr>
                                <m:t>2</m:t>
                              </m:r>
                            </m:sup>
                          </m:sSup>
                        </m:num>
                        <m:den>
                          <m:r>
                            <a:rPr lang="kk-KZ" sz="1800" i="1">
                              <a:solidFill>
                                <a:schemeClr val="tx1"/>
                              </a:solidFill>
                            </a:rPr>
                            <m:t>2</m:t>
                          </m:r>
                        </m:den>
                      </m:f>
                      <m:r>
                        <a:rPr lang="kk-KZ" sz="1800" i="1">
                          <a:solidFill>
                            <a:schemeClr val="tx1"/>
                          </a:solidFill>
                        </a:rPr>
                        <m:t>=</m:t>
                      </m:r>
                      <m:r>
                        <a:rPr lang="kk-KZ" sz="1800" i="1">
                          <a:solidFill>
                            <a:schemeClr val="tx1"/>
                          </a:solidFill>
                        </a:rPr>
                        <m:t>𝑔h</m:t>
                      </m:r>
                      <m:r>
                        <a:rPr lang="kk-KZ" sz="1800" i="1">
                          <a:solidFill>
                            <a:schemeClr val="tx1"/>
                          </a:solidFill>
                        </a:rPr>
                        <m:t>=</m:t>
                      </m:r>
                      <m:r>
                        <a:rPr lang="kk-KZ" sz="1800" i="1">
                          <a:solidFill>
                            <a:schemeClr val="tx1"/>
                          </a:solidFill>
                        </a:rPr>
                        <m:t>h</m:t>
                      </m:r>
                      <m:r>
                        <a:rPr lang="kk-KZ" sz="1800" i="1">
                          <a:solidFill>
                            <a:schemeClr val="tx1"/>
                          </a:solidFill>
                        </a:rPr>
                        <m:t>=</m:t>
                      </m:r>
                      <m:f>
                        <m:fPr>
                          <m:ctrlPr>
                            <a:rPr lang="ru-RU" sz="1800" i="1">
                              <a:solidFill>
                                <a:schemeClr val="tx1"/>
                              </a:solidFill>
                            </a:rPr>
                          </m:ctrlPr>
                        </m:fPr>
                        <m:num>
                          <m:sSup>
                            <m:sSupPr>
                              <m:ctrlPr>
                                <a:rPr lang="ru-RU" sz="1800" i="1">
                                  <a:solidFill>
                                    <a:schemeClr val="tx1"/>
                                  </a:solidFill>
                                </a:rPr>
                              </m:ctrlPr>
                            </m:sSupPr>
                            <m:e>
                              <m:r>
                                <a:rPr lang="kk-KZ" sz="1800" i="1">
                                  <a:solidFill>
                                    <a:schemeClr val="tx1"/>
                                  </a:solidFill>
                                </a:rPr>
                                <m:t>𝜈</m:t>
                              </m:r>
                            </m:e>
                            <m:sup>
                              <m:r>
                                <a:rPr lang="kk-KZ" sz="1800" i="1">
                                  <a:solidFill>
                                    <a:schemeClr val="tx1"/>
                                  </a:solidFill>
                                </a:rPr>
                                <m:t>2</m:t>
                              </m:r>
                            </m:sup>
                          </m:sSup>
                        </m:num>
                        <m:den>
                          <m:r>
                            <a:rPr lang="kk-KZ" sz="1800" i="1">
                              <a:solidFill>
                                <a:schemeClr val="tx1"/>
                              </a:solidFill>
                            </a:rPr>
                            <m:t>2</m:t>
                          </m:r>
                          <m:r>
                            <a:rPr lang="kk-KZ" sz="1800" i="1">
                              <a:solidFill>
                                <a:schemeClr val="tx1"/>
                              </a:solidFill>
                            </a:rPr>
                            <m:t>𝑔</m:t>
                          </m:r>
                        </m:den>
                      </m:f>
                    </m:oMath>
                  </m:oMathPara>
                </a14:m>
                <a:r>
                  <a:rPr lang="ru-RU" sz="1800" dirty="0">
                    <a:solidFill>
                      <a:schemeClr val="tx1"/>
                    </a:solidFill>
                    <a:latin typeface="Times New Roman" pitchFamily="18" charset="0"/>
                    <a:cs typeface="Times New Roman" pitchFamily="18" charset="0"/>
                  </a:rPr>
                  <a:t/>
                </a:r>
                <a:br>
                  <a:rPr lang="ru-RU" sz="1800" dirty="0">
                    <a:solidFill>
                      <a:schemeClr val="tx1"/>
                    </a:solidFill>
                    <a:latin typeface="Times New Roman" pitchFamily="18" charset="0"/>
                    <a:cs typeface="Times New Roman" pitchFamily="18" charset="0"/>
                  </a:rPr>
                </a:br>
                <a:r>
                  <a:rPr lang="en-US" sz="1800" i="1" dirty="0">
                    <a:solidFill>
                      <a:schemeClr val="tx1"/>
                    </a:solidFill>
                    <a:latin typeface="Times New Roman" pitchFamily="18" charset="0"/>
                    <a:cs typeface="Times New Roman" pitchFamily="18" charset="0"/>
                  </a:rPr>
                  <a:t>h=</a:t>
                </a:r>
                <a14:m>
                  <m:oMath xmlns:m="http://schemas.openxmlformats.org/officeDocument/2006/math">
                    <m:f>
                      <m:fPr>
                        <m:ctrlPr>
                          <a:rPr lang="ru-RU" sz="1800" i="1">
                            <a:solidFill>
                              <a:schemeClr val="tx1"/>
                            </a:solidFill>
                          </a:rPr>
                        </m:ctrlPr>
                      </m:fPr>
                      <m:num>
                        <m:sSup>
                          <m:sSupPr>
                            <m:ctrlPr>
                              <a:rPr lang="ru-RU" sz="1800" i="1">
                                <a:solidFill>
                                  <a:schemeClr val="tx1"/>
                                </a:solidFill>
                              </a:rPr>
                            </m:ctrlPr>
                          </m:sSupPr>
                          <m:e>
                            <m:r>
                              <a:rPr lang="en-US" sz="1800" i="1">
                                <a:solidFill>
                                  <a:schemeClr val="tx1"/>
                                </a:solidFill>
                              </a:rPr>
                              <m:t>10</m:t>
                            </m:r>
                          </m:e>
                          <m:sup>
                            <m:r>
                              <a:rPr lang="en-US" sz="1800" i="1">
                                <a:solidFill>
                                  <a:schemeClr val="tx1"/>
                                </a:solidFill>
                              </a:rPr>
                              <m:t>2</m:t>
                            </m:r>
                          </m:sup>
                        </m:sSup>
                      </m:num>
                      <m:den>
                        <m:r>
                          <a:rPr lang="en-US" sz="1800" i="1">
                            <a:solidFill>
                              <a:schemeClr val="tx1"/>
                            </a:solidFill>
                          </a:rPr>
                          <m:t>2∙10</m:t>
                        </m:r>
                      </m:den>
                    </m:f>
                    <m:r>
                      <a:rPr lang="en-US" sz="1800" i="1">
                        <a:solidFill>
                          <a:schemeClr val="tx1"/>
                        </a:solidFill>
                      </a:rPr>
                      <m:t>=5</m:t>
                    </m:r>
                    <m:r>
                      <a:rPr lang="ru-RU" sz="1800" i="1">
                        <a:solidFill>
                          <a:schemeClr val="tx1"/>
                        </a:solidFill>
                      </a:rPr>
                      <m:t>м</m:t>
                    </m:r>
                  </m:oMath>
                </a14:m>
                <a:r>
                  <a:rPr lang="ru-RU" sz="1800" dirty="0">
                    <a:solidFill>
                      <a:schemeClr val="tx1"/>
                    </a:solidFill>
                    <a:latin typeface="Times New Roman" pitchFamily="18" charset="0"/>
                    <a:cs typeface="Times New Roman" pitchFamily="18" charset="0"/>
                  </a:rPr>
                  <a:t/>
                </a:r>
                <a:br>
                  <a:rPr lang="ru-RU" sz="1800" dirty="0">
                    <a:solidFill>
                      <a:schemeClr val="tx1"/>
                    </a:solidFill>
                    <a:latin typeface="Times New Roman" pitchFamily="18" charset="0"/>
                    <a:cs typeface="Times New Roman" pitchFamily="18" charset="0"/>
                  </a:rPr>
                </a:br>
                <a:endParaRPr lang="ru-RU" sz="1800" dirty="0">
                  <a:solidFill>
                    <a:schemeClr val="tx1"/>
                  </a:solidFill>
                  <a:latin typeface="Times New Roman" pitchFamily="18" charset="0"/>
                  <a:cs typeface="Times New Roman" pitchFamily="18" charset="0"/>
                </a:endParaRPr>
              </a:p>
            </p:txBody>
          </p:sp>
        </mc:Choice>
        <mc:Fallback>
          <p:sp>
            <p:nvSpPr>
              <p:cNvPr id="2" name="Заголовок 1"/>
              <p:cNvSpPr>
                <a:spLocks noGrp="1" noRot="1" noChangeAspect="1" noMove="1" noResize="1" noEditPoints="1" noAdjustHandles="1" noChangeArrowheads="1" noChangeShapeType="1" noTextEdit="1"/>
              </p:cNvSpPr>
              <p:nvPr>
                <p:ph type="title"/>
              </p:nvPr>
            </p:nvSpPr>
            <p:spPr>
              <a:xfrm>
                <a:off x="457200" y="338328"/>
                <a:ext cx="8229600" cy="5250912"/>
              </a:xfrm>
              <a:blipFill rotWithShape="1">
                <a:blip r:embed="rId2"/>
                <a:stretch>
                  <a:fillRect l="-593"/>
                </a:stretch>
              </a:blipFill>
            </p:spPr>
            <p:txBody>
              <a:bodyPr/>
              <a:lstStyle/>
              <a:p>
                <a:r>
                  <a:rPr lang="ru-RU">
                    <a:noFill/>
                  </a:rPr>
                  <a:t> </a:t>
                </a:r>
              </a:p>
            </p:txBody>
          </p:sp>
        </mc:Fallback>
      </mc:AlternateContent>
    </p:spTree>
    <p:extLst>
      <p:ext uri="{BB962C8B-B14F-4D97-AF65-F5344CB8AC3E}">
        <p14:creationId xmlns:p14="http://schemas.microsoft.com/office/powerpoint/2010/main" val="2317350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916832"/>
            <a:ext cx="8229600" cy="4026776"/>
          </a:xfrm>
        </p:spPr>
        <p:txBody>
          <a:bodyPr>
            <a:noAutofit/>
          </a:bodyPr>
          <a:lstStyle/>
          <a:p>
            <a:r>
              <a:rPr lang="kk-KZ" sz="2000" dirty="0">
                <a:solidFill>
                  <a:schemeClr val="tx1"/>
                </a:solidFill>
                <a:latin typeface="Times New Roman" pitchFamily="18" charset="0"/>
                <a:cs typeface="Times New Roman" pitchFamily="18" charset="0"/>
              </a:rPr>
              <a:t>Есеп №</a:t>
            </a:r>
            <a:r>
              <a:rPr lang="ru-RU" sz="2000" dirty="0">
                <a:solidFill>
                  <a:schemeClr val="tx1"/>
                </a:solidFill>
                <a:latin typeface="Times New Roman" pitchFamily="18" charset="0"/>
                <a:cs typeface="Times New Roman" pitchFamily="18" charset="0"/>
              </a:rPr>
              <a:t>3</a:t>
            </a:r>
            <a:br>
              <a:rPr lang="ru-RU" sz="2000" dirty="0">
                <a:solidFill>
                  <a:schemeClr val="tx1"/>
                </a:solidFill>
                <a:latin typeface="Times New Roman" pitchFamily="18" charset="0"/>
                <a:cs typeface="Times New Roman" pitchFamily="18" charset="0"/>
              </a:rPr>
            </a:br>
            <a:r>
              <a:rPr lang="ru-RU" sz="2000" dirty="0">
                <a:solidFill>
                  <a:schemeClr val="tx1"/>
                </a:solidFill>
                <a:latin typeface="Times New Roman" pitchFamily="18" charset="0"/>
                <a:cs typeface="Times New Roman" pitchFamily="18" charset="0"/>
              </a:rPr>
              <a:t> </a:t>
            </a:r>
            <a:r>
              <a:rPr lang="kk-KZ" sz="2000" dirty="0">
                <a:solidFill>
                  <a:schemeClr val="tx1"/>
                </a:solidFill>
                <a:latin typeface="Times New Roman" pitchFamily="18" charset="0"/>
                <a:cs typeface="Times New Roman" pitchFamily="18" charset="0"/>
              </a:rPr>
              <a:t>Суретте көрсетілгендей дене бастапқыда А нүктесінде тыныштықта болып, еркін жіберілді.Дене B нүктесінен қандай жылдамдықпен өтеді?</a:t>
            </a:r>
            <a:r>
              <a:rPr lang="ru-RU" sz="2000" dirty="0">
                <a:solidFill>
                  <a:schemeClr val="tx1"/>
                </a:solidFill>
                <a:latin typeface="Times New Roman" pitchFamily="18" charset="0"/>
                <a:cs typeface="Times New Roman" pitchFamily="18" charset="0"/>
              </a:rPr>
              <a:t>( </a:t>
            </a:r>
            <a:r>
              <a:rPr lang="kk-KZ" sz="2000" dirty="0">
                <a:solidFill>
                  <a:schemeClr val="tx1"/>
                </a:solidFill>
                <a:latin typeface="Times New Roman" pitchFamily="18" charset="0"/>
                <a:cs typeface="Times New Roman" pitchFamily="18" charset="0"/>
              </a:rPr>
              <a:t>Үйкеліс ескерілмейді, </a:t>
            </a:r>
            <a:r>
              <a:rPr lang="en-US" sz="2000" dirty="0">
                <a:solidFill>
                  <a:schemeClr val="tx1"/>
                </a:solidFill>
                <a:latin typeface="Times New Roman" pitchFamily="18" charset="0"/>
                <a:cs typeface="Times New Roman" pitchFamily="18" charset="0"/>
              </a:rPr>
              <a:t>g=10H/</a:t>
            </a:r>
            <a:r>
              <a:rPr lang="ru-RU" sz="2000" dirty="0">
                <a:solidFill>
                  <a:schemeClr val="tx1"/>
                </a:solidFill>
                <a:latin typeface="Times New Roman" pitchFamily="18" charset="0"/>
                <a:cs typeface="Times New Roman" pitchFamily="18" charset="0"/>
              </a:rPr>
              <a:t>кг)</a:t>
            </a:r>
            <a:br>
              <a:rPr lang="ru-RU" sz="2000" dirty="0">
                <a:solidFill>
                  <a:schemeClr val="tx1"/>
                </a:solidFill>
                <a:latin typeface="Times New Roman" pitchFamily="18" charset="0"/>
                <a:cs typeface="Times New Roman" pitchFamily="18" charset="0"/>
              </a:rPr>
            </a:br>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861209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Заголовок 1"/>
              <p:cNvSpPr>
                <a:spLocks noGrp="1"/>
              </p:cNvSpPr>
              <p:nvPr>
                <p:ph type="title"/>
              </p:nvPr>
            </p:nvSpPr>
            <p:spPr>
              <a:xfrm>
                <a:off x="467544" y="692696"/>
                <a:ext cx="8229600" cy="4680520"/>
              </a:xfrm>
            </p:spPr>
            <p:txBody>
              <a:bodyPr>
                <a:normAutofit fontScale="90000"/>
              </a:bodyPr>
              <a:lstStyle/>
              <a:p>
                <a:pPr algn="l"/>
                <a:r>
                  <a:rPr lang="ru-RU" sz="1400" dirty="0" smtClean="0">
                    <a:solidFill>
                      <a:schemeClr val="tx1"/>
                    </a:solidFill>
                    <a:latin typeface="Times New Roman" pitchFamily="18" charset="0"/>
                    <a:cs typeface="Times New Roman" pitchFamily="18" charset="0"/>
                  </a:rPr>
                  <a:t>Бер</a:t>
                </a:r>
                <a:r>
                  <a:rPr lang="kk-KZ" sz="1400" dirty="0">
                    <a:solidFill>
                      <a:schemeClr val="tx1"/>
                    </a:solidFill>
                    <a:latin typeface="Times New Roman" pitchFamily="18" charset="0"/>
                    <a:cs typeface="Times New Roman" pitchFamily="18" charset="0"/>
                  </a:rPr>
                  <a:t>ілгені:</a:t>
                </a:r>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r>
                  <a:rPr lang="kk-KZ" sz="1400" dirty="0">
                    <a:solidFill>
                      <a:schemeClr val="tx1"/>
                    </a:solidFill>
                    <a:latin typeface="Times New Roman" pitchFamily="18" charset="0"/>
                    <a:cs typeface="Times New Roman" pitchFamily="18" charset="0"/>
                  </a:rPr>
                  <a:t>Н</a:t>
                </a:r>
                <a:r>
                  <a:rPr lang="en-US" sz="1400" dirty="0">
                    <a:solidFill>
                      <a:schemeClr val="tx1"/>
                    </a:solidFill>
                    <a:latin typeface="Times New Roman" pitchFamily="18" charset="0"/>
                    <a:cs typeface="Times New Roman" pitchFamily="18" charset="0"/>
                  </a:rPr>
                  <a:t>=6</a:t>
                </a:r>
                <a:r>
                  <a:rPr lang="ru-RU" sz="1400" dirty="0">
                    <a:solidFill>
                      <a:schemeClr val="tx1"/>
                    </a:solidFill>
                    <a:latin typeface="Times New Roman" pitchFamily="18" charset="0"/>
                    <a:cs typeface="Times New Roman" pitchFamily="18" charset="0"/>
                  </a:rPr>
                  <a:t>м</a:t>
                </a:r>
                <a:br>
                  <a:rPr lang="ru-RU" sz="1400" dirty="0">
                    <a:solidFill>
                      <a:schemeClr val="tx1"/>
                    </a:solidFill>
                    <a:latin typeface="Times New Roman" pitchFamily="18" charset="0"/>
                    <a:cs typeface="Times New Roman" pitchFamily="18" charset="0"/>
                  </a:rPr>
                </a:br>
                <a:r>
                  <a:rPr lang="en-US" sz="1400" dirty="0">
                    <a:solidFill>
                      <a:schemeClr val="tx1"/>
                    </a:solidFill>
                    <a:latin typeface="Times New Roman" pitchFamily="18" charset="0"/>
                    <a:cs typeface="Times New Roman" pitchFamily="18" charset="0"/>
                  </a:rPr>
                  <a:t>h=1 </a:t>
                </a:r>
                <a:r>
                  <a:rPr lang="ru-RU" sz="1400" dirty="0">
                    <a:solidFill>
                      <a:schemeClr val="tx1"/>
                    </a:solidFill>
                    <a:latin typeface="Times New Roman" pitchFamily="18" charset="0"/>
                    <a:cs typeface="Times New Roman" pitchFamily="18" charset="0"/>
                  </a:rPr>
                  <a:t>м </a:t>
                </a:r>
                <a:br>
                  <a:rPr lang="ru-RU" sz="1400" dirty="0">
                    <a:solidFill>
                      <a:schemeClr val="tx1"/>
                    </a:solidFill>
                    <a:latin typeface="Times New Roman" pitchFamily="18" charset="0"/>
                    <a:cs typeface="Times New Roman" pitchFamily="18" charset="0"/>
                  </a:rPr>
                </a:br>
                <a14:m>
                  <m:oMath xmlns:m="http://schemas.openxmlformats.org/officeDocument/2006/math">
                    <m:r>
                      <a:rPr lang="ru-RU" sz="1400" i="1">
                        <a:solidFill>
                          <a:schemeClr val="tx1"/>
                        </a:solidFill>
                      </a:rPr>
                      <m:t>𝜈</m:t>
                    </m:r>
                    <m:r>
                      <a:rPr lang="ru-RU" sz="1400" i="1">
                        <a:solidFill>
                          <a:schemeClr val="tx1"/>
                        </a:solidFill>
                      </a:rPr>
                      <m:t>−</m:t>
                    </m:r>
                    <m:r>
                      <a:rPr lang="kk-KZ" sz="1400" i="1">
                        <a:solidFill>
                          <a:schemeClr val="tx1"/>
                        </a:solidFill>
                      </a:rPr>
                      <m:t>?</m:t>
                    </m:r>
                  </m:oMath>
                </a14:m>
                <a:r>
                  <a:rPr lang="kk-KZ" sz="1400" i="1" dirty="0">
                    <a:solidFill>
                      <a:schemeClr val="tx1"/>
                    </a:solidFill>
                    <a:latin typeface="Times New Roman" pitchFamily="18" charset="0"/>
                    <a:cs typeface="Times New Roman" pitchFamily="18" charset="0"/>
                  </a:rPr>
                  <a:t> </a:t>
                </a:r>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r>
                  <a:rPr lang="kk-KZ" sz="1400" dirty="0">
                    <a:solidFill>
                      <a:schemeClr val="tx1"/>
                    </a:solidFill>
                    <a:latin typeface="Times New Roman" pitchFamily="18" charset="0"/>
                    <a:cs typeface="Times New Roman" pitchFamily="18" charset="0"/>
                  </a:rPr>
                  <a:t>Шешуі:Дене жоғарыдан төмен сырғанау кезінде потенциалдық энергия</a:t>
                </a:r>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r>
                  <a:rPr lang="kk-KZ" sz="1400" dirty="0">
                    <a:solidFill>
                      <a:schemeClr val="tx1"/>
                    </a:solidFill>
                    <a:latin typeface="Times New Roman" pitchFamily="18" charset="0"/>
                    <a:cs typeface="Times New Roman" pitchFamily="18" charset="0"/>
                  </a:rPr>
                  <a:t>Кинетикалық энергияға біртіндеп айналады.</a:t>
                </a:r>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r>
                  <a:rPr lang="kk-KZ" sz="1400" dirty="0">
                    <a:solidFill>
                      <a:schemeClr val="tx1"/>
                    </a:solidFill>
                    <a:latin typeface="Times New Roman" pitchFamily="18" charset="0"/>
                    <a:cs typeface="Times New Roman" pitchFamily="18" charset="0"/>
                  </a:rPr>
                  <a:t>Дененің </a:t>
                </a:r>
                <a:r>
                  <a:rPr lang="en-US" sz="1400" dirty="0">
                    <a:solidFill>
                      <a:schemeClr val="tx1"/>
                    </a:solidFill>
                    <a:latin typeface="Times New Roman" pitchFamily="18" charset="0"/>
                    <a:cs typeface="Times New Roman" pitchFamily="18" charset="0"/>
                  </a:rPr>
                  <a:t>H</a:t>
                </a:r>
                <a:r>
                  <a:rPr lang="kk-KZ" sz="1400" dirty="0">
                    <a:solidFill>
                      <a:schemeClr val="tx1"/>
                    </a:solidFill>
                    <a:latin typeface="Times New Roman" pitchFamily="18" charset="0"/>
                    <a:cs typeface="Times New Roman" pitchFamily="18" charset="0"/>
                  </a:rPr>
                  <a:t> биіктітегі </a:t>
                </a:r>
                <a:r>
                  <a:rPr lang="en-US" sz="1400" dirty="0">
                    <a:solidFill>
                      <a:schemeClr val="tx1"/>
                    </a:solidFill>
                    <a:latin typeface="Times New Roman" pitchFamily="18" charset="0"/>
                    <a:cs typeface="Times New Roman" pitchFamily="18" charset="0"/>
                  </a:rPr>
                  <a:t>W</a:t>
                </a:r>
                <a:r>
                  <a:rPr lang="kk-KZ" sz="1400" dirty="0">
                    <a:solidFill>
                      <a:schemeClr val="tx1"/>
                    </a:solidFill>
                    <a:latin typeface="Times New Roman" pitchFamily="18" charset="0"/>
                    <a:cs typeface="Times New Roman" pitchFamily="18" charset="0"/>
                  </a:rPr>
                  <a:t>:</a:t>
                </a:r>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r>
                  <a:rPr lang="en-US" sz="1400" dirty="0">
                    <a:solidFill>
                      <a:schemeClr val="tx1"/>
                    </a:solidFill>
                    <a:latin typeface="Times New Roman" pitchFamily="18" charset="0"/>
                    <a:cs typeface="Times New Roman" pitchFamily="18" charset="0"/>
                  </a:rPr>
                  <a:t>W=</a:t>
                </a:r>
                <a:r>
                  <a:rPr lang="en-US" sz="1400" dirty="0" err="1">
                    <a:solidFill>
                      <a:schemeClr val="tx1"/>
                    </a:solidFill>
                    <a:latin typeface="Times New Roman" pitchFamily="18" charset="0"/>
                    <a:cs typeface="Times New Roman" pitchFamily="18" charset="0"/>
                  </a:rPr>
                  <a:t>mgH</a:t>
                </a:r>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r>
                  <a:rPr lang="kk-KZ" sz="1400" dirty="0">
                    <a:solidFill>
                      <a:schemeClr val="tx1"/>
                    </a:solidFill>
                    <a:latin typeface="Times New Roman" pitchFamily="18" charset="0"/>
                    <a:cs typeface="Times New Roman" pitchFamily="18" charset="0"/>
                  </a:rPr>
                  <a:t>Дененің </a:t>
                </a:r>
                <a:r>
                  <a:rPr lang="en-US" sz="1400" dirty="0">
                    <a:solidFill>
                      <a:schemeClr val="tx1"/>
                    </a:solidFill>
                    <a:latin typeface="Times New Roman" pitchFamily="18" charset="0"/>
                    <a:cs typeface="Times New Roman" pitchFamily="18" charset="0"/>
                  </a:rPr>
                  <a:t>h </a:t>
                </a:r>
                <a:r>
                  <a:rPr lang="kk-KZ" sz="1400" dirty="0">
                    <a:solidFill>
                      <a:schemeClr val="tx1"/>
                    </a:solidFill>
                    <a:latin typeface="Times New Roman" pitchFamily="18" charset="0"/>
                    <a:cs typeface="Times New Roman" pitchFamily="18" charset="0"/>
                  </a:rPr>
                  <a:t>биіктегі </a:t>
                </a:r>
                <a:r>
                  <a:rPr lang="en-US" sz="1400" dirty="0">
                    <a:solidFill>
                      <a:schemeClr val="tx1"/>
                    </a:solidFill>
                    <a:latin typeface="Times New Roman" pitchFamily="18" charset="0"/>
                    <a:cs typeface="Times New Roman" pitchFamily="18" charset="0"/>
                  </a:rPr>
                  <a:t>W</a:t>
                </a:r>
                <a:r>
                  <a:rPr lang="kk-KZ" sz="1400" dirty="0" smtClean="0">
                    <a:solidFill>
                      <a:schemeClr val="tx1"/>
                    </a:solidFill>
                    <a:latin typeface="Times New Roman" pitchFamily="18" charset="0"/>
                    <a:cs typeface="Times New Roman" pitchFamily="18" charset="0"/>
                  </a:rPr>
                  <a:t>:</a:t>
                </a:r>
                <a:br>
                  <a:rPr lang="kk-KZ"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W</a:t>
                </a:r>
                <a14:m>
                  <m:oMath xmlns:m="http://schemas.openxmlformats.org/officeDocument/2006/math">
                    <m:sSub>
                      <m:sSubPr>
                        <m:ctrlPr>
                          <a:rPr lang="ru-RU" sz="1400" i="1">
                            <a:solidFill>
                              <a:schemeClr val="tx1"/>
                            </a:solidFill>
                          </a:rPr>
                        </m:ctrlPr>
                      </m:sSubPr>
                      <m:e>
                        <m:r>
                          <a:rPr lang="en-US" sz="1400">
                            <a:solidFill>
                              <a:schemeClr val="tx1"/>
                            </a:solidFill>
                          </a:rPr>
                          <m:t>=</m:t>
                        </m:r>
                        <m:r>
                          <m:rPr>
                            <m:sty m:val="p"/>
                          </m:rPr>
                          <a:rPr lang="en-US" sz="1400">
                            <a:solidFill>
                              <a:schemeClr val="tx1"/>
                            </a:solidFill>
                          </a:rPr>
                          <m:t>E</m:t>
                        </m:r>
                      </m:e>
                      <m:sub>
                        <m:r>
                          <a:rPr lang="ru-RU" sz="1400">
                            <a:solidFill>
                              <a:schemeClr val="tx1"/>
                            </a:solidFill>
                          </a:rPr>
                          <m:t>к=  </m:t>
                        </m:r>
                        <m:sSub>
                          <m:sSubPr>
                            <m:ctrlPr>
                              <a:rPr lang="ru-RU" sz="1400" i="1">
                                <a:solidFill>
                                  <a:schemeClr val="tx1"/>
                                </a:solidFill>
                              </a:rPr>
                            </m:ctrlPr>
                          </m:sSubPr>
                          <m:e>
                            <m:r>
                              <a:rPr lang="ru-RU" sz="1400">
                                <a:solidFill>
                                  <a:schemeClr val="tx1"/>
                                </a:solidFill>
                              </a:rPr>
                              <m:t>Е</m:t>
                            </m:r>
                          </m:e>
                          <m:sub>
                            <m:r>
                              <a:rPr lang="ru-RU" sz="1400">
                                <a:solidFill>
                                  <a:schemeClr val="tx1"/>
                                </a:solidFill>
                              </a:rPr>
                              <m:t>п</m:t>
                            </m:r>
                          </m:sub>
                        </m:sSub>
                      </m:sub>
                    </m:sSub>
                    <m:r>
                      <m:rPr>
                        <m:sty m:val="p"/>
                      </m:rPr>
                      <a:rPr lang="kk-KZ" sz="1400">
                        <a:solidFill>
                          <a:schemeClr val="tx1"/>
                        </a:solidFill>
                      </a:rPr>
                      <m:t>W</m:t>
                    </m:r>
                    <m:r>
                      <a:rPr lang="kk-KZ" sz="1400">
                        <a:solidFill>
                          <a:schemeClr val="tx1"/>
                        </a:solidFill>
                      </a:rPr>
                      <m:t>=</m:t>
                    </m:r>
                    <m:f>
                      <m:fPr>
                        <m:ctrlPr>
                          <a:rPr lang="ru-RU" sz="1400" i="1">
                            <a:solidFill>
                              <a:schemeClr val="tx1"/>
                            </a:solidFill>
                          </a:rPr>
                        </m:ctrlPr>
                      </m:fPr>
                      <m:num>
                        <m:r>
                          <m:rPr>
                            <m:sty m:val="p"/>
                          </m:rPr>
                          <a:rPr lang="kk-KZ" sz="1400">
                            <a:solidFill>
                              <a:schemeClr val="tx1"/>
                            </a:solidFill>
                          </a:rPr>
                          <m:t>m</m:t>
                        </m:r>
                        <m:sSup>
                          <m:sSupPr>
                            <m:ctrlPr>
                              <a:rPr lang="ru-RU" sz="1400" i="1">
                                <a:solidFill>
                                  <a:schemeClr val="tx1"/>
                                </a:solidFill>
                              </a:rPr>
                            </m:ctrlPr>
                          </m:sSupPr>
                          <m:e>
                            <m:r>
                              <m:rPr>
                                <m:sty m:val="p"/>
                              </m:rPr>
                              <a:rPr lang="kk-KZ" sz="1400">
                                <a:solidFill>
                                  <a:schemeClr val="tx1"/>
                                </a:solidFill>
                              </a:rPr>
                              <m:t>ν</m:t>
                            </m:r>
                          </m:e>
                          <m:sup>
                            <m:r>
                              <a:rPr lang="kk-KZ" sz="1400">
                                <a:solidFill>
                                  <a:schemeClr val="tx1"/>
                                </a:solidFill>
                              </a:rPr>
                              <m:t>2</m:t>
                            </m:r>
                          </m:sup>
                        </m:sSup>
                      </m:num>
                      <m:den>
                        <m:r>
                          <a:rPr lang="kk-KZ" sz="1400">
                            <a:solidFill>
                              <a:schemeClr val="tx1"/>
                            </a:solidFill>
                          </a:rPr>
                          <m:t>2</m:t>
                        </m:r>
                      </m:den>
                    </m:f>
                    <m:r>
                      <a:rPr lang="ru-RU" sz="1400">
                        <a:solidFill>
                          <a:schemeClr val="tx1"/>
                        </a:solidFill>
                      </a:rPr>
                      <m:t>+</m:t>
                    </m:r>
                    <m:r>
                      <m:rPr>
                        <m:sty m:val="p"/>
                      </m:rPr>
                      <a:rPr lang="en-US" sz="1400">
                        <a:solidFill>
                          <a:schemeClr val="tx1"/>
                        </a:solidFill>
                      </a:rPr>
                      <m:t>mgh</m:t>
                    </m:r>
                  </m:oMath>
                </a14:m>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r>
                  <a:rPr lang="en-US" sz="1400" dirty="0" err="1">
                    <a:solidFill>
                      <a:schemeClr val="tx1"/>
                    </a:solidFill>
                    <a:latin typeface="Times New Roman" pitchFamily="18" charset="0"/>
                    <a:cs typeface="Times New Roman" pitchFamily="18" charset="0"/>
                  </a:rPr>
                  <a:t>mgH</a:t>
                </a:r>
                <a:r>
                  <a:rPr lang="en-US" sz="1400" dirty="0">
                    <a:solidFill>
                      <a:schemeClr val="tx1"/>
                    </a:solidFill>
                    <a:latin typeface="Times New Roman" pitchFamily="18" charset="0"/>
                    <a:cs typeface="Times New Roman" pitchFamily="18" charset="0"/>
                  </a:rPr>
                  <a:t>=</a:t>
                </a:r>
                <a14:m>
                  <m:oMath xmlns:m="http://schemas.openxmlformats.org/officeDocument/2006/math">
                    <m:f>
                      <m:fPr>
                        <m:ctrlPr>
                          <a:rPr lang="ru-RU" sz="1400" i="1">
                            <a:solidFill>
                              <a:schemeClr val="tx1"/>
                            </a:solidFill>
                          </a:rPr>
                        </m:ctrlPr>
                      </m:fPr>
                      <m:num>
                        <m:r>
                          <m:rPr>
                            <m:sty m:val="p"/>
                          </m:rPr>
                          <a:rPr lang="en-US" sz="1400">
                            <a:solidFill>
                              <a:schemeClr val="tx1"/>
                            </a:solidFill>
                          </a:rPr>
                          <m:t>m</m:t>
                        </m:r>
                        <m:sSup>
                          <m:sSupPr>
                            <m:ctrlPr>
                              <a:rPr lang="ru-RU" sz="1400" i="1">
                                <a:solidFill>
                                  <a:schemeClr val="tx1"/>
                                </a:solidFill>
                              </a:rPr>
                            </m:ctrlPr>
                          </m:sSupPr>
                          <m:e>
                            <m:r>
                              <m:rPr>
                                <m:sty m:val="p"/>
                              </m:rPr>
                              <a:rPr lang="en-US" sz="1400">
                                <a:solidFill>
                                  <a:schemeClr val="tx1"/>
                                </a:solidFill>
                              </a:rPr>
                              <m:t>ν</m:t>
                            </m:r>
                          </m:e>
                          <m:sup>
                            <m:r>
                              <a:rPr lang="en-US" sz="1400">
                                <a:solidFill>
                                  <a:schemeClr val="tx1"/>
                                </a:solidFill>
                              </a:rPr>
                              <m:t>2</m:t>
                            </m:r>
                          </m:sup>
                        </m:sSup>
                      </m:num>
                      <m:den>
                        <m:r>
                          <a:rPr lang="en-US" sz="1400">
                            <a:solidFill>
                              <a:schemeClr val="tx1"/>
                            </a:solidFill>
                          </a:rPr>
                          <m:t>2</m:t>
                        </m:r>
                      </m:den>
                    </m:f>
                    <m:r>
                      <a:rPr lang="en-US" sz="1400">
                        <a:solidFill>
                          <a:schemeClr val="tx1"/>
                        </a:solidFill>
                      </a:rPr>
                      <m:t>+</m:t>
                    </m:r>
                    <m:r>
                      <m:rPr>
                        <m:sty m:val="p"/>
                      </m:rPr>
                      <a:rPr lang="en-US" sz="1400">
                        <a:solidFill>
                          <a:schemeClr val="tx1"/>
                        </a:solidFill>
                      </a:rPr>
                      <m:t>mgh</m:t>
                    </m:r>
                  </m:oMath>
                </a14:m>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r>
                  <a:rPr lang="en-US" sz="1400" dirty="0" err="1">
                    <a:solidFill>
                      <a:schemeClr val="tx1"/>
                    </a:solidFill>
                    <a:latin typeface="Times New Roman" pitchFamily="18" charset="0"/>
                    <a:cs typeface="Times New Roman" pitchFamily="18" charset="0"/>
                  </a:rPr>
                  <a:t>mgH-mgh</a:t>
                </a:r>
                <a:r>
                  <a:rPr lang="en-US" sz="1400" dirty="0">
                    <a:solidFill>
                      <a:schemeClr val="tx1"/>
                    </a:solidFill>
                    <a:latin typeface="Times New Roman" pitchFamily="18" charset="0"/>
                    <a:cs typeface="Times New Roman" pitchFamily="18" charset="0"/>
                  </a:rPr>
                  <a:t>=</a:t>
                </a:r>
                <a14:m>
                  <m:oMath xmlns:m="http://schemas.openxmlformats.org/officeDocument/2006/math">
                    <m:f>
                      <m:fPr>
                        <m:ctrlPr>
                          <a:rPr lang="ru-RU" sz="1400" i="1">
                            <a:solidFill>
                              <a:schemeClr val="tx1"/>
                            </a:solidFill>
                          </a:rPr>
                        </m:ctrlPr>
                      </m:fPr>
                      <m:num>
                        <m:r>
                          <m:rPr>
                            <m:sty m:val="p"/>
                          </m:rPr>
                          <a:rPr lang="en-US" sz="1400">
                            <a:solidFill>
                              <a:schemeClr val="tx1"/>
                            </a:solidFill>
                          </a:rPr>
                          <m:t>m</m:t>
                        </m:r>
                        <m:sSup>
                          <m:sSupPr>
                            <m:ctrlPr>
                              <a:rPr lang="ru-RU" sz="1400" i="1">
                                <a:solidFill>
                                  <a:schemeClr val="tx1"/>
                                </a:solidFill>
                              </a:rPr>
                            </m:ctrlPr>
                          </m:sSupPr>
                          <m:e>
                            <m:r>
                              <m:rPr>
                                <m:sty m:val="p"/>
                              </m:rPr>
                              <a:rPr lang="en-US" sz="1400">
                                <a:solidFill>
                                  <a:schemeClr val="tx1"/>
                                </a:solidFill>
                              </a:rPr>
                              <m:t>ν</m:t>
                            </m:r>
                          </m:e>
                          <m:sup>
                            <m:r>
                              <a:rPr lang="en-US" sz="1400">
                                <a:solidFill>
                                  <a:schemeClr val="tx1"/>
                                </a:solidFill>
                              </a:rPr>
                              <m:t>2</m:t>
                            </m:r>
                          </m:sup>
                        </m:sSup>
                      </m:num>
                      <m:den>
                        <m:r>
                          <a:rPr lang="en-US" sz="1400">
                            <a:solidFill>
                              <a:schemeClr val="tx1"/>
                            </a:solidFill>
                          </a:rPr>
                          <m:t>2</m:t>
                        </m:r>
                      </m:den>
                    </m:f>
                  </m:oMath>
                </a14:m>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r>
                  <a:rPr lang="en-US" sz="1400" dirty="0" err="1">
                    <a:solidFill>
                      <a:schemeClr val="tx1"/>
                    </a:solidFill>
                    <a:latin typeface="Times New Roman" pitchFamily="18" charset="0"/>
                    <a:cs typeface="Times New Roman" pitchFamily="18" charset="0"/>
                  </a:rPr>
                  <a:t>gH</a:t>
                </a:r>
                <a:r>
                  <a:rPr lang="en-US" sz="1400" dirty="0">
                    <a:solidFill>
                      <a:schemeClr val="tx1"/>
                    </a:solidFill>
                    <a:latin typeface="Times New Roman" pitchFamily="18" charset="0"/>
                    <a:cs typeface="Times New Roman" pitchFamily="18" charset="0"/>
                  </a:rPr>
                  <a:t>=</a:t>
                </a:r>
                <a:r>
                  <a:rPr lang="en-US" sz="1400" dirty="0" err="1">
                    <a:solidFill>
                      <a:schemeClr val="tx1"/>
                    </a:solidFill>
                    <a:latin typeface="Times New Roman" pitchFamily="18" charset="0"/>
                    <a:cs typeface="Times New Roman" pitchFamily="18" charset="0"/>
                  </a:rPr>
                  <a:t>gh</a:t>
                </a:r>
                <a:r>
                  <a:rPr lang="en-US" sz="1400" dirty="0">
                    <a:solidFill>
                      <a:schemeClr val="tx1"/>
                    </a:solidFill>
                    <a:latin typeface="Times New Roman" pitchFamily="18" charset="0"/>
                    <a:cs typeface="Times New Roman" pitchFamily="18" charset="0"/>
                  </a:rPr>
                  <a:t>=</a:t>
                </a:r>
                <a14:m>
                  <m:oMath xmlns:m="http://schemas.openxmlformats.org/officeDocument/2006/math">
                    <m:f>
                      <m:fPr>
                        <m:ctrlPr>
                          <a:rPr lang="ru-RU" sz="1400" i="1">
                            <a:solidFill>
                              <a:schemeClr val="tx1"/>
                            </a:solidFill>
                          </a:rPr>
                        </m:ctrlPr>
                      </m:fPr>
                      <m:num>
                        <m:sSup>
                          <m:sSupPr>
                            <m:ctrlPr>
                              <a:rPr lang="ru-RU" sz="1400" i="1">
                                <a:solidFill>
                                  <a:schemeClr val="tx1"/>
                                </a:solidFill>
                              </a:rPr>
                            </m:ctrlPr>
                          </m:sSupPr>
                          <m:e>
                            <m:r>
                              <m:rPr>
                                <m:sty m:val="p"/>
                              </m:rPr>
                              <a:rPr lang="en-US" sz="1400">
                                <a:solidFill>
                                  <a:schemeClr val="tx1"/>
                                </a:solidFill>
                              </a:rPr>
                              <m:t>ν</m:t>
                            </m:r>
                          </m:e>
                          <m:sup>
                            <m:r>
                              <a:rPr lang="en-US" sz="1400">
                                <a:solidFill>
                                  <a:schemeClr val="tx1"/>
                                </a:solidFill>
                              </a:rPr>
                              <m:t>2</m:t>
                            </m:r>
                          </m:sup>
                        </m:sSup>
                      </m:num>
                      <m:den>
                        <m:r>
                          <a:rPr lang="en-US" sz="1400">
                            <a:solidFill>
                              <a:schemeClr val="tx1"/>
                            </a:solidFill>
                          </a:rPr>
                          <m:t>2</m:t>
                        </m:r>
                      </m:den>
                    </m:f>
                  </m:oMath>
                </a14:m>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14:m>
                  <m:oMath xmlns:m="http://schemas.openxmlformats.org/officeDocument/2006/math">
                    <m:sSup>
                      <m:sSupPr>
                        <m:ctrlPr>
                          <a:rPr lang="ru-RU" sz="1400" i="1">
                            <a:solidFill>
                              <a:schemeClr val="tx1"/>
                            </a:solidFill>
                          </a:rPr>
                        </m:ctrlPr>
                      </m:sSupPr>
                      <m:e>
                        <m:r>
                          <m:rPr>
                            <m:sty m:val="p"/>
                          </m:rPr>
                          <a:rPr lang="en-US" sz="1400">
                            <a:solidFill>
                              <a:schemeClr val="tx1"/>
                            </a:solidFill>
                          </a:rPr>
                          <m:t>ν</m:t>
                        </m:r>
                      </m:e>
                      <m:sup>
                        <m:r>
                          <a:rPr lang="en-US" sz="1400">
                            <a:solidFill>
                              <a:schemeClr val="tx1"/>
                            </a:solidFill>
                          </a:rPr>
                          <m:t>2</m:t>
                        </m:r>
                      </m:sup>
                    </m:sSup>
                    <m:r>
                      <a:rPr lang="en-US" sz="1400">
                        <a:solidFill>
                          <a:schemeClr val="tx1"/>
                        </a:solidFill>
                      </a:rPr>
                      <m:t>=2</m:t>
                    </m:r>
                    <m:d>
                      <m:dPr>
                        <m:ctrlPr>
                          <a:rPr lang="ru-RU" sz="1400" i="1">
                            <a:solidFill>
                              <a:schemeClr val="tx1"/>
                            </a:solidFill>
                          </a:rPr>
                        </m:ctrlPr>
                      </m:dPr>
                      <m:e>
                        <m:r>
                          <m:rPr>
                            <m:sty m:val="p"/>
                          </m:rPr>
                          <a:rPr lang="en-US" sz="1400">
                            <a:solidFill>
                              <a:schemeClr val="tx1"/>
                            </a:solidFill>
                          </a:rPr>
                          <m:t>gH</m:t>
                        </m:r>
                        <m:r>
                          <a:rPr lang="en-US" sz="1400" i="1">
                            <a:solidFill>
                              <a:schemeClr val="tx1"/>
                            </a:solidFill>
                          </a:rPr>
                          <m:t>−</m:t>
                        </m:r>
                        <m:r>
                          <m:rPr>
                            <m:sty m:val="p"/>
                          </m:rPr>
                          <a:rPr lang="en-US" sz="1400">
                            <a:solidFill>
                              <a:schemeClr val="tx1"/>
                            </a:solidFill>
                          </a:rPr>
                          <m:t>gh</m:t>
                        </m:r>
                      </m:e>
                    </m:d>
                  </m:oMath>
                </a14:m>
                <a:r>
                  <a:rPr lang="en-US" sz="1400" dirty="0">
                    <a:solidFill>
                      <a:schemeClr val="tx1"/>
                    </a:solidFill>
                    <a:latin typeface="Times New Roman" pitchFamily="18" charset="0"/>
                    <a:cs typeface="Times New Roman" pitchFamily="18" charset="0"/>
                  </a:rPr>
                  <a:t> </a:t>
                </a:r>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r>
                  <a:rPr lang="en-US" sz="1400" dirty="0">
                    <a:solidFill>
                      <a:schemeClr val="tx1"/>
                    </a:solidFill>
                    <a:latin typeface="Times New Roman" pitchFamily="18" charset="0"/>
                    <a:cs typeface="Times New Roman" pitchFamily="18" charset="0"/>
                  </a:rPr>
                  <a:t> </a:t>
                </a:r>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14:m>
                  <m:oMath xmlns:m="http://schemas.openxmlformats.org/officeDocument/2006/math">
                    <m:r>
                      <m:rPr>
                        <m:sty m:val="p"/>
                      </m:rPr>
                      <a:rPr lang="en-US" sz="1400">
                        <a:solidFill>
                          <a:schemeClr val="tx1"/>
                        </a:solidFill>
                      </a:rPr>
                      <m:t>ν</m:t>
                    </m:r>
                    <m:r>
                      <a:rPr lang="en-US" sz="1400">
                        <a:solidFill>
                          <a:schemeClr val="tx1"/>
                        </a:solidFill>
                      </a:rPr>
                      <m:t>=</m:t>
                    </m:r>
                    <m:rad>
                      <m:radPr>
                        <m:degHide m:val="on"/>
                        <m:ctrlPr>
                          <a:rPr lang="ru-RU" sz="1400" i="1">
                            <a:solidFill>
                              <a:schemeClr val="tx1"/>
                            </a:solidFill>
                          </a:rPr>
                        </m:ctrlPr>
                      </m:radPr>
                      <m:deg/>
                      <m:e>
                        <m:r>
                          <a:rPr lang="en-US" sz="1400">
                            <a:solidFill>
                              <a:schemeClr val="tx1"/>
                            </a:solidFill>
                          </a:rPr>
                          <m:t>2</m:t>
                        </m:r>
                        <m:r>
                          <m:rPr>
                            <m:sty m:val="p"/>
                          </m:rPr>
                          <a:rPr lang="en-US" sz="1400">
                            <a:solidFill>
                              <a:schemeClr val="tx1"/>
                            </a:solidFill>
                          </a:rPr>
                          <m:t>g</m:t>
                        </m:r>
                        <m:r>
                          <a:rPr lang="en-US" sz="1400">
                            <a:solidFill>
                              <a:schemeClr val="tx1"/>
                            </a:solidFill>
                          </a:rPr>
                          <m:t>+</m:t>
                        </m:r>
                      </m:e>
                    </m:rad>
                    <m:r>
                      <a:rPr lang="en-US" sz="1400">
                        <a:solidFill>
                          <a:schemeClr val="tx1"/>
                        </a:solidFill>
                      </a:rPr>
                      <m:t>(</m:t>
                    </m:r>
                    <m:r>
                      <m:rPr>
                        <m:sty m:val="p"/>
                      </m:rPr>
                      <a:rPr lang="en-US" sz="1400">
                        <a:solidFill>
                          <a:schemeClr val="tx1"/>
                        </a:solidFill>
                      </a:rPr>
                      <m:t>H</m:t>
                    </m:r>
                    <m:r>
                      <a:rPr lang="en-US" sz="1400" i="1">
                        <a:solidFill>
                          <a:schemeClr val="tx1"/>
                        </a:solidFill>
                      </a:rPr>
                      <m:t>−</m:t>
                    </m:r>
                    <m:r>
                      <m:rPr>
                        <m:sty m:val="p"/>
                      </m:rPr>
                      <a:rPr lang="en-US" sz="1400">
                        <a:solidFill>
                          <a:schemeClr val="tx1"/>
                        </a:solidFill>
                      </a:rPr>
                      <m:t>h</m:t>
                    </m:r>
                    <m:r>
                      <a:rPr lang="en-US" sz="1400">
                        <a:solidFill>
                          <a:schemeClr val="tx1"/>
                        </a:solidFill>
                      </a:rPr>
                      <m:t>)</m:t>
                    </m:r>
                  </m:oMath>
                </a14:m>
                <a:r>
                  <a:rPr lang="en-US" sz="1400" dirty="0">
                    <a:solidFill>
                      <a:schemeClr val="tx1"/>
                    </a:solidFill>
                    <a:latin typeface="Times New Roman" pitchFamily="18" charset="0"/>
                    <a:cs typeface="Times New Roman" pitchFamily="18" charset="0"/>
                  </a:rPr>
                  <a:t> </a:t>
                </a:r>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r>
                  <a:rPr lang="kk-KZ" sz="1400" dirty="0">
                    <a:solidFill>
                      <a:schemeClr val="tx1"/>
                    </a:solidFill>
                    <a:latin typeface="Times New Roman" pitchFamily="18" charset="0"/>
                    <a:cs typeface="Times New Roman" pitchFamily="18" charset="0"/>
                  </a:rPr>
                  <a:t> </a:t>
                </a:r>
                <a14:m>
                  <m:oMath xmlns:m="http://schemas.openxmlformats.org/officeDocument/2006/math">
                    <m:r>
                      <m:rPr>
                        <m:sty m:val="p"/>
                      </m:rPr>
                      <a:rPr lang="kk-KZ" sz="1200"/>
                      <m:t>ν</m:t>
                    </m:r>
                    <m:rad>
                      <m:radPr>
                        <m:degHide m:val="on"/>
                        <m:ctrlPr>
                          <a:rPr lang="ru-RU" sz="1200" i="1"/>
                        </m:ctrlPr>
                      </m:radPr>
                      <m:deg/>
                      <m:e>
                        <m:r>
                          <a:rPr lang="kk-KZ" sz="1200"/>
                          <m:t>2∙10</m:t>
                        </m:r>
                        <m:d>
                          <m:dPr>
                            <m:ctrlPr>
                              <a:rPr lang="ru-RU" sz="1200" i="1"/>
                            </m:ctrlPr>
                          </m:dPr>
                          <m:e>
                            <m:r>
                              <a:rPr lang="kk-KZ" sz="1200"/>
                              <m:t>6</m:t>
                            </m:r>
                            <m:r>
                              <a:rPr lang="kk-KZ" sz="1200" i="1"/>
                              <m:t>−</m:t>
                            </m:r>
                            <m:r>
                              <a:rPr lang="kk-KZ" sz="1200"/>
                              <m:t>1</m:t>
                            </m:r>
                          </m:e>
                        </m:d>
                      </m:e>
                    </m:rad>
                  </m:oMath>
                </a14:m>
                <a:r>
                  <a:rPr lang="en-US" sz="1200" dirty="0">
                    <a:latin typeface="Times New Roman" pitchFamily="18" charset="0"/>
                    <a:cs typeface="Times New Roman" pitchFamily="18" charset="0"/>
                  </a:rPr>
                  <a:t>=10</a:t>
                </a:r>
                <a:r>
                  <a:rPr lang="ru-RU" sz="1200" dirty="0">
                    <a:latin typeface="Times New Roman" pitchFamily="18" charset="0"/>
                    <a:cs typeface="Times New Roman" pitchFamily="18" charset="0"/>
                  </a:rPr>
                  <a:t>м/с</a:t>
                </a:r>
                <a:br>
                  <a:rPr lang="ru-RU" sz="1200" dirty="0">
                    <a:latin typeface="Times New Roman" pitchFamily="18" charset="0"/>
                    <a:cs typeface="Times New Roman" pitchFamily="18" charset="0"/>
                  </a:rPr>
                </a:br>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14:m>
                  <m:oMath xmlns:m="http://schemas.openxmlformats.org/officeDocument/2006/math">
                    <m:r>
                      <m:rPr>
                        <m:sty m:val="p"/>
                      </m:rPr>
                      <a:rPr lang="kk-KZ" sz="1400"/>
                      <m:t>ν</m:t>
                    </m:r>
                    <m:rad>
                      <m:radPr>
                        <m:degHide m:val="on"/>
                        <m:ctrlPr>
                          <a:rPr lang="ru-RU" sz="1400" i="1" smtClean="0">
                            <a:solidFill>
                              <a:schemeClr val="tx1"/>
                            </a:solidFill>
                          </a:rPr>
                        </m:ctrlPr>
                      </m:radPr>
                      <m:deg/>
                      <m:e>
                        <m:r>
                          <a:rPr lang="kk-KZ" sz="1400">
                            <a:solidFill>
                              <a:schemeClr val="tx1"/>
                            </a:solidFill>
                          </a:rPr>
                          <m:t>2∙10</m:t>
                        </m:r>
                        <m:d>
                          <m:dPr>
                            <m:ctrlPr>
                              <a:rPr lang="ru-RU" sz="1400" i="1">
                                <a:solidFill>
                                  <a:schemeClr val="tx1"/>
                                </a:solidFill>
                              </a:rPr>
                            </m:ctrlPr>
                          </m:dPr>
                          <m:e>
                            <m:r>
                              <a:rPr lang="kk-KZ" sz="1400">
                                <a:solidFill>
                                  <a:schemeClr val="tx1"/>
                                </a:solidFill>
                              </a:rPr>
                              <m:t>6</m:t>
                            </m:r>
                            <m:r>
                              <a:rPr lang="kk-KZ" sz="1400" i="1">
                                <a:solidFill>
                                  <a:schemeClr val="tx1"/>
                                </a:solidFill>
                              </a:rPr>
                              <m:t>−</m:t>
                            </m:r>
                            <m:r>
                              <a:rPr lang="kk-KZ" sz="1400">
                                <a:solidFill>
                                  <a:schemeClr val="tx1"/>
                                </a:solidFill>
                              </a:rPr>
                              <m:t>1</m:t>
                            </m:r>
                          </m:e>
                        </m:d>
                      </m:e>
                    </m:rad>
                  </m:oMath>
                </a14:m>
                <a:r>
                  <a:rPr lang="en-US" sz="1400" dirty="0">
                    <a:solidFill>
                      <a:schemeClr val="tx1"/>
                    </a:solidFill>
                    <a:latin typeface="Times New Roman" pitchFamily="18" charset="0"/>
                    <a:cs typeface="Times New Roman" pitchFamily="18" charset="0"/>
                  </a:rPr>
                  <a:t>=</a:t>
                </a:r>
                <a:r>
                  <a:rPr lang="en-US" sz="1400" dirty="0" smtClean="0">
                    <a:solidFill>
                      <a:schemeClr val="tx1"/>
                    </a:solidFill>
                    <a:latin typeface="Times New Roman" pitchFamily="18" charset="0"/>
                    <a:cs typeface="Times New Roman" pitchFamily="18" charset="0"/>
                  </a:rPr>
                  <a:t>1</a:t>
                </a:r>
                <a:r>
                  <a:rPr lang="kk-KZ" sz="1400" dirty="0" smtClean="0">
                    <a:solidFill>
                      <a:schemeClr val="tx1"/>
                    </a:solidFill>
                    <a:latin typeface="Times New Roman" pitchFamily="18" charset="0"/>
                    <a:cs typeface="Times New Roman" pitchFamily="18" charset="0"/>
                  </a:rPr>
                  <a:t>0 м/с</a:t>
                </a:r>
                <a:r>
                  <a:rPr lang="en-US" sz="1400" dirty="0" smtClean="0">
                    <a:latin typeface="Times New Roman" pitchFamily="18" charset="0"/>
                    <a:cs typeface="Times New Roman" pitchFamily="18" charset="0"/>
                  </a:rPr>
                  <a:t>0</a:t>
                </a:r>
                <a:r>
                  <a:rPr lang="ru-RU" sz="1400" dirty="0">
                    <a:latin typeface="Times New Roman" pitchFamily="18" charset="0"/>
                    <a:cs typeface="Times New Roman" pitchFamily="18" charset="0"/>
                  </a:rPr>
                  <a:t>м/с</a:t>
                </a:r>
                <a:br>
                  <a:rPr lang="ru-RU" sz="1400" dirty="0">
                    <a:latin typeface="Times New Roman" pitchFamily="18" charset="0"/>
                    <a:cs typeface="Times New Roman" pitchFamily="18" charset="0"/>
                  </a:rPr>
                </a:br>
                <a:r>
                  <a:rPr lang="ru-RU" sz="1400" dirty="0">
                    <a:solidFill>
                      <a:schemeClr val="tx1"/>
                    </a:solidFill>
                    <a:latin typeface="Times New Roman" pitchFamily="18" charset="0"/>
                    <a:cs typeface="Times New Roman" pitchFamily="18" charset="0"/>
                  </a:rPr>
                  <a:t/>
                </a:r>
                <a:br>
                  <a:rPr lang="ru-RU" sz="1400" dirty="0">
                    <a:solidFill>
                      <a:schemeClr val="tx1"/>
                    </a:solidFill>
                    <a:latin typeface="Times New Roman" pitchFamily="18" charset="0"/>
                    <a:cs typeface="Times New Roman" pitchFamily="18" charset="0"/>
                  </a:rPr>
                </a:br>
                <a:endParaRPr lang="ru-RU" sz="1400" dirty="0">
                  <a:solidFill>
                    <a:schemeClr val="tx1"/>
                  </a:solidFill>
                  <a:latin typeface="Times New Roman" pitchFamily="18" charset="0"/>
                  <a:cs typeface="Times New Roman" pitchFamily="18" charset="0"/>
                </a:endParaRPr>
              </a:p>
            </p:txBody>
          </p:sp>
        </mc:Choice>
        <mc:Fallback>
          <p:sp>
            <p:nvSpPr>
              <p:cNvPr id="2" name="Заголовок 1"/>
              <p:cNvSpPr>
                <a:spLocks noGrp="1" noRot="1" noChangeAspect="1" noMove="1" noResize="1" noEditPoints="1" noAdjustHandles="1" noChangeArrowheads="1" noChangeShapeType="1" noTextEdit="1"/>
              </p:cNvSpPr>
              <p:nvPr>
                <p:ph type="title"/>
              </p:nvPr>
            </p:nvSpPr>
            <p:spPr>
              <a:xfrm>
                <a:off x="467544" y="692696"/>
                <a:ext cx="8229600" cy="4680520"/>
              </a:xfrm>
              <a:blipFill rotWithShape="1">
                <a:blip r:embed="rId2"/>
                <a:stretch>
                  <a:fillRect l="-148" t="-1565"/>
                </a:stretch>
              </a:blipFill>
            </p:spPr>
            <p:txBody>
              <a:bodyPr/>
              <a:lstStyle/>
              <a:p>
                <a:r>
                  <a:rPr lang="ru-RU">
                    <a:noFill/>
                  </a:rPr>
                  <a:t> </a:t>
                </a:r>
              </a:p>
            </p:txBody>
          </p:sp>
        </mc:Fallback>
      </mc:AlternateContent>
    </p:spTree>
    <p:extLst>
      <p:ext uri="{BB962C8B-B14F-4D97-AF65-F5344CB8AC3E}">
        <p14:creationId xmlns:p14="http://schemas.microsoft.com/office/powerpoint/2010/main" val="1096506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348880"/>
            <a:ext cx="8229600" cy="2304256"/>
          </a:xfrm>
        </p:spPr>
        <p:txBody>
          <a:bodyPr>
            <a:noAutofit/>
          </a:bodyPr>
          <a:lstStyle/>
          <a:p>
            <a:pPr algn="l"/>
            <a:r>
              <a:rPr lang="kk-KZ" sz="1800" dirty="0">
                <a:solidFill>
                  <a:schemeClr val="tx1"/>
                </a:solidFill>
                <a:latin typeface="Times New Roman" pitchFamily="18" charset="0"/>
                <a:cs typeface="Times New Roman" pitchFamily="18" charset="0"/>
              </a:rPr>
              <a:t>Қорытынды:</a:t>
            </a:r>
            <a:r>
              <a:rPr lang="ru-RU" sz="1800" dirty="0">
                <a:solidFill>
                  <a:schemeClr val="tx1"/>
                </a:solidFill>
                <a:latin typeface="Times New Roman" pitchFamily="18" charset="0"/>
                <a:cs typeface="Times New Roman" pitchFamily="18" charset="0"/>
              </a:rPr>
              <a:t/>
            </a:r>
            <a:br>
              <a:rPr lang="ru-RU" sz="1800" dirty="0">
                <a:solidFill>
                  <a:schemeClr val="tx1"/>
                </a:solidFill>
                <a:latin typeface="Times New Roman" pitchFamily="18" charset="0"/>
                <a:cs typeface="Times New Roman" pitchFamily="18" charset="0"/>
              </a:rPr>
            </a:br>
            <a:r>
              <a:rPr lang="kk-KZ" sz="1800" dirty="0">
                <a:solidFill>
                  <a:schemeClr val="tx1"/>
                </a:solidFill>
                <a:latin typeface="Times New Roman" pitchFamily="18" charset="0"/>
                <a:cs typeface="Times New Roman" pitchFamily="18" charset="0"/>
              </a:rPr>
              <a:t>Тұйық жүйенің механикалық энергиясы денелердің кез келген орналасу қалпында өзгеріссіз сақталады, алайда бір түрден екінші түрге айнала алады.</a:t>
            </a:r>
            <a:r>
              <a:rPr lang="ru-RU" sz="1800" dirty="0">
                <a:solidFill>
                  <a:schemeClr val="tx1"/>
                </a:solidFill>
                <a:latin typeface="Times New Roman" pitchFamily="18" charset="0"/>
                <a:cs typeface="Times New Roman" pitchFamily="18" charset="0"/>
              </a:rPr>
              <a:t/>
            </a:r>
            <a:br>
              <a:rPr lang="ru-RU" sz="1800" dirty="0">
                <a:solidFill>
                  <a:schemeClr val="tx1"/>
                </a:solidFill>
                <a:latin typeface="Times New Roman" pitchFamily="18" charset="0"/>
                <a:cs typeface="Times New Roman" pitchFamily="18" charset="0"/>
              </a:rPr>
            </a:br>
            <a:r>
              <a:rPr lang="kk-KZ" sz="1800" dirty="0">
                <a:solidFill>
                  <a:schemeClr val="tx1"/>
                </a:solidFill>
                <a:latin typeface="Times New Roman" pitchFamily="18" charset="0"/>
                <a:cs typeface="Times New Roman" pitchFamily="18" charset="0"/>
              </a:rPr>
              <a:t>Үйге тапсырма:параграф </a:t>
            </a:r>
            <a:r>
              <a:rPr lang="en-US" sz="1800" dirty="0">
                <a:solidFill>
                  <a:schemeClr val="tx1"/>
                </a:solidFill>
                <a:latin typeface="Times New Roman" pitchFamily="18" charset="0"/>
                <a:cs typeface="Times New Roman" pitchFamily="18" charset="0"/>
              </a:rPr>
              <a:t>34 </a:t>
            </a:r>
            <a:r>
              <a:rPr lang="kk-KZ" sz="1800" dirty="0">
                <a:solidFill>
                  <a:schemeClr val="tx1"/>
                </a:solidFill>
                <a:latin typeface="Times New Roman" pitchFamily="18" charset="0"/>
                <a:cs typeface="Times New Roman" pitchFamily="18" charset="0"/>
              </a:rPr>
              <a:t>жаттығу </a:t>
            </a:r>
            <a:r>
              <a:rPr lang="en-US" sz="1800" dirty="0">
                <a:solidFill>
                  <a:schemeClr val="tx1"/>
                </a:solidFill>
                <a:latin typeface="Times New Roman" pitchFamily="18" charset="0"/>
                <a:cs typeface="Times New Roman" pitchFamily="18" charset="0"/>
              </a:rPr>
              <a:t>5.5</a:t>
            </a:r>
            <a:r>
              <a:rPr lang="ru-RU" sz="1800" dirty="0">
                <a:solidFill>
                  <a:schemeClr val="tx1"/>
                </a:solidFill>
                <a:latin typeface="Times New Roman" pitchFamily="18" charset="0"/>
                <a:cs typeface="Times New Roman" pitchFamily="18" charset="0"/>
              </a:rPr>
              <a:t/>
            </a:r>
            <a:br>
              <a:rPr lang="ru-RU" sz="1800" dirty="0">
                <a:solidFill>
                  <a:schemeClr val="tx1"/>
                </a:solidFill>
                <a:latin typeface="Times New Roman" pitchFamily="18" charset="0"/>
                <a:cs typeface="Times New Roman" pitchFamily="18" charset="0"/>
              </a:rPr>
            </a:br>
            <a:endParaRPr lang="ru-RU" sz="1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799500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en-US" dirty="0" smtClean="0">
                <a:latin typeface="Book Antiqua" pitchFamily="18" charset="0"/>
              </a:rPr>
              <a:t>7.2.3.5</a:t>
            </a:r>
            <a:r>
              <a:rPr lang="kk-KZ" dirty="0" smtClean="0">
                <a:latin typeface="Book Antiqua" pitchFamily="18" charset="0"/>
              </a:rPr>
              <a:t> </a:t>
            </a:r>
            <a:r>
              <a:rPr lang="en-US" dirty="0" smtClean="0">
                <a:latin typeface="Book Antiqua" pitchFamily="18" charset="0"/>
              </a:rPr>
              <a:t> </a:t>
            </a:r>
            <a:r>
              <a:rPr lang="kk-KZ" dirty="0" smtClean="0">
                <a:latin typeface="Book Antiqua" pitchFamily="18" charset="0"/>
              </a:rPr>
              <a:t>Энергияның түрленуіне  мысалдар келтіру;</a:t>
            </a:r>
          </a:p>
          <a:p>
            <a:r>
              <a:rPr lang="en-US" dirty="0" smtClean="0">
                <a:latin typeface="Book Antiqua" pitchFamily="18" charset="0"/>
              </a:rPr>
              <a:t>7.2.3.5  </a:t>
            </a:r>
            <a:r>
              <a:rPr lang="kk-KZ" dirty="0" smtClean="0">
                <a:latin typeface="Book Antiqua" pitchFamily="18" charset="0"/>
              </a:rPr>
              <a:t>Механикалық  энергияның сақталу заңың  есептер шығаруда қолдану</a:t>
            </a:r>
            <a:endParaRPr lang="ru-RU" dirty="0">
              <a:latin typeface="Book Antiqua" pitchFamily="18" charset="0"/>
            </a:endParaRPr>
          </a:p>
        </p:txBody>
      </p:sp>
      <p:sp>
        <p:nvSpPr>
          <p:cNvPr id="3" name="Заголовок 2"/>
          <p:cNvSpPr>
            <a:spLocks noGrp="1"/>
          </p:cNvSpPr>
          <p:nvPr>
            <p:ph type="title"/>
          </p:nvPr>
        </p:nvSpPr>
        <p:spPr/>
        <p:txBody>
          <a:bodyPr>
            <a:normAutofit fontScale="90000"/>
          </a:bodyPr>
          <a:lstStyle/>
          <a:p>
            <a:r>
              <a:rPr lang="kk-KZ" dirty="0" smtClean="0">
                <a:solidFill>
                  <a:schemeClr val="tx1"/>
                </a:solidFill>
                <a:latin typeface="Times New Roman" pitchFamily="18" charset="0"/>
                <a:cs typeface="Times New Roman" pitchFamily="18" charset="0"/>
              </a:rPr>
              <a:t>Оқу мақсаты:</a:t>
            </a:r>
            <a:br>
              <a:rPr lang="kk-KZ" dirty="0" smtClean="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495305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692696"/>
            <a:ext cx="7408333" cy="5433467"/>
          </a:xfrm>
        </p:spPr>
        <p:txBody>
          <a:bodyPr>
            <a:normAutofit/>
          </a:bodyPr>
          <a:lstStyle/>
          <a:p>
            <a:r>
              <a:rPr lang="kk-KZ" sz="1800" dirty="0">
                <a:latin typeface="Times New Roman" pitchFamily="18" charset="0"/>
                <a:cs typeface="Times New Roman" pitchFamily="18" charset="0"/>
              </a:rPr>
              <a:t>Табиғатта және техникада механикалық энергияның бір түрі екінші түріне айналып отырады. Әткеншек қозғалысы потенциалдық және кинетикалық энергиялардың бір-біріне айналуына мысал бола алады.</a:t>
            </a:r>
            <a:endParaRPr lang="ru-RU" sz="1800" dirty="0">
              <a:latin typeface="Times New Roman" pitchFamily="18" charset="0"/>
              <a:cs typeface="Times New Roman" pitchFamily="18" charset="0"/>
            </a:endParaRPr>
          </a:p>
          <a:p>
            <a:r>
              <a:rPr lang="kk-KZ" sz="1800" dirty="0">
                <a:latin typeface="Times New Roman" pitchFamily="18" charset="0"/>
                <a:cs typeface="Times New Roman" pitchFamily="18" charset="0"/>
              </a:rPr>
              <a:t>Энергияның сақталуы және айналуы</a:t>
            </a:r>
            <a:endParaRPr lang="ru-RU" sz="1800" dirty="0">
              <a:latin typeface="Times New Roman" pitchFamily="18" charset="0"/>
              <a:cs typeface="Times New Roman" pitchFamily="18" charset="0"/>
            </a:endParaRPr>
          </a:p>
          <a:p>
            <a:r>
              <a:rPr lang="kk-KZ" sz="1800" dirty="0">
                <a:latin typeface="Times New Roman" pitchFamily="18" charset="0"/>
                <a:cs typeface="Times New Roman" pitchFamily="18" charset="0"/>
              </a:rPr>
              <a:t>Егер денелерге тек ауырлық күші мен серпімділік күші әрекет етсе, онда дененің толық механикалық энергиясы жоғалмайды және жоқтан пайда болмайды, ол тек бір түрден екінші түрге айналады.</a:t>
            </a:r>
            <a:endParaRPr lang="ru-RU" sz="1800" dirty="0">
              <a:latin typeface="Times New Roman" pitchFamily="18" charset="0"/>
              <a:cs typeface="Times New Roman" pitchFamily="18" charset="0"/>
            </a:endParaRPr>
          </a:p>
          <a:p>
            <a:r>
              <a:rPr lang="kk-KZ" sz="1800" dirty="0">
                <a:latin typeface="Times New Roman" pitchFamily="18" charset="0"/>
                <a:cs typeface="Times New Roman" pitchFamily="18" charset="0"/>
              </a:rPr>
              <a:t>Толық механикалық энергия деп кинетикалық және потенциалдық энергиялардың қосындысын айтады:</a:t>
            </a:r>
            <a:endParaRPr lang="ru-RU" sz="1800" dirty="0">
              <a:latin typeface="Times New Roman" pitchFamily="18" charset="0"/>
              <a:cs typeface="Times New Roman" pitchFamily="18" charset="0"/>
            </a:endParaRPr>
          </a:p>
          <a:p>
            <a:r>
              <a:rPr lang="kk-KZ" sz="1800" b="1" dirty="0">
                <a:latin typeface="Times New Roman" pitchFamily="18" charset="0"/>
                <a:cs typeface="Times New Roman" pitchFamily="18" charset="0"/>
              </a:rPr>
              <a:t>W = Eк + Eп = con</a:t>
            </a:r>
            <a:r>
              <a:rPr lang="en-US" sz="1800" b="1" dirty="0" err="1">
                <a:latin typeface="Times New Roman" pitchFamily="18" charset="0"/>
                <a:cs typeface="Times New Roman" pitchFamily="18" charset="0"/>
              </a:rPr>
              <a:t>st</a:t>
            </a:r>
            <a:endParaRPr lang="ru-RU" sz="1800" dirty="0">
              <a:latin typeface="Times New Roman" pitchFamily="18" charset="0"/>
              <a:cs typeface="Times New Roman" pitchFamily="18" charset="0"/>
            </a:endParaRPr>
          </a:p>
          <a:p>
            <a:endParaRPr lang="ru-RU" sz="1800" dirty="0"/>
          </a:p>
        </p:txBody>
      </p:sp>
      <p:sp>
        <p:nvSpPr>
          <p:cNvPr id="3" name="Заголовок 2"/>
          <p:cNvSpPr>
            <a:spLocks noGrp="1"/>
          </p:cNvSpPr>
          <p:nvPr>
            <p:ph type="title"/>
          </p:nvPr>
        </p:nvSpPr>
        <p:spPr>
          <a:xfrm>
            <a:off x="611560" y="4869160"/>
            <a:ext cx="8229600" cy="504056"/>
          </a:xfrm>
        </p:spPr>
        <p:txBody>
          <a:bodyPr>
            <a:normAutofit fontScale="90000"/>
          </a:bodyPr>
          <a:lstStyle/>
          <a:p>
            <a:r>
              <a:rPr lang="kk-KZ" dirty="0" smtClean="0"/>
              <a:t/>
            </a:r>
            <a:br>
              <a:rPr lang="kk-KZ" dirty="0" smtClean="0"/>
            </a:br>
            <a:r>
              <a:rPr lang="kk-KZ" dirty="0"/>
              <a:t/>
            </a:r>
            <a:br>
              <a:rPr lang="kk-KZ" dirty="0"/>
            </a:br>
            <a:r>
              <a:rPr lang="kk-KZ" dirty="0" smtClean="0"/>
              <a:t/>
            </a:r>
            <a:br>
              <a:rPr lang="kk-KZ" dirty="0" smtClean="0"/>
            </a:br>
            <a:r>
              <a:rPr lang="kk-KZ" dirty="0"/>
              <a:t/>
            </a:r>
            <a:br>
              <a:rPr lang="kk-KZ" dirty="0"/>
            </a:br>
            <a:r>
              <a:rPr lang="kk-KZ" dirty="0" smtClean="0"/>
              <a:t/>
            </a:r>
            <a:br>
              <a:rPr lang="kk-KZ" dirty="0" smtClean="0"/>
            </a:br>
            <a:r>
              <a:rPr lang="kk-KZ" dirty="0"/>
              <a:t/>
            </a:r>
            <a:br>
              <a:rPr lang="kk-KZ" dirty="0"/>
            </a:br>
            <a:r>
              <a:rPr lang="kk-KZ" dirty="0" smtClean="0"/>
              <a:t/>
            </a:r>
            <a:br>
              <a:rPr lang="kk-KZ" dirty="0" smtClean="0"/>
            </a:br>
            <a:r>
              <a:rPr lang="kk-KZ" dirty="0"/>
              <a:t/>
            </a:r>
            <a:br>
              <a:rPr lang="kk-KZ" dirty="0"/>
            </a:br>
            <a:r>
              <a:rPr lang="ru-RU" dirty="0"/>
              <a:t/>
            </a:r>
            <a:br>
              <a:rPr lang="ru-RU" dirty="0"/>
            </a:br>
            <a:endParaRPr lang="ru-R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3933056"/>
            <a:ext cx="309634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242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Заголовок 1"/>
              <p:cNvSpPr>
                <a:spLocks noGrp="1"/>
              </p:cNvSpPr>
              <p:nvPr>
                <p:ph type="title"/>
              </p:nvPr>
            </p:nvSpPr>
            <p:spPr>
              <a:xfrm>
                <a:off x="471055" y="692696"/>
                <a:ext cx="8229600" cy="5234832"/>
              </a:xfrm>
            </p:spPr>
            <p:txBody>
              <a:bodyPr>
                <a:normAutofit/>
              </a:bodyPr>
              <a:lstStyle/>
              <a:p>
                <a:r>
                  <a:rPr lang="kk-KZ" sz="1600" dirty="0" smtClean="0">
                    <a:solidFill>
                      <a:schemeClr val="tx1"/>
                    </a:solidFill>
                  </a:rPr>
                  <a:t/>
                </a:r>
                <a:br>
                  <a:rPr lang="kk-KZ" sz="1600" dirty="0" smtClean="0">
                    <a:solidFill>
                      <a:schemeClr val="tx1"/>
                    </a:solidFill>
                  </a:rPr>
                </a:br>
                <a:r>
                  <a:rPr lang="kk-KZ" sz="1600" dirty="0">
                    <a:solidFill>
                      <a:schemeClr val="tx1"/>
                    </a:solidFill>
                  </a:rPr>
                  <a:t/>
                </a:r>
                <a:br>
                  <a:rPr lang="kk-KZ" sz="1600" dirty="0">
                    <a:solidFill>
                      <a:schemeClr val="tx1"/>
                    </a:solidFill>
                  </a:rPr>
                </a:br>
                <a:r>
                  <a:rPr lang="kk-KZ" sz="1600" dirty="0" smtClean="0">
                    <a:solidFill>
                      <a:schemeClr val="tx1"/>
                    </a:solidFill>
                  </a:rPr>
                  <a:t/>
                </a:r>
                <a:br>
                  <a:rPr lang="kk-KZ" sz="1600" dirty="0" smtClean="0">
                    <a:solidFill>
                      <a:schemeClr val="tx1"/>
                    </a:solidFill>
                  </a:rPr>
                </a:br>
                <a:r>
                  <a:rPr lang="kk-KZ" sz="1600" dirty="0">
                    <a:solidFill>
                      <a:schemeClr val="tx1"/>
                    </a:solidFill>
                  </a:rPr>
                  <a:t/>
                </a:r>
                <a:br>
                  <a:rPr lang="kk-KZ" sz="1600" dirty="0">
                    <a:solidFill>
                      <a:schemeClr val="tx1"/>
                    </a:solidFill>
                  </a:rPr>
                </a:br>
                <a:r>
                  <a:rPr lang="kk-KZ" sz="1600" dirty="0" smtClean="0">
                    <a:solidFill>
                      <a:schemeClr val="tx1"/>
                    </a:solidFill>
                    <a:latin typeface="Times New Roman" pitchFamily="18" charset="0"/>
                    <a:cs typeface="Times New Roman" pitchFamily="18" charset="0"/>
                  </a:rPr>
                  <a:t>доптың энергиясы </a:t>
                </a:r>
                <a:r>
                  <a:rPr lang="kk-KZ" sz="1600" dirty="0">
                    <a:solidFill>
                      <a:schemeClr val="tx1"/>
                    </a:solidFill>
                    <a:latin typeface="Times New Roman" pitchFamily="18" charset="0"/>
                    <a:cs typeface="Times New Roman" pitchFamily="18" charset="0"/>
                  </a:rPr>
                  <a:t>дене қозғалысының кинетикалық энергиясына айналады:</a:t>
                </a: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14:m>
                  <m:oMath xmlns:m="http://schemas.openxmlformats.org/officeDocument/2006/math">
                    <m:sSub>
                      <m:sSubPr>
                        <m:ctrlPr>
                          <a:rPr lang="ru-RU" sz="1600" i="1">
                            <a:solidFill>
                              <a:schemeClr val="tx1"/>
                            </a:solidFill>
                          </a:rPr>
                        </m:ctrlPr>
                      </m:sSubPr>
                      <m:e>
                        <m:r>
                          <a:rPr lang="kk-KZ" sz="1600" i="1">
                            <a:solidFill>
                              <a:schemeClr val="tx1"/>
                            </a:solidFill>
                          </a:rPr>
                          <m:t>𝐸</m:t>
                        </m:r>
                      </m:e>
                      <m:sub>
                        <m:r>
                          <a:rPr lang="kk-KZ" sz="1600" i="1">
                            <a:solidFill>
                              <a:schemeClr val="tx1"/>
                            </a:solidFill>
                          </a:rPr>
                          <m:t>𝑛</m:t>
                        </m:r>
                      </m:sub>
                    </m:sSub>
                  </m:oMath>
                </a14:m>
                <a:r>
                  <a:rPr lang="kk-KZ" sz="1600" dirty="0">
                    <a:solidFill>
                      <a:schemeClr val="tx1"/>
                    </a:solidFill>
                    <a:latin typeface="Times New Roman" pitchFamily="18" charset="0"/>
                    <a:cs typeface="Times New Roman" pitchFamily="18" charset="0"/>
                  </a:rPr>
                  <a:t> </a:t>
                </a:r>
                <a:r>
                  <a:rPr lang="kk-KZ" sz="1600" b="1" dirty="0">
                    <a:solidFill>
                      <a:schemeClr val="tx1"/>
                    </a:solidFill>
                    <a:latin typeface="Times New Roman" pitchFamily="18" charset="0"/>
                    <a:cs typeface="Times New Roman" pitchFamily="18" charset="0"/>
                  </a:rPr>
                  <a:t>=</a:t>
                </a:r>
                <a:r>
                  <a:rPr lang="kk-KZ" sz="1600" dirty="0">
                    <a:solidFill>
                      <a:schemeClr val="tx1"/>
                    </a:solidFill>
                    <a:latin typeface="Times New Roman" pitchFamily="18" charset="0"/>
                    <a:cs typeface="Times New Roman" pitchFamily="18" charset="0"/>
                  </a:rPr>
                  <a:t> </a:t>
                </a:r>
                <a14:m>
                  <m:oMath xmlns:m="http://schemas.openxmlformats.org/officeDocument/2006/math">
                    <m:sSub>
                      <m:sSubPr>
                        <m:ctrlPr>
                          <a:rPr lang="ru-RU" sz="1600" i="1">
                            <a:solidFill>
                              <a:schemeClr val="tx1"/>
                            </a:solidFill>
                          </a:rPr>
                        </m:ctrlPr>
                      </m:sSubPr>
                      <m:e>
                        <m:r>
                          <a:rPr lang="kk-KZ" sz="1600" i="1">
                            <a:solidFill>
                              <a:schemeClr val="tx1"/>
                            </a:solidFill>
                          </a:rPr>
                          <m:t>𝐸</m:t>
                        </m:r>
                      </m:e>
                      <m:sub>
                        <m:r>
                          <a:rPr lang="kk-KZ" sz="1600" i="1">
                            <a:solidFill>
                              <a:schemeClr val="tx1"/>
                            </a:solidFill>
                          </a:rPr>
                          <m:t>𝑘</m:t>
                        </m:r>
                      </m:sub>
                    </m:sSub>
                    <m:f>
                      <m:fPr>
                        <m:ctrlPr>
                          <a:rPr lang="ru-RU" sz="1600" i="1">
                            <a:solidFill>
                              <a:schemeClr val="tx1"/>
                            </a:solidFill>
                          </a:rPr>
                        </m:ctrlPr>
                      </m:fPr>
                      <m:num>
                        <m:r>
                          <a:rPr lang="kk-KZ" sz="1600" i="1">
                            <a:solidFill>
                              <a:schemeClr val="tx1"/>
                            </a:solidFill>
                          </a:rPr>
                          <m:t>𝑘</m:t>
                        </m:r>
                        <m:sSup>
                          <m:sSupPr>
                            <m:ctrlPr>
                              <a:rPr lang="ru-RU" sz="1600" i="1">
                                <a:solidFill>
                                  <a:schemeClr val="tx1"/>
                                </a:solidFill>
                              </a:rPr>
                            </m:ctrlPr>
                          </m:sSupPr>
                          <m:e>
                            <m:r>
                              <a:rPr lang="kk-KZ" sz="1600" i="1">
                                <a:solidFill>
                                  <a:schemeClr val="tx1"/>
                                </a:solidFill>
                              </a:rPr>
                              <m:t>𝑥</m:t>
                            </m:r>
                          </m:e>
                          <m:sup>
                            <m:r>
                              <a:rPr lang="kk-KZ" sz="1600" i="1">
                                <a:solidFill>
                                  <a:schemeClr val="tx1"/>
                                </a:solidFill>
                              </a:rPr>
                              <m:t>2</m:t>
                            </m:r>
                          </m:sup>
                        </m:sSup>
                      </m:num>
                      <m:den>
                        <m:r>
                          <a:rPr lang="kk-KZ" sz="1600" i="1">
                            <a:solidFill>
                              <a:schemeClr val="tx1"/>
                            </a:solidFill>
                          </a:rPr>
                          <m:t>2</m:t>
                        </m:r>
                      </m:den>
                    </m:f>
                    <m:r>
                      <a:rPr lang="kk-KZ" sz="1600" i="1">
                        <a:solidFill>
                          <a:schemeClr val="tx1"/>
                        </a:solidFill>
                      </a:rPr>
                      <m:t>=</m:t>
                    </m:r>
                    <m:f>
                      <m:fPr>
                        <m:ctrlPr>
                          <a:rPr lang="kk-KZ" sz="1600" i="1" smtClean="0">
                            <a:solidFill>
                              <a:schemeClr val="tx1"/>
                            </a:solidFill>
                            <a:latin typeface="Cambria Math"/>
                          </a:rPr>
                        </m:ctrlPr>
                      </m:fPr>
                      <m:num>
                        <m:r>
                          <a:rPr lang="en-US" sz="1600" b="0" i="1" smtClean="0">
                            <a:solidFill>
                              <a:schemeClr val="tx1"/>
                            </a:solidFill>
                            <a:latin typeface="Cambria Math"/>
                          </a:rPr>
                          <m:t>𝑚</m:t>
                        </m:r>
                        <m:sSup>
                          <m:sSupPr>
                            <m:ctrlPr>
                              <a:rPr lang="en-US" sz="1600" b="0" i="1" smtClean="0">
                                <a:solidFill>
                                  <a:schemeClr val="tx1"/>
                                </a:solidFill>
                                <a:latin typeface="Cambria Math"/>
                              </a:rPr>
                            </m:ctrlPr>
                          </m:sSupPr>
                          <m:e>
                            <m:r>
                              <a:rPr lang="en-US" sz="1600" b="0" i="1" smtClean="0">
                                <a:solidFill>
                                  <a:schemeClr val="tx1"/>
                                </a:solidFill>
                                <a:latin typeface="Cambria Math"/>
                                <a:ea typeface="Cambria Math"/>
                              </a:rPr>
                              <m:t>𝜈</m:t>
                            </m:r>
                          </m:e>
                          <m:sup>
                            <m:r>
                              <a:rPr lang="en-US" sz="1600" b="0" i="1" smtClean="0">
                                <a:solidFill>
                                  <a:schemeClr val="tx1"/>
                                </a:solidFill>
                                <a:latin typeface="Cambria Math"/>
                              </a:rPr>
                              <m:t>2</m:t>
                            </m:r>
                          </m:sup>
                        </m:sSup>
                      </m:num>
                      <m:den>
                        <m:r>
                          <a:rPr lang="en-US" sz="1600" b="0" i="1" smtClean="0">
                            <a:solidFill>
                              <a:schemeClr val="tx1"/>
                            </a:solidFill>
                            <a:latin typeface="Cambria Math"/>
                          </a:rPr>
                          <m:t>2</m:t>
                        </m:r>
                      </m:den>
                    </m:f>
                  </m:oMath>
                </a14:m>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kk-KZ" sz="1600" dirty="0">
                    <a:solidFill>
                      <a:schemeClr val="tx1"/>
                    </a:solidFill>
                    <a:latin typeface="Times New Roman" pitchFamily="18" charset="0"/>
                    <a:cs typeface="Times New Roman" pitchFamily="18" charset="0"/>
                  </a:rPr>
                  <a:t>Ауа кедергісі мен үйкеліс күшін ескергенде толық механикалық энергия уақыт өтуімен төмендеп отырады.</a:t>
                </a: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kk-KZ" sz="1600" dirty="0">
                    <a:solidFill>
                      <a:schemeClr val="tx1"/>
                    </a:solidFill>
                    <a:latin typeface="Times New Roman" pitchFamily="18" charset="0"/>
                    <a:cs typeface="Times New Roman" pitchFamily="18" charset="0"/>
                  </a:rPr>
                  <a:t>Ойыншық тапаншадан атылған оқтың ұшып шығуы кезіндегі энергияның өзгерісін қарастырғанда энергияның сақталу заңына сәйкес серпімді деформацияланған серіппенің потенциалдық энергиясы дене қозғалысының кинетикалық энергиясына айналады:</a:t>
                </a: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14:m>
                  <m:oMath xmlns:m="http://schemas.openxmlformats.org/officeDocument/2006/math">
                    <m:sSub>
                      <m:sSubPr>
                        <m:ctrlPr>
                          <a:rPr lang="ru-RU" sz="1600" i="1">
                            <a:solidFill>
                              <a:schemeClr val="tx1"/>
                            </a:solidFill>
                          </a:rPr>
                        </m:ctrlPr>
                      </m:sSubPr>
                      <m:e>
                        <m:r>
                          <a:rPr lang="kk-KZ" sz="1600" i="1">
                            <a:solidFill>
                              <a:schemeClr val="tx1"/>
                            </a:solidFill>
                          </a:rPr>
                          <m:t>𝐸</m:t>
                        </m:r>
                      </m:e>
                      <m:sub>
                        <m:r>
                          <a:rPr lang="kk-KZ" sz="1600" i="1">
                            <a:solidFill>
                              <a:schemeClr val="tx1"/>
                            </a:solidFill>
                          </a:rPr>
                          <m:t>𝑛</m:t>
                        </m:r>
                      </m:sub>
                    </m:sSub>
                  </m:oMath>
                </a14:m>
                <a:r>
                  <a:rPr lang="kk-KZ" sz="1600" dirty="0">
                    <a:solidFill>
                      <a:schemeClr val="tx1"/>
                    </a:solidFill>
                    <a:latin typeface="Times New Roman" pitchFamily="18" charset="0"/>
                    <a:cs typeface="Times New Roman" pitchFamily="18" charset="0"/>
                  </a:rPr>
                  <a:t> </a:t>
                </a:r>
                <a:r>
                  <a:rPr lang="kk-KZ" sz="1600" b="1" dirty="0">
                    <a:solidFill>
                      <a:schemeClr val="tx1"/>
                    </a:solidFill>
                    <a:latin typeface="Times New Roman" pitchFamily="18" charset="0"/>
                    <a:cs typeface="Times New Roman" pitchFamily="18" charset="0"/>
                  </a:rPr>
                  <a:t>=</a:t>
                </a:r>
                <a:r>
                  <a:rPr lang="kk-KZ" sz="1600" dirty="0">
                    <a:solidFill>
                      <a:schemeClr val="tx1"/>
                    </a:solidFill>
                    <a:latin typeface="Times New Roman" pitchFamily="18" charset="0"/>
                    <a:cs typeface="Times New Roman" pitchFamily="18" charset="0"/>
                  </a:rPr>
                  <a:t> </a:t>
                </a:r>
                <a14:m>
                  <m:oMath xmlns:m="http://schemas.openxmlformats.org/officeDocument/2006/math">
                    <m:sSub>
                      <m:sSubPr>
                        <m:ctrlPr>
                          <a:rPr lang="ru-RU" sz="1600" i="1">
                            <a:solidFill>
                              <a:schemeClr val="tx1"/>
                            </a:solidFill>
                          </a:rPr>
                        </m:ctrlPr>
                      </m:sSubPr>
                      <m:e>
                        <m:r>
                          <a:rPr lang="kk-KZ" sz="1600" i="1">
                            <a:solidFill>
                              <a:schemeClr val="tx1"/>
                            </a:solidFill>
                          </a:rPr>
                          <m:t>𝐸</m:t>
                        </m:r>
                      </m:e>
                      <m:sub>
                        <m:r>
                          <a:rPr lang="kk-KZ" sz="1600" i="1">
                            <a:solidFill>
                              <a:schemeClr val="tx1"/>
                            </a:solidFill>
                          </a:rPr>
                          <m:t>𝑘</m:t>
                        </m:r>
                      </m:sub>
                    </m:sSub>
                    <m:f>
                      <m:fPr>
                        <m:ctrlPr>
                          <a:rPr lang="ru-RU" sz="1600" i="1">
                            <a:solidFill>
                              <a:schemeClr val="tx1"/>
                            </a:solidFill>
                          </a:rPr>
                        </m:ctrlPr>
                      </m:fPr>
                      <m:num>
                        <m:r>
                          <a:rPr lang="kk-KZ" sz="1600" i="1">
                            <a:solidFill>
                              <a:schemeClr val="tx1"/>
                            </a:solidFill>
                          </a:rPr>
                          <m:t>𝑘</m:t>
                        </m:r>
                        <m:sSup>
                          <m:sSupPr>
                            <m:ctrlPr>
                              <a:rPr lang="ru-RU" sz="1600" i="1">
                                <a:solidFill>
                                  <a:schemeClr val="tx1"/>
                                </a:solidFill>
                              </a:rPr>
                            </m:ctrlPr>
                          </m:sSupPr>
                          <m:e>
                            <m:r>
                              <a:rPr lang="kk-KZ" sz="1600" i="1">
                                <a:solidFill>
                                  <a:schemeClr val="tx1"/>
                                </a:solidFill>
                              </a:rPr>
                              <m:t>𝑥</m:t>
                            </m:r>
                          </m:e>
                          <m:sup>
                            <m:r>
                              <a:rPr lang="kk-KZ" sz="1600" i="1">
                                <a:solidFill>
                                  <a:schemeClr val="tx1"/>
                                </a:solidFill>
                              </a:rPr>
                              <m:t>2</m:t>
                            </m:r>
                          </m:sup>
                        </m:sSup>
                      </m:num>
                      <m:den>
                        <m:r>
                          <a:rPr lang="kk-KZ" sz="1600" i="1">
                            <a:solidFill>
                              <a:schemeClr val="tx1"/>
                            </a:solidFill>
                          </a:rPr>
                          <m:t>2</m:t>
                        </m:r>
                      </m:den>
                    </m:f>
                    <m:r>
                      <a:rPr lang="kk-KZ" sz="1600" i="1">
                        <a:solidFill>
                          <a:schemeClr val="tx1"/>
                        </a:solidFill>
                      </a:rPr>
                      <m:t>=</m:t>
                    </m:r>
                    <m:f>
                      <m:fPr>
                        <m:ctrlPr>
                          <a:rPr lang="ru-RU" sz="1600" i="1">
                            <a:solidFill>
                              <a:schemeClr val="tx1"/>
                            </a:solidFill>
                          </a:rPr>
                        </m:ctrlPr>
                      </m:fPr>
                      <m:num>
                        <m:r>
                          <a:rPr lang="en-US" sz="1600" b="0" i="1" smtClean="0">
                            <a:solidFill>
                              <a:schemeClr val="tx1"/>
                            </a:solidFill>
                            <a:latin typeface="Cambria Math"/>
                          </a:rPr>
                          <m:t>𝑚</m:t>
                        </m:r>
                        <m:sSup>
                          <m:sSupPr>
                            <m:ctrlPr>
                              <a:rPr lang="en-US" sz="1600" b="0" i="1" smtClean="0">
                                <a:solidFill>
                                  <a:schemeClr val="tx1"/>
                                </a:solidFill>
                                <a:latin typeface="Cambria Math"/>
                              </a:rPr>
                            </m:ctrlPr>
                          </m:sSupPr>
                          <m:e>
                            <m:r>
                              <a:rPr lang="en-US" sz="1600" b="0" i="1" smtClean="0">
                                <a:solidFill>
                                  <a:schemeClr val="tx1"/>
                                </a:solidFill>
                                <a:latin typeface="Cambria Math"/>
                                <a:ea typeface="Cambria Math"/>
                              </a:rPr>
                              <m:t>𝜈</m:t>
                            </m:r>
                          </m:e>
                          <m:sup>
                            <m:r>
                              <a:rPr lang="en-US" sz="1600" b="0" i="1" smtClean="0">
                                <a:solidFill>
                                  <a:schemeClr val="tx1"/>
                                </a:solidFill>
                                <a:latin typeface="Cambria Math"/>
                              </a:rPr>
                              <m:t>2</m:t>
                            </m:r>
                          </m:sup>
                        </m:sSup>
                      </m:num>
                      <m:den>
                        <m:r>
                          <a:rPr lang="kk-KZ" sz="1600" i="1">
                            <a:solidFill>
                              <a:schemeClr val="tx1"/>
                            </a:solidFill>
                          </a:rPr>
                          <m:t>2</m:t>
                        </m:r>
                      </m:den>
                    </m:f>
                  </m:oMath>
                </a14:m>
                <a:r>
                  <a:rPr lang="kk-KZ" sz="1600" dirty="0">
                    <a:solidFill>
                      <a:schemeClr val="tx1"/>
                    </a:solidFill>
                    <a:latin typeface="Times New Roman" pitchFamily="18" charset="0"/>
                    <a:cs typeface="Times New Roman" pitchFamily="18" charset="0"/>
                  </a:rPr>
                  <a:t>Ауа кедергісі мен үйкеліс күшін ескергенде толық механикалық энергия уақыт өтуімен төмендеп отырады.</a:t>
                </a: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kk-KZ" sz="1600" dirty="0">
                    <a:solidFill>
                      <a:schemeClr val="tx1"/>
                    </a:solidFill>
                    <a:latin typeface="Times New Roman" pitchFamily="18" charset="0"/>
                    <a:cs typeface="Times New Roman" pitchFamily="18" charset="0"/>
                  </a:rPr>
                  <a:t>Ойыншық тапаншадан атылған оқтың ұшып шығуы кезіндегі энергияның өзгерісін қарастырғанда энергияның сақталу заңына сәйкес серпімді деформацияланған серіппенің </a:t>
                </a:r>
                <a:r>
                  <a:rPr lang="kk-KZ" sz="1600" dirty="0" smtClean="0">
                    <a:solidFill>
                      <a:schemeClr val="tx1"/>
                    </a:solidFill>
                    <a:latin typeface="Times New Roman" pitchFamily="18" charset="0"/>
                    <a:cs typeface="Times New Roman" pitchFamily="18" charset="0"/>
                  </a:rPr>
                  <a:t>потенциалдық </a:t>
                </a:r>
                <a:r>
                  <a:rPr lang="kk-KZ" sz="1600" dirty="0">
                    <a:solidFill>
                      <a:schemeClr val="tx1"/>
                    </a:solidFill>
                    <a:latin typeface="Times New Roman" pitchFamily="18" charset="0"/>
                    <a:cs typeface="Times New Roman" pitchFamily="18" charset="0"/>
                  </a:rPr>
                  <a:t>энергиясы дене қозғалысының кинетикалық энергиясына айналады:</a:t>
                </a: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endParaRPr lang="ru-RU" sz="1600" dirty="0">
                  <a:solidFill>
                    <a:schemeClr val="tx1"/>
                  </a:solidFill>
                  <a:latin typeface="Times New Roman" pitchFamily="18" charset="0"/>
                  <a:cs typeface="Times New Roman" pitchFamily="18" charset="0"/>
                </a:endParaRPr>
              </a:p>
            </p:txBody>
          </p:sp>
        </mc:Choice>
        <mc:Fallback>
          <p:sp>
            <p:nvSpPr>
              <p:cNvPr id="2" name="Заголовок 1"/>
              <p:cNvSpPr>
                <a:spLocks noGrp="1" noRot="1" noChangeAspect="1" noMove="1" noResize="1" noEditPoints="1" noAdjustHandles="1" noChangeArrowheads="1" noChangeShapeType="1" noTextEdit="1"/>
              </p:cNvSpPr>
              <p:nvPr>
                <p:ph type="title"/>
              </p:nvPr>
            </p:nvSpPr>
            <p:spPr>
              <a:xfrm>
                <a:off x="471055" y="692696"/>
                <a:ext cx="8229600" cy="5234832"/>
              </a:xfrm>
              <a:blipFill rotWithShape="1">
                <a:blip r:embed="rId2"/>
                <a:stretch>
                  <a:fillRect/>
                </a:stretch>
              </a:blipFill>
            </p:spPr>
            <p:txBody>
              <a:bodyPr/>
              <a:lstStyle/>
              <a:p>
                <a:r>
                  <a:rPr lang="ru-RU">
                    <a:noFill/>
                  </a:rPr>
                  <a:t> </a:t>
                </a:r>
              </a:p>
            </p:txBody>
          </p:sp>
        </mc:Fallback>
      </mc:AlternateContent>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332656"/>
            <a:ext cx="2376914" cy="156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1575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229600" cy="2476864"/>
          </a:xfrm>
        </p:spPr>
        <p:txBody>
          <a:bodyPr>
            <a:normAutofit fontScale="90000"/>
          </a:bodyPr>
          <a:lstStyle/>
          <a:p>
            <a:r>
              <a:rPr lang="kk-KZ" sz="1600" dirty="0">
                <a:solidFill>
                  <a:schemeClr val="tx1"/>
                </a:solidFill>
                <a:latin typeface="Times New Roman" pitchFamily="18" charset="0"/>
                <a:cs typeface="Times New Roman" pitchFamily="18" charset="0"/>
              </a:rPr>
              <a:t>Белгілі бір биіктіктен құлаған доптың потенциалдық энергиясы кинетикалық энергияға айналады. Ең жоғарғы нүктеде доптың жылдамдығы нөлге тең болғандықтан оның тек потенциалдық энергиясы ғана болады (1-сурет). Доп еркін құлағанда оның жылдамдығы артып, биіктігі азайғандықтан оның кинетикалық энергиясы артып, потенциалдық энергиясы төмендейді. Жерге соғылар сәтте потенциалдық энергия нөлге айналып, кинетикалық энергия ең үлкен мәнге ие болады.</a:t>
            </a:r>
            <a:r>
              <a:rPr lang="ru-RU" sz="1200" dirty="0"/>
              <a:t/>
            </a:r>
            <a:br>
              <a:rPr lang="ru-RU" sz="1200" dirty="0"/>
            </a:br>
            <a:r>
              <a:rPr lang="kk-KZ" sz="1300" dirty="0">
                <a:solidFill>
                  <a:schemeClr val="tx1"/>
                </a:solidFill>
                <a:latin typeface="Times New Roman" pitchFamily="18" charset="0"/>
                <a:cs typeface="Times New Roman" pitchFamily="18" charset="0"/>
              </a:rPr>
              <a:t> Еркін құлау</a:t>
            </a:r>
            <a:r>
              <a:rPr lang="ru-RU" sz="1300" dirty="0">
                <a:solidFill>
                  <a:schemeClr val="tx1"/>
                </a:solidFill>
                <a:latin typeface="Times New Roman" pitchFamily="18" charset="0"/>
                <a:cs typeface="Times New Roman" pitchFamily="18" charset="0"/>
              </a:rPr>
              <a:t/>
            </a:r>
            <a:br>
              <a:rPr lang="ru-RU" sz="1300" dirty="0">
                <a:solidFill>
                  <a:schemeClr val="tx1"/>
                </a:solidFill>
                <a:latin typeface="Times New Roman" pitchFamily="18" charset="0"/>
                <a:cs typeface="Times New Roman" pitchFamily="18" charset="0"/>
              </a:rPr>
            </a:br>
            <a:r>
              <a:rPr lang="kk-KZ" sz="1300" dirty="0">
                <a:solidFill>
                  <a:schemeClr val="tx1"/>
                </a:solidFill>
                <a:latin typeface="Times New Roman" pitchFamily="18" charset="0"/>
                <a:cs typeface="Times New Roman" pitchFamily="18" charset="0"/>
              </a:rPr>
              <a:t>Шардың еркін құлауы кезінде оның потенциалдық энергиясы биіктіктің кемуіне байланысты азаяды. Ал шар жылдамдығының артуы оның кинетикалық энергиясының артуына алып келеді. Солай толық механикалық энергия траекторияның кез келген нүктесінде потенциалдық энергия мен кинетикалық энергияның қосындысына тең болады.</a:t>
            </a:r>
            <a:r>
              <a:rPr lang="ru-RU" sz="1300" dirty="0">
                <a:solidFill>
                  <a:schemeClr val="tx1"/>
                </a:solidFill>
                <a:latin typeface="Times New Roman" pitchFamily="18" charset="0"/>
                <a:cs typeface="Times New Roman" pitchFamily="18" charset="0"/>
              </a:rPr>
              <a:t/>
            </a:r>
            <a:br>
              <a:rPr lang="ru-RU" sz="1300" dirty="0">
                <a:solidFill>
                  <a:schemeClr val="tx1"/>
                </a:solidFill>
                <a:latin typeface="Times New Roman" pitchFamily="18" charset="0"/>
                <a:cs typeface="Times New Roman" pitchFamily="18" charset="0"/>
              </a:rPr>
            </a:br>
            <a:r>
              <a:rPr lang="ru-RU" sz="1300" dirty="0">
                <a:solidFill>
                  <a:schemeClr val="tx1"/>
                </a:solidFill>
                <a:latin typeface="Times New Roman" pitchFamily="18" charset="0"/>
                <a:cs typeface="Times New Roman" pitchFamily="18" charset="0"/>
              </a:rPr>
              <a:t/>
            </a:r>
            <a:br>
              <a:rPr lang="ru-RU" sz="1300" dirty="0">
                <a:solidFill>
                  <a:schemeClr val="tx1"/>
                </a:solidFill>
                <a:latin typeface="Times New Roman" pitchFamily="18" charset="0"/>
                <a:cs typeface="Times New Roman" pitchFamily="18" charset="0"/>
              </a:rPr>
            </a:br>
            <a:endParaRPr lang="ru-RU" sz="1300" dirty="0">
              <a:solidFill>
                <a:schemeClr val="tx1"/>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708920"/>
            <a:ext cx="6624736"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290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5826976"/>
          </a:xfrm>
        </p:spPr>
        <p:txBody>
          <a:bodyPr>
            <a:normAutofit/>
          </a:bodyPr>
          <a:lstStyle/>
          <a:p>
            <a:r>
              <a:rPr lang="ru-RU" sz="1800" dirty="0" err="1">
                <a:solidFill>
                  <a:schemeClr val="tx1"/>
                </a:solidFill>
                <a:latin typeface="Times New Roman" pitchFamily="18" charset="0"/>
                <a:cs typeface="Times New Roman" pitchFamily="18" charset="0"/>
              </a:rPr>
              <a:t>Толық</a:t>
            </a:r>
            <a:r>
              <a:rPr lang="ru-RU" sz="18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механикалық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энергияның</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сақталу</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заңы</a:t>
            </a:r>
            <a:r>
              <a:rPr lang="en-US"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үйкеліс</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күші</a:t>
            </a:r>
            <a:r>
              <a:rPr lang="ru-RU" sz="1600" dirty="0">
                <a:solidFill>
                  <a:schemeClr val="tx1"/>
                </a:solidFill>
                <a:latin typeface="Times New Roman" pitchFamily="18" charset="0"/>
                <a:cs typeface="Times New Roman" pitchFamily="18" charset="0"/>
              </a:rPr>
              <a:t> мен </a:t>
            </a:r>
            <a:r>
              <a:rPr lang="ru-RU" sz="1600" dirty="0" err="1">
                <a:solidFill>
                  <a:schemeClr val="tx1"/>
                </a:solidFill>
                <a:latin typeface="Times New Roman" pitchFamily="18" charset="0"/>
                <a:cs typeface="Times New Roman" pitchFamily="18" charset="0"/>
              </a:rPr>
              <a:t>кедергі</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күші</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әсер</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етпейтін</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дененің</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қозғалысы</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кезінде</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толық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механикалық</a:t>
            </a:r>
            <a:r>
              <a:rPr lang="ru-RU" sz="1600" dirty="0">
                <a:solidFill>
                  <a:schemeClr val="tx1"/>
                </a:solidFill>
                <a:latin typeface="Times New Roman" pitchFamily="18" charset="0"/>
                <a:cs typeface="Times New Roman" pitchFamily="18" charset="0"/>
              </a:rPr>
              <a:t> энергия </a:t>
            </a:r>
            <a:r>
              <a:rPr lang="ru-RU" sz="1600" dirty="0" err="1">
                <a:solidFill>
                  <a:schemeClr val="tx1"/>
                </a:solidFill>
                <a:latin typeface="Times New Roman" pitchFamily="18" charset="0"/>
                <a:cs typeface="Times New Roman" pitchFamily="18" charset="0"/>
              </a:rPr>
              <a:t>өзгеріссіз</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қалады</a:t>
            </a:r>
            <a:r>
              <a:rPr lang="en-US"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Мысалы</a:t>
            </a:r>
            <a:r>
              <a:rPr lang="en-US"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сырғанау</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үйкелісі</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болған</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кезде</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дене</a:t>
            </a:r>
            <a:r>
              <a:rPr lang="ru-RU" sz="1600" dirty="0">
                <a:solidFill>
                  <a:schemeClr val="tx1"/>
                </a:solidFill>
                <a:latin typeface="Times New Roman" pitchFamily="18" charset="0"/>
                <a:cs typeface="Times New Roman" pitchFamily="18" charset="0"/>
              </a:rPr>
              <a:t> оны </a:t>
            </a:r>
            <a:r>
              <a:rPr lang="ru-RU" sz="1600" dirty="0" err="1">
                <a:solidFill>
                  <a:schemeClr val="tx1"/>
                </a:solidFill>
                <a:latin typeface="Times New Roman" pitchFamily="18" charset="0"/>
                <a:cs typeface="Times New Roman" pitchFamily="18" charset="0"/>
              </a:rPr>
              <a:t>жеңу</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үшін</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энергияның</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бір</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бөлігін</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жұмсауға</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мәжбүр</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болғандықтан</a:t>
            </a:r>
            <a:r>
              <a:rPr lang="en-US" sz="1600" dirty="0">
                <a:solidFill>
                  <a:schemeClr val="tx1"/>
                </a:solidFill>
                <a:latin typeface="Times New Roman" pitchFamily="18" charset="0"/>
                <a:cs typeface="Times New Roman" pitchFamily="18" charset="0"/>
              </a:rPr>
              <a:t>, </a:t>
            </a:r>
            <a:r>
              <a:rPr lang="ru-RU" sz="1600" dirty="0">
                <a:solidFill>
                  <a:schemeClr val="tx1"/>
                </a:solidFill>
                <a:latin typeface="Times New Roman" pitchFamily="18" charset="0"/>
                <a:cs typeface="Times New Roman" pitchFamily="18" charset="0"/>
              </a:rPr>
              <a:t>энергия </a:t>
            </a:r>
            <a:r>
              <a:rPr lang="ru-RU" sz="1600" dirty="0" err="1">
                <a:solidFill>
                  <a:schemeClr val="tx1"/>
                </a:solidFill>
                <a:latin typeface="Times New Roman" pitchFamily="18" charset="0"/>
                <a:cs typeface="Times New Roman" pitchFamily="18" charset="0"/>
              </a:rPr>
              <a:t>азаяды</a:t>
            </a:r>
            <a:r>
              <a:rPr lang="en-US"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Сондықтан</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энергияны</a:t>
            </a:r>
            <a:r>
              <a:rPr lang="ru-RU" sz="1600" dirty="0">
                <a:solidFill>
                  <a:schemeClr val="tx1"/>
                </a:solidFill>
                <a:latin typeface="Times New Roman" pitchFamily="18" charset="0"/>
                <a:cs typeface="Times New Roman" pitchFamily="18" charset="0"/>
              </a:rPr>
              <a:t> беру </a:t>
            </a:r>
            <a:r>
              <a:rPr lang="ru-RU" sz="1600" dirty="0" err="1">
                <a:solidFill>
                  <a:schemeClr val="tx1"/>
                </a:solidFill>
                <a:latin typeface="Times New Roman" pitchFamily="18" charset="0"/>
                <a:cs typeface="Times New Roman" pitchFamily="18" charset="0"/>
              </a:rPr>
              <a:t>кезінде</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әрдайым</a:t>
            </a:r>
            <a:r>
              <a:rPr lang="ru-RU" sz="1600" dirty="0">
                <a:solidFill>
                  <a:schemeClr val="tx1"/>
                </a:solidFill>
                <a:latin typeface="Times New Roman" pitchFamily="18" charset="0"/>
                <a:cs typeface="Times New Roman" pitchFamily="18" charset="0"/>
              </a:rPr>
              <a:t> энергия </a:t>
            </a:r>
            <a:r>
              <a:rPr lang="ru-RU" sz="1600" dirty="0" err="1">
                <a:solidFill>
                  <a:schemeClr val="tx1"/>
                </a:solidFill>
                <a:latin typeface="Times New Roman" pitchFamily="18" charset="0"/>
                <a:cs typeface="Times New Roman" pitchFamily="18" charset="0"/>
              </a:rPr>
              <a:t>шығыныны</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ескерілуі</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қажет</a:t>
            </a:r>
            <a:r>
              <a:rPr lang="en-US" sz="1600" dirty="0">
                <a:solidFill>
                  <a:schemeClr val="tx1"/>
                </a:solidFill>
                <a:latin typeface="Times New Roman" pitchFamily="18" charset="0"/>
                <a:cs typeface="Times New Roman" pitchFamily="18" charset="0"/>
              </a:rPr>
              <a:t>.</a:t>
            </a: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ru-RU" sz="1600" dirty="0" err="1">
                <a:solidFill>
                  <a:schemeClr val="tx1"/>
                </a:solidFill>
                <a:latin typeface="Times New Roman" pitchFamily="18" charset="0"/>
                <a:cs typeface="Times New Roman" pitchFamily="18" charset="0"/>
              </a:rPr>
              <a:t>Дене</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бір</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уақытта</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потенциалдық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және</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кинетикалық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энергияға</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ие</a:t>
            </a:r>
            <a:r>
              <a:rPr lang="ru-RU" sz="1600" dirty="0">
                <a:solidFill>
                  <a:schemeClr val="tx1"/>
                </a:solidFill>
                <a:latin typeface="Times New Roman" pitchFamily="18" charset="0"/>
                <a:cs typeface="Times New Roman" pitchFamily="18" charset="0"/>
              </a:rPr>
              <a:t> бола </a:t>
            </a:r>
            <a:r>
              <a:rPr lang="ru-RU" sz="1600" dirty="0" err="1">
                <a:solidFill>
                  <a:schemeClr val="tx1"/>
                </a:solidFill>
                <a:latin typeface="Times New Roman" pitchFamily="18" charset="0"/>
                <a:cs typeface="Times New Roman" pitchFamily="18" charset="0"/>
              </a:rPr>
              <a:t>алады</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және</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олар</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бір</a:t>
            </a:r>
            <a:r>
              <a:rPr lang="en-US" sz="1600" dirty="0">
                <a:solidFill>
                  <a:schemeClr val="tx1"/>
                </a:solidFill>
                <a:latin typeface="Times New Roman" pitchFamily="18" charset="0"/>
                <a:cs typeface="Times New Roman" pitchFamily="18" charset="0"/>
              </a:rPr>
              <a:t>-</a:t>
            </a:r>
            <a:r>
              <a:rPr lang="ru-RU" sz="1600" dirty="0" err="1">
                <a:solidFill>
                  <a:schemeClr val="tx1"/>
                </a:solidFill>
                <a:latin typeface="Times New Roman" pitchFamily="18" charset="0"/>
                <a:cs typeface="Times New Roman" pitchFamily="18" charset="0"/>
              </a:rPr>
              <a:t>біріне</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айнала</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алады</a:t>
            </a:r>
            <a:r>
              <a:rPr lang="en-US" sz="1600" dirty="0">
                <a:solidFill>
                  <a:schemeClr val="tx1"/>
                </a:solidFill>
                <a:latin typeface="Times New Roman" pitchFamily="18" charset="0"/>
                <a:cs typeface="Times New Roman" pitchFamily="18" charset="0"/>
              </a:rPr>
              <a:t>.</a:t>
            </a: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ru-RU" sz="1600" dirty="0" err="1">
                <a:solidFill>
                  <a:schemeClr val="tx1"/>
                </a:solidFill>
                <a:latin typeface="Times New Roman" pitchFamily="18" charset="0"/>
                <a:cs typeface="Times New Roman" pitchFamily="18" charset="0"/>
              </a:rPr>
              <a:t>Тұйықталған</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жүйеде</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кез</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келген</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уақыт</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мезетіндегі</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кинетикалық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және</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потенциалдық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энергияның</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қосындысы</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өзгеріссіз</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қалады</a:t>
            </a:r>
            <a:r>
              <a:rPr lang="en-US" sz="1600" dirty="0">
                <a:solidFill>
                  <a:schemeClr val="tx1"/>
                </a:solidFill>
                <a:latin typeface="Times New Roman" pitchFamily="18" charset="0"/>
                <a:cs typeface="Times New Roman" pitchFamily="18" charset="0"/>
              </a:rPr>
              <a:t>.</a:t>
            </a:r>
            <a:r>
              <a:rPr lang="ru-RU" sz="1600" dirty="0">
                <a:solidFill>
                  <a:schemeClr val="tx1"/>
                </a:solidFill>
                <a:latin typeface="Times New Roman" pitchFamily="18" charset="0"/>
                <a:cs typeface="Times New Roman" pitchFamily="18" charset="0"/>
              </a:rPr>
              <a:t/>
            </a:r>
            <a:br>
              <a:rPr lang="ru-RU" sz="1600" dirty="0">
                <a:solidFill>
                  <a:schemeClr val="tx1"/>
                </a:solidFill>
                <a:latin typeface="Times New Roman" pitchFamily="18" charset="0"/>
                <a:cs typeface="Times New Roman" pitchFamily="18" charset="0"/>
              </a:rPr>
            </a:br>
            <a:r>
              <a:rPr lang="ru-RU" sz="1600" dirty="0" err="1">
                <a:solidFill>
                  <a:schemeClr val="tx1"/>
                </a:solidFill>
                <a:latin typeface="Times New Roman" pitchFamily="18" charset="0"/>
                <a:cs typeface="Times New Roman" pitchFamily="18" charset="0"/>
              </a:rPr>
              <a:t>Кинетикалық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және</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потенциалдық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энергиялардың</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қосындысын</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толық</a:t>
            </a:r>
            <a:r>
              <a:rPr lang="ru-RU" sz="1600" dirty="0">
                <a:solidFill>
                  <a:schemeClr val="tx1"/>
                </a:solidFill>
                <a:latin typeface="Times New Roman" pitchFamily="18" charset="0"/>
                <a:cs typeface="Times New Roman" pitchFamily="18" charset="0"/>
              </a:rPr>
              <a:t> </a:t>
            </a:r>
            <a:r>
              <a:rPr lang="ru-RU" sz="1600" dirty="0" err="1">
                <a:solidFill>
                  <a:schemeClr val="tx1"/>
                </a:solidFill>
                <a:latin typeface="Times New Roman" pitchFamily="18" charset="0"/>
                <a:cs typeface="Times New Roman" pitchFamily="18" charset="0"/>
              </a:rPr>
              <a:t>механикалық</a:t>
            </a:r>
            <a:r>
              <a:rPr lang="ru-RU" sz="1600" dirty="0">
                <a:solidFill>
                  <a:schemeClr val="tx1"/>
                </a:solidFill>
                <a:latin typeface="Times New Roman" pitchFamily="18" charset="0"/>
                <a:cs typeface="Times New Roman" pitchFamily="18" charset="0"/>
              </a:rPr>
              <a:t> энергия </a:t>
            </a:r>
            <a:r>
              <a:rPr lang="ru-RU" sz="1600" dirty="0" err="1">
                <a:solidFill>
                  <a:schemeClr val="tx1"/>
                </a:solidFill>
                <a:latin typeface="Times New Roman" pitchFamily="18" charset="0"/>
                <a:cs typeface="Times New Roman" pitchFamily="18" charset="0"/>
              </a:rPr>
              <a:t>деп</a:t>
            </a:r>
            <a:r>
              <a:rPr lang="ru-RU" sz="1600" dirty="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атайды</a:t>
            </a:r>
            <a:endParaRPr lang="ru-RU" sz="1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527477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5610952"/>
          </a:xfrm>
        </p:spPr>
        <p:txBody>
          <a:bodyPr/>
          <a:lstStyle/>
          <a:p>
            <a:r>
              <a:rPr lang="kk-KZ" sz="2800" b="1" dirty="0">
                <a:solidFill>
                  <a:schemeClr val="tx1"/>
                </a:solidFill>
                <a:latin typeface="Times New Roman" pitchFamily="18" charset="0"/>
                <a:cs typeface="Times New Roman" pitchFamily="18" charset="0"/>
              </a:rPr>
              <a:t>Тапсырма 1</a:t>
            </a:r>
            <a:r>
              <a:rPr lang="ru-RU" sz="2800" dirty="0">
                <a:solidFill>
                  <a:schemeClr val="tx1"/>
                </a:solidFill>
                <a:latin typeface="+mn-lt"/>
              </a:rPr>
              <a:t/>
            </a:r>
            <a:br>
              <a:rPr lang="ru-RU" sz="2800" dirty="0">
                <a:solidFill>
                  <a:schemeClr val="tx1"/>
                </a:solidFill>
                <a:latin typeface="+mn-lt"/>
              </a:rPr>
            </a:br>
            <a:r>
              <a:rPr lang="kk-KZ" sz="2000" dirty="0">
                <a:solidFill>
                  <a:schemeClr val="tx1"/>
                </a:solidFill>
                <a:latin typeface="Times New Roman" pitchFamily="18" charset="0"/>
              </a:rPr>
              <a:t>Егер денелерге тек ауырлық  күші мен серпімділік  күші әрекет етсе,энергия жоғалмайды және жоқтан пайда болмайды, ол тек </a:t>
            </a:r>
            <a:r>
              <a:rPr lang="kk-KZ" sz="2000" dirty="0" smtClean="0">
                <a:solidFill>
                  <a:schemeClr val="tx1"/>
                </a:solidFill>
                <a:latin typeface="Times New Roman" pitchFamily="18" charset="0"/>
              </a:rPr>
              <a:t>бір</a:t>
            </a:r>
            <a:r>
              <a:rPr lang="en-US" sz="2000" dirty="0" smtClean="0">
                <a:solidFill>
                  <a:schemeClr val="tx1"/>
                </a:solidFill>
                <a:latin typeface="Times New Roman" pitchFamily="18" charset="0"/>
              </a:rPr>
              <a:t> </a:t>
            </a:r>
            <a:r>
              <a:rPr lang="kk-KZ" sz="2000" dirty="0" smtClean="0">
                <a:solidFill>
                  <a:schemeClr val="tx1"/>
                </a:solidFill>
                <a:latin typeface="Times New Roman" pitchFamily="18" charset="0"/>
              </a:rPr>
              <a:t>түрден </a:t>
            </a:r>
            <a:r>
              <a:rPr lang="kk-KZ" sz="2000" dirty="0">
                <a:solidFill>
                  <a:schemeClr val="tx1"/>
                </a:solidFill>
                <a:latin typeface="Times New Roman" pitchFamily="18" charset="0"/>
              </a:rPr>
              <a:t>екінші  түрге айналады. Бұл қай заң?</a:t>
            </a:r>
            <a:endParaRPr lang="ru-RU" sz="2000" dirty="0">
              <a:solidFill>
                <a:schemeClr val="tx1"/>
              </a:solidFill>
              <a:latin typeface="Times New Roman" pitchFamily="18" charset="0"/>
            </a:endParaRPr>
          </a:p>
        </p:txBody>
      </p:sp>
    </p:spTree>
    <p:extLst>
      <p:ext uri="{BB962C8B-B14F-4D97-AF65-F5344CB8AC3E}">
        <p14:creationId xmlns:p14="http://schemas.microsoft.com/office/powerpoint/2010/main" val="2645979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5466936"/>
          </a:xfrm>
        </p:spPr>
        <p:txBody>
          <a:bodyPr>
            <a:normAutofit/>
          </a:bodyPr>
          <a:lstStyle/>
          <a:p>
            <a:r>
              <a:rPr lang="kk-KZ" sz="3200" dirty="0">
                <a:solidFill>
                  <a:schemeClr val="tx1"/>
                </a:solidFill>
                <a:latin typeface="Times New Roman" pitchFamily="18" charset="0"/>
                <a:cs typeface="Times New Roman" pitchFamily="18" charset="0"/>
              </a:rPr>
              <a:t>Жауабы: Энергияның сақталу және айналу заңы</a:t>
            </a:r>
            <a:r>
              <a:rPr lang="ru-RU" sz="3200" dirty="0">
                <a:solidFill>
                  <a:schemeClr val="tx1"/>
                </a:solidFill>
                <a:latin typeface="Times New Roman" pitchFamily="18" charset="0"/>
                <a:cs typeface="Times New Roman" pitchFamily="18" charset="0"/>
              </a:rPr>
              <a:t/>
            </a:r>
            <a:br>
              <a:rPr lang="ru-RU" sz="3200" dirty="0">
                <a:solidFill>
                  <a:schemeClr val="tx1"/>
                </a:solidFill>
                <a:latin typeface="Times New Roman" pitchFamily="18" charset="0"/>
                <a:cs typeface="Times New Roman" pitchFamily="18" charset="0"/>
              </a:rPr>
            </a:br>
            <a:endParaRPr lang="ru-RU"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8980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7"/>
            <a:ext cx="8229600" cy="5591417"/>
          </a:xfrm>
        </p:spPr>
        <p:txBody>
          <a:bodyPr>
            <a:normAutofit/>
          </a:bodyPr>
          <a:lstStyle/>
          <a:p>
            <a:r>
              <a:rPr lang="kk-KZ" sz="2700" dirty="0">
                <a:solidFill>
                  <a:schemeClr val="tx1"/>
                </a:solidFill>
                <a:latin typeface="Times New Roman" pitchFamily="18" charset="0"/>
                <a:cs typeface="Times New Roman" pitchFamily="18" charset="0"/>
              </a:rPr>
              <a:t>Тапсырма № </a:t>
            </a:r>
            <a:r>
              <a:rPr lang="ru-RU" sz="2700" dirty="0" smtClean="0">
                <a:solidFill>
                  <a:schemeClr val="tx1"/>
                </a:solidFill>
                <a:latin typeface="Times New Roman" pitchFamily="18" charset="0"/>
                <a:cs typeface="Times New Roman" pitchFamily="18" charset="0"/>
              </a:rPr>
              <a:t>2</a:t>
            </a:r>
            <a:r>
              <a:rPr lang="ru-RU" sz="2700" dirty="0">
                <a:solidFill>
                  <a:schemeClr val="tx1"/>
                </a:solidFill>
                <a:latin typeface="Times New Roman" pitchFamily="18" charset="0"/>
                <a:cs typeface="Times New Roman" pitchFamily="18" charset="0"/>
              </a:rPr>
              <a:t/>
            </a:r>
            <a:br>
              <a:rPr lang="ru-RU" sz="2700" dirty="0">
                <a:solidFill>
                  <a:schemeClr val="tx1"/>
                </a:solidFill>
                <a:latin typeface="Times New Roman" pitchFamily="18" charset="0"/>
                <a:cs typeface="Times New Roman" pitchFamily="18" charset="0"/>
              </a:rPr>
            </a:br>
            <a:r>
              <a:rPr lang="kk-KZ" sz="2700" dirty="0">
                <a:solidFill>
                  <a:schemeClr val="tx1"/>
                </a:solidFill>
                <a:latin typeface="Times New Roman" pitchFamily="18" charset="0"/>
                <a:cs typeface="Times New Roman" pitchFamily="18" charset="0"/>
              </a:rPr>
              <a:t>Суретте доптың ұшу траекториясы көрсетілген.Ауаның кедергісін </a:t>
            </a:r>
            <a:r>
              <a:rPr lang="kk-KZ" sz="2400" dirty="0">
                <a:solidFill>
                  <a:schemeClr val="tx1"/>
                </a:solidFill>
                <a:latin typeface="Times New Roman" pitchFamily="18" charset="0"/>
                <a:cs typeface="Times New Roman" pitchFamily="18" charset="0"/>
              </a:rPr>
              <a:t>ескермегенде доптың толық механикалық энергиясын салыстыр</a:t>
            </a:r>
            <a:endParaRPr lang="ru-RU" sz="2400" dirty="0">
              <a:solidFill>
                <a:schemeClr val="tx1"/>
              </a:solidFill>
              <a:latin typeface="Times New Roman" pitchFamily="18" charset="0"/>
              <a:cs typeface="Times New Roman" pitchFamily="18" charset="0"/>
            </a:endParaRPr>
          </a:p>
        </p:txBody>
      </p:sp>
      <p:sp>
        <p:nvSpPr>
          <p:cNvPr id="3" name="AutoShape 18" descr="Описание: https://onlinemektep.net/upload/online_mektep/lesson/f2c50c6bffc894da715a4e888a86d5f9/9.svg?v1616871212517"/>
          <p:cNvSpPr>
            <a:spLocks noChangeAspect="1" noChangeArrowheads="1"/>
          </p:cNvSpPr>
          <p:nvPr/>
        </p:nvSpPr>
        <p:spPr bwMode="auto">
          <a:xfrm>
            <a:off x="0" y="457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4097" name="Рисунок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077072"/>
            <a:ext cx="3384564" cy="18886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7020272" y="1844824"/>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a:spLocks noChangeArrowheads="1"/>
          </p:cNvSpPr>
          <p:nvPr/>
        </p:nvSpPr>
        <p:spPr bwMode="auto">
          <a:xfrm>
            <a:off x="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1714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329259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128</TotalTime>
  <Words>283</Words>
  <Application>Microsoft Office PowerPoint</Application>
  <PresentationFormat>Экран (4:3)</PresentationFormat>
  <Paragraphs>27</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Волна</vt:lpstr>
      <vt:lpstr>Сабақтын тақырыбы: </vt:lpstr>
      <vt:lpstr>Оқу мақсаты: </vt:lpstr>
      <vt:lpstr>         </vt:lpstr>
      <vt:lpstr>    доптың энергиясы дене қозғалысының кинетикалық энергиясына айналады: E_n = E_k  (kx^2)/2=(mν^2)/2 Ауа кедергісі мен үйкеліс күшін ескергенде толық механикалық энергия уақыт өтуімен төмендеп отырады. Ойыншық тапаншадан атылған оқтың ұшып шығуы кезіндегі энергияның өзгерісін қарастырғанда энергияның сақталу заңына сәйкес серпімді деформацияланған серіппенің потенциалдық энергиясы дене қозғалысының кинетикалық энергиясына айналады: E_n = E_k  (kx^2)/2=(mν^2)/2Ауа кедергісі мен үйкеліс күшін ескергенде толық механикалық энергия уақыт өтуімен төмендеп отырады. Ойыншық тапаншадан атылған оқтың ұшып шығуы кезіндегі энергияның өзгерісін қарастырғанда энергияның сақталу заңына сәйкес серпімді деформацияланған серіппенің потенциалдық энергиясы дене қозғалысының кинетикалық энергиясына айналады:   </vt:lpstr>
      <vt:lpstr>Белгілі бір биіктіктен құлаған доптың потенциалдық энергиясы кинетикалық энергияға айналады. Ең жоғарғы нүктеде доптың жылдамдығы нөлге тең болғандықтан оның тек потенциалдық энергиясы ғана болады (1-сурет). Доп еркін құлағанда оның жылдамдығы артып, биіктігі азайғандықтан оның кинетикалық энергиясы артып, потенциалдық энергиясы төмендейді. Жерге соғылар сәтте потенциалдық энергия нөлге айналып, кинетикалық энергия ең үлкен мәнге ие болады.  Еркін құлау Шардың еркін құлауы кезінде оның потенциалдық энергиясы биіктіктің кемуіне байланысты азаяды. Ал шар жылдамдығының артуы оның кинетикалық энергиясының артуына алып келеді. Солай толық механикалық энергия траекторияның кез келген нүктесінде потенциалдық энергия мен кинетикалық энергияның қосындысына тең болады.  </vt:lpstr>
      <vt:lpstr>Толық механикалық энергияның сақталу заңы: үйкеліс күші мен кедергі күші әсер етпейтін дененің қозғалысы кезінде толық механикалық энергия өзгеріссіз қалады. Мысалы, сырғанау үйкелісі болған кезде дене оны жеңу үшін энергияның бір бөлігін жұмсауға мәжбүр болғандықтан, энергия азаяды. Сондықтан энергияны беру кезінде әрдайым энергия шығыныны ескерілуі қажет. Дене бір уақытта потенциалдық және кинетикалық энергияға ие бола алады және олар бір-біріне айнала алады. Тұйықталған жүйеде кез келген уақыт мезетіндегі кинетикалық және потенциалдық энергияның қосындысы өзгеріссіз қалады. Кинетикалық және потенциалдық энергиялардың қосындысын толық механикалық энергия деп атайды</vt:lpstr>
      <vt:lpstr>Тапсырма 1 Егер денелерге тек ауырлық  күші мен серпімділік  күші әрекет етсе,энергия жоғалмайды және жоқтан пайда болмайды, ол тек бір түрден екінші  түрге айналады. Бұл қай заң?</vt:lpstr>
      <vt:lpstr>Жауабы: Энергияның сақталу және айналу заңы </vt:lpstr>
      <vt:lpstr>Тапсырма № 2 Суретте доптың ұшу траекториясы көрсетілген.Ауаның кедергісін ескермегенде доптың толық механикалық энергиясын салыстыр</vt:lpstr>
      <vt:lpstr>Жауабы:барлық нүктеде бірдей.</vt:lpstr>
      <vt:lpstr>Есеп № 1 Потенциалдық энергиясы 20 Дж доп белгілі бір биіктіктен еркін құлайды. Жерге соғылатын мезеттегі доптың толық механикалық энергиясы неге тең?(Ауаның кедергісі ескерілмейді )</vt:lpstr>
      <vt:lpstr>Жауабы: Дене алғашқыда биіктікте тыныштықта болғандықтан оның толық механикалық энергияға тең болады.Энергияның сақталу заныңа сәйкес толық механикалық энергия қозғалыс траекториясының кез келген нүктесінде бірдей 20 Дж болады</vt:lpstr>
      <vt:lpstr>Есеп №2 Тас 10м/с жылдамдықпен тік жоғары лақтырылды. Дене қандай биіктікке көтеріледі? ( Ауаның кедергісі ескерілмейді,g=10 H/кг) </vt:lpstr>
      <vt:lpstr> Берілгені:ν=10м/с h- ? Шешуі: Тасты лақтырғанда алынған кинетикалық энергия біртіндеп потенциалдық энергияға айналады: Е_(к=E_п ) Е_(к=E_п )  (mν^2)/2=mgh Массалары қысқаоып,биіктік анықталады. 〖ν 〗^2/2=gh=h=ν^2/2g h=〖10〗^2/(2∙10)=5м </vt:lpstr>
      <vt:lpstr>Есеп №3  Суретте көрсетілгендей дене бастапқыда А нүктесінде тыныштықта болып, еркін жіберілді.Дене B нүктесінен қандай жылдамдықпен өтеді?( Үйкеліс ескерілмейді, g=10H/кг) </vt:lpstr>
      <vt:lpstr>Берілгені: Н=6м h=1 м  ν-?  Шешуі:Дене жоғарыдан төмен сырғанау кезінде потенциалдық энергия Кинетикалық энергияға біртіндеп айналады. Дененің H биіктітегі W: W=mgH Дененің h биіктегі W: W〖=E〗_(к=  Е_п ) W=(mν^2)/2+mgh mgH=(mν^2)/2+mgh mgH-mgh=(mν^2)/2 gH=gh=ν^2/2 ν^2=2(gH-gh)    ν=√(2g+)(H-h)   ν√(2∙10(6-1) )=10м/с  ν√(2∙10(6-1) )=10 м/с0м/с  </vt:lpstr>
      <vt:lpstr>Қорытынды: Тұйық жүйенің механикалық энергиясы денелердің кез келген орналасу қалпында өзгеріссіз сақталады, алайда бір түрден екінші түрге айнала алады. Үйге тапсырма:параграф 34 жаттығу 5.5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Сабақтын тақырыбы:</dc:title>
  <dc:creator>Hibertek</dc:creator>
  <cp:lastModifiedBy>Hibertek</cp:lastModifiedBy>
  <cp:revision>12</cp:revision>
  <dcterms:created xsi:type="dcterms:W3CDTF">2021-04-24T12:09:43Z</dcterms:created>
  <dcterms:modified xsi:type="dcterms:W3CDTF">2021-04-24T14:18:18Z</dcterms:modified>
</cp:coreProperties>
</file>