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sldIdLst>
    <p:sldId id="293" r:id="rId2"/>
    <p:sldId id="295" r:id="rId3"/>
    <p:sldId id="274" r:id="rId4"/>
    <p:sldId id="283" r:id="rId5"/>
    <p:sldId id="311" r:id="rId6"/>
    <p:sldId id="305" r:id="rId7"/>
    <p:sldId id="296" r:id="rId8"/>
    <p:sldId id="309" r:id="rId9"/>
    <p:sldId id="312" r:id="rId10"/>
    <p:sldId id="313" r:id="rId11"/>
    <p:sldId id="314" r:id="rId12"/>
    <p:sldId id="315" r:id="rId13"/>
    <p:sldId id="303" r:id="rId14"/>
    <p:sldId id="308" r:id="rId15"/>
    <p:sldId id="310" r:id="rId16"/>
    <p:sldId id="316" r:id="rId17"/>
    <p:sldId id="28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3273" autoAdjust="0"/>
  </p:normalViewPr>
  <p:slideViewPr>
    <p:cSldViewPr snapToGrid="0">
      <p:cViewPr varScale="1">
        <p:scale>
          <a:sx n="81" d="100"/>
          <a:sy n="81" d="100"/>
        </p:scale>
        <p:origin x="15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in="-2.14748E9" max="2.14748E9" units="dev"/>
        </inkml:traceFormat>
        <inkml:channelProperties>
          <inkml:channelProperty channel="X" name="resolution" value="35.12195" units="1/cm"/>
          <inkml:channelProperty channel="Y" name="resolution" value="35.01945" units="1/cm"/>
          <inkml:channelProperty channel="T" name="resolution" value="1" units="1/dev"/>
        </inkml:channelProperties>
      </inkml:inkSource>
      <inkml:timestamp xml:id="ts0" timeString="2020-10-30T16:36:58.995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 contextRef="#ctx0" brushRef="#br0">33 3070 0</inkml:trace>
  <inkml:trace contextRef="#ctx0" brushRef="#br0" timeOffset="1.0048">981 2393 0,'20'-22'15,"-20"0"-15,20 22 16,-20-44-16,40 22 16,-40-22-1,41 22-15,-1 0 16,-20 0-16,41-1 16,-21 2-16,20 21 15,21 0 1,-41 0-16,21-22 15,20 22-15,-1 0 16,41 0-16,-20 0 16,20 0-16,20 0 31,-121 0-31,0 0 0,0 0 16,1 22-16,-1-22 15,-20 21-15,0 2 16,0-1-16,20 0 15,-20 22 1,20-22 0,-20 22-16,0 0 15,0-22 1,0 22 0,-20-22-16,-20 0 15,40 23 1,0-24-16,-21 23 15,21-22-15,0 0 32,0 1-17,-20-2-15,20 1 47,0 22-31,20 1-1,41-2-15,-41 1 0,41 23 16,-61-46-16,40 1 16,-20-22 31,0 0-16,1 0-16,-1 0 1,20 0 15,-20-22 16,0 1-47,0 21 16,21-45-16,-1 23 15,0 1-15,1-23 16,-1 44 0,-20-22-16,0-1 15,0 1-15,21 22 16,0-21-16,-2-2 16,2 1-16,20 1 15,-2 21-15,3-23 16,-42 23-16,19-22 15,-18 0-15,-1 0 32,1 22 15,-1 22-32,-20 0 16,20 23-31,-20-24 32,0 1-17,0 1-15,0-2 16,0 24-16,0-2 16,-20 46-16,20-24 31,-41-21-31,21 1 15,-1-2-15,21-20 16,-19-23 0,19 21-16,0 1 15,-20 1 1,20-1 0,0 22-16,-20-44 15,20 22 1,0-1-16,0 2 15,0-1 1,0 0 15,0 0 1,0 0-17,20-22-15,-20 21 16,20-21-16,-1 0 15,2 0 1,-1 23 0,1-23-16,-21 44 15,20-44-15,-20 22 16,0 0 0,0 0-1,0 0 1,0 0-1,-41 0-15,0 0 0,22-22 16,-21 22-16</inkml:trace>
  <inkml:trace contextRef="#ctx0" brushRef="#br0" timeOffset="2.0049">763 4630 0,'0'-22'16,"0"-1"-16,18 23 16,-18-22 77,0 0-77,0-23 0,0 1-1,0-23-15,0 44 16,0-43-16,0 44 16,0-23-1,-18 22-15,18-22 16,0 24-16,-17-24 15,-1-21-15,18 21 16,0 22-16,0 1 0,0-22 16,-34-24-1,34 46-15,-18 0 16,18-22-16,0 21 16,-34 1-16,34-23 15,-17 45 1,17-45-1,-18 1-15,-17 22 16,35-1-16,-17-21 16,-1-1-16,-16 1 15,16-1 1,1 1-16,-18 21 16,35-21-16,-35-1 15,35-22-15,-17 23 0,-1 21 16,1-43-16,-17 43 15,16-44-15,-16 22 16,16-21-16,0 22 16,0 21-16,2-44 15,-2 67-15,18-22 16,-17-22 0,-1 20-16,18-20 15,-17-1-15,0 23 16,17-22-16,0 22 15,0-23-15,0 22 16,0-21-16,0-1 16,0 1-1,0 22-15,0-23 0,0 23 16,0-23-16,0 23 16,0 0-16,0-1 15,0-21 1,0-1-16,0 23 15,0-23-15,0 23 16,0-22-16,0-1 16,0 23-16,0-23 15,17 1 1,-17-1-16,0 22 16,0 1-16,0-45 15,0 44-15,0 2 47,0-2-31,0 2-16,0-3 15,17 3 1,1-2-16,-18 1 16,0-1-1,0 1-15,17 0 16,-17-1-16,0 1 15,0 0 1,0 0 15,18-1-31,-2 23 32,-16-21-32,18-2 15,0-22-15,16 45 16,-34-22-16,18 0 15,0-1-15,16 23 16,-17 0-16,1-22 16,17 0-16,-35 0 15,34-1-15,1 1 0,-1 22 16,-16-22-16,0-1 16,16 23-16,-16-22 15,0 22-15,16-22 16,1-23-16,-1 45 15,1-22-15,0-23 32,0 45-32,-18 0 15,18-22-15,-35 0 16,17 0-16,1 22 16,0 0-16,-18-23 15,33 1-15,-15 0 16,0 22-16,34-23 15,-18 1-15,1 22 0,-17-23 16,17 2-16,17 21 16,-35 0-1,1-23 1,-2 23-16,2-22 16,0 22-16,-1 0 15,18-22-15,0 22 16,-18 0-1,18-23-15,-1 23 16,1-22-16,-17-1 16,17 23-16,-18 0 15,0 0-15,18 0 16,0 0 0,0 0-16,17-21 15,-18 21-15,53 0 16,-17 0-16,34-23 15,-16 23-15,50 0 16,-33-22-16,-35-22 16,33 44-16,-50 0 15,-36-23-15,18 23 0,-18 0 16,18 0-16,-17 0 16,-1 0-1,18 0-15,17 0 16,0-23-16,17 2 15,-16-2-15,16 23 16,-16 0 0,-19 0-16,19 0 15,-19-22-15,1 22 16,-17 0-16,16 0 16,35 0-16,1 0 15,35 0-15,-18 0 16,34 22-16,18 1 15,-35-23-15,53 21 0,-35 2 16,17 0-16,-35-2 16,1 2-16,-36-1 15,0-22 1,-17 0-16,-16 23 16,16-2-16,0 2 15,-17-1-15,-18-22 0,1 0 16,16 0-16,-34 23 15,18-23-15,33 0 16,-33 22-16,17 0 16,-1 1-16,36-23 15,-18 21-15,1 2 16,-18-1 0,-1-22-16,35 23 15,19 21-15,-1 1 16,0-1-16,16 1 15,-49-45-15,15 22 16,35 23-16,-52-1 16,0-44-1,-17 23-15,-18-23 0,0 22 16,19 0-16,-19 1 16,0-23-16,1 0 15,-18 44-15,34-22 16,19 23-16,-19-1 15,1-21-15,0 21 16,-17-21 0,17 21-1,-18-22-15,17 23 16,-16-23 0,16 23-1,-34-22 1,18-23-16,-18 45 15,35-1-15,-18 0 16,18-21-16,-18 43 16,18-22-16,-18 2 15,1-2-15,-1 1 16,-17-24-16,18 24 16,-1-22-16,-17 22 15,0-23 1,17 45-16,1-67 15,-18 22-15,0 45 16,17-45-16,1 23 16,-18-23-16,16 45 15,2-45-15,-18 45 16,18-23-16,-18 1 16,0 0-16,0-1 15,0-22-15,0 1 16,0-1-16,0 0 15,0 0 1,0 2-16,0-3 16,0 24-16,-18-1 15,18 2-15,0-2 0,-18 1 16,2-1 0,16 1-16,-18-23 15,18 23-15,-17-45 16,17 22-16,-18 45 15,1-46-15,0 2 32,-1 0-32,18-1 15,-35 22-15,18-21 16,-18-1 0,18 0-1,-18 1-15,18-1 16,-1 22-16,-17-44 15,1 23-15,-2 21 0,3-44 16,-20 22-16,-17 1 16,1-1-16,17-22 15,-18 0-15,1 0 16,34 0-16,-17 22 16,0-22-16,17 0 15,0 23 1,-18-23-1,2 0-15,15 0 16,2 0-16,0 0 16,-1 0-16,17 0 15,-34 0-15,0 0 16,0 0-16,-18-23 16,18 23-16,-17 0 0,-1-22 15,0 22-15,18-22 16,0 22-16,17 0 15,-17 0-15,0 0 16,35 0-16,-18 0 16,-17-23-1,34 23-15,-33 0 0,-3-22 16,2 0-16,1 0 16,-36-1-1,17 23-15,18 0 16,-1-22-16,19 22 15,-1-22-15,1 22 16,16-22 0,1 22-1,-1 0-15,1 0 16,0 0 0,-1-23-16,-17 1 15,0 22-15,18 0 16,0 0-16,-1 0 15,2 0-15,-20 0 0,2-22 16,-2 22-16,2 0 16,17 0-1,-1 0 1,-17 0-16,18 0 16,-18 0-16,18 0 46,-1 0-30,1 0 0,-1 22-1,-16-22 1,34 22-16,-35 1 16,17-23-16,1 22 0,0 0 15,0 0 1,-1-22-16,18 23 15,-18-1 1,18 0-16,0 0 16,-16-22-1,16 23 1,0-1 0,0 0-1,-18-22-15,18 23 16,0-1-16,-17 0 15,17 0-15,-18 1 16,18-1 0,-17 0-16,17 1 15,0-1-15,0 1 16,0 43 0,0-44-16,-17 23 15,17-1-15,0 1 16,0-1-16,0-20 15,-18 19 1,18-20 0,-17-23-16,17 45 15,-18-24 1,1 2 0,17-1-16,-18 1 15,1-23 1,-1 22-16,1 1 15,1-1 17,-2-22-32,0 44 15,0-22 1,2-22-16,-2 0 16,18 23-16,-18-1 15,1-22-15,-17 0 16,34 23-16,-35-23 15,17 0-15,-16 0 16,-1 0-16,-18 22 16,36-22-16,-35 0 15,0 0 1,17 0-16,-34-22 16,16 22-16,1 0 15,17 0-15,-17-23 16,35 23-16,0 0 15,-19 0-15,20 0 32,-2 0-32,0 0 15,1 0 1,-17 0-16,-2 0 16,2 0-16,-1 0 15,-17-22-15,-1 22 16,19 0-16,-18-23 15,-17 23-15,16-22 0,-17 22 16,36-22-16,-1 22 16,0-22-16,18 0 15,-36 22-15,37 0 16,-2 0-16,0 0 16,-16 0-16,17-23 15,-1 23 1,-17-22-16,0 22 31,18-23-31,0 23 16,-18-22-16,17 22 15,18-23-15,-35 23 16,18 0 15,-18 0-15,35-21-16,-17 21 15,17-23 1,-17 23-16,0 0 31,-1 0 63,0 23-78,1-23-1,0 21 1,-1 2 15,18-1-31,-18-22 16,2 23 15,-2-23 0,18 22-31,-17-22 32,17 45-17,-18-45 16,1 22 1,0-22-1,-1 0-15,1 0-1,-1 0 1,1 0-1,-1 0 1,2 0-16,-2 0 31,-34 22-15,52 0-16,-18-22 94,0 0-79,2 23-15,-1-1 94,-1 1-63,18-1 1,-18-22-17,1 44 1,0-21-1,-1 21 17,1-22 15,-1 23-32,18-23 16,-17-22-31,17 45 16,-17-23 0,17 23 156,0-23-126,-18-22-30</inkml:trace>
  <inkml:trace contextRef="#ctx0" brushRef="#br0" timeOffset="3.0049">1202 3185 0,'21'-22'0,"-1"22"15,-20-21 1,20-2-16,0 2 16,-20-1-1,20 22-15,0-23 16,-20 1-16,21 1 31,-1-2-15,0 23-16,-20-22 15,41 22-15,-22-21 16,42 21-16,-41 0 16,21-22-16,-21 22 62,20 0-62,-40 22 31,0-1 32,0 1-32,0 1-15,0-2-1,0 1 1,0 1 0,20-1-16,0-1 15,-20 2 17,21-2-17,-21 1-15,0 23 16,20-24-16,0 2 15,0 20-15,0-43 16,-20 23 0,40-23-1,-19 0 1,19 22 15,0 0-31,1-22 16,-1 0-16,20 0 15,-40 0-15,21 0 16,-21 0-16,0 0 16,0 0-16,0-22 15,0 22-15,1 0 16,19 0 0,-20 0-1,21 0 1,-21 0 31,-20 22-32,0 0-15,20 21 32,0-43-17,-20 23 1,0 21 15,0-22-15,0 0-1,0 0 1,0 0-16,0 22 16,-20-44-16,20 22 31,0 22 31,0-22-46,0 22 15,20-22 16,0-22-31,-20 22-1,41 0 1</inkml:trace>
  <inkml:trace contextRef="#ctx0" brushRef="#br0" timeOffset="4.0047">1303 1689 0,'0'-22'0,"20"0"16,1 22 0,-21-45-1,20 23 1,0 22-1,0-21-15,-20-2 16,21 23-16,-21-21 16,39-1-16,-39 0 15,21 22-15,-21-23 16,40 23-16,1-44 0,19 23 16,-40 21-16,21-22 15,-1-1-15,0 1 16,0 0-1,1 22-15,19-22 16,-19 0-16,-1 22 16,-20-21-1,40-2-15,1 23 16,-21 0-16,41-21 16,-21-2-16,1 23 15,-21 0-15,1-22 16,-1 22-16,0 0 15,-20 0-15,0 0 16,1 0 0,19 22-1,-20-22-15,20 0 16,-20 23-16,1-2 16,19-21-1,-20 44-15,0-44 16,0 22-1,-20 0-15,0 0 16,21 0-16,20 23 16,-21 20-16,-1 2 15,1-23 1,-20-23-16,0 1 16,0 1-1,0-1-15,0 0 16,0 0-16,0 0 15,0-1-15,0 2 16,0-1 0,0 21-16,20-43 15,-20 23 17,0-2-32,0 1 15,21 1-15,-1-1 16,1 22-16,-1-22 15,19 23-15,-39-24 16,20-21 15,1 0-31,20 0 0,-21 0 16,40-21-16,-19 21 16,19-24-16,0 3 15,1-1-15,-21 22 16,1-44-16,-21 44 15,0-22-15,-20-1 16,0 1-16,20 22 16,-20-21-1,0-2-15,0 2 16,20 21-16,-20-44 16,20 21-16,0 2 31,1 21-16,-1-22-15,-20 0 16,20 22-16,0-22 16,0 0-16,0-1 15,-20 1 1,41 1-16,-41-23 16,20 44-16,0-22 15,0 0-15,-20-1 16,20 2-16,1 21 47,-1 0-47,-20-23 15,20 23-15,0 0 16,0-21 0,0 21-16,0 0 15,1 0-15,19 0 16,-20 0-1,0 0 17,0 0-32,-20 21 15,21 2-15,-21 21 16,20-22 0,-20 0-16,20-1 15,-20 2-15,0 20 47,0-20-31,0-1-1,0 0-15,0 0 16,0 0 0,0-1-1,0 2 16,0-1 1,0 0-32,0 43 15,20-20-15,-20-23 16,40 22-16,-40-1 16,41-43-1,-21 0 1,0 0-1,1 0-15,18 0 16,22 0-16,-1 0 16,1 0-16,-41 0 15,1-21-15,38 21 16,-18-22 0,-21-22-16,21 44 15,19-22-15,-40-1 16,0 1-16,21 22 15,-21-21 1,0 21 15,0 0-15,21-23 0,-21 2-16,21 21 15,-2 0-15,22-22 16,-41 0-16,1 22 47,-1 0-32,-1 22-15,1-22 16,-20 22-16,21-1 16,-21 23-16,20-22 46,-20 23-46,0-23 16,20 43 0,-20-41-16,0 19 15,-20-21-15,20 0 16,0 22-16,-20-22 16,20 44-16,-21-66 15,21 22-15,-20-22 0,-19 0 16,18 22-16,1 0 15,0-22-15,-1 44 16,1-22-16,0 0 16,20 0-16,0 0 15,0 0-15,-40 23 32,0-24-32,-1-21 15</inkml:trace>
  <inkml:trace contextRef="#ctx0" brushRef="#br0" timeOffset="5.0047">2450 5276 0</inkml:trace>
  <inkml:trace contextRef="#ctx0" brushRef="#br0" timeOffset="6.0047">6465 1227 0,'0'21'31,"-20"1"-31,-1-22 16,1 0-16,0 22 16,20 0 31,0 0-32,-20 1 1,20-1-1,0-1-15,0 23 16,0-21 0,0-1-1,0 0-15,0-1 16,0 2-16,0 43 16,0-44-16,20 22 15,0-22-15,0-1 0,21 46 16,-21-23-16,-20-23 31,20 1-15,-20 1-1,0-1 17,0 22-17,-20-22 1,0-22-1,0 0-15,20 45 16,-21-45-16,1 21 16,0-21-1,0 0-15,0 0 0,0 0 16,-1 0 15,1 22-31,0 0 16,0-22 15,0 0-15,0 0-16,20 22 15,-20-22 1,-1 21 15,1 2-31,0-1 47,0-22-47,0 44 31,20-22-15,0 22 0,0-22-1,20 22 1,0-22-1,0 0 1,-20 0-16,20 0 16,1-22-16,-21 22 15,20 0-15,0 1 16,0-23 15,-20 21 0,20 1-15,-20 0 0,20-22-1,0 44 1,-20-21 15,0 20-15,0-20-1,0 20 1,0-20 0,0-1 46,-20-1-46,20 2-16,-20-23 15,0 21 1,0 1-16,0 1 16,0-1-1,20-1 1,0 1 0,0 1-1,0-2 1,0 1-16,20 1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0523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50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9361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080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482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66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9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8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76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9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1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09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3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395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1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0655" y="3048000"/>
            <a:ext cx="73290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ТЕМА УРОКА: </a:t>
            </a:r>
          </a:p>
          <a:p>
            <a:pPr algn="ctr">
              <a:buClr>
                <a:srgbClr val="000000"/>
              </a:buClr>
            </a:pPr>
            <a:r>
              <a:rPr lang="ru-RU" alt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endParaRPr lang="ru-RU" altLang="en-US" sz="2400" b="1" i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Clr>
                <a:srgbClr val="000000"/>
              </a:buClr>
            </a:pPr>
            <a:r>
              <a:rPr lang="ru-RU" alt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r>
              <a:rPr lang="en-US" alt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alt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класс с казахским языком обучения</a:t>
            </a:r>
          </a:p>
          <a:p>
            <a:pPr algn="ctr">
              <a:buClr>
                <a:srgbClr val="000000"/>
              </a:buClr>
            </a:pPr>
            <a:endParaRPr lang="ru-RU" altLang="ru-RU" sz="20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endParaRPr lang="ru-RU" altLang="ru-RU" sz="20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799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31273"/>
          </a:xfrm>
        </p:spPr>
        <p:txBody>
          <a:bodyPr/>
          <a:lstStyle/>
          <a:p>
            <a:pPr algn="ctr"/>
            <a:r>
              <a:rPr lang="ru-RU" dirty="0"/>
              <a:t>Примерные  ответы</a:t>
            </a:r>
          </a:p>
        </p:txBody>
      </p:sp>
      <p:pic>
        <p:nvPicPr>
          <p:cNvPr id="4" name="Объект 3" descr="C:\Users\Lenovo\Desktop\корз 1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599" y="1440872"/>
            <a:ext cx="1953492" cy="201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Lenovo\Desktop\корз 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7015" y="1440872"/>
            <a:ext cx="2175159" cy="189807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09599" y="3519055"/>
            <a:ext cx="2202873" cy="183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kk-KZ" b="1" i="1" u="sng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Левая корзина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kk-KZ" sz="2000" i="1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Телефон-автомат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kk-KZ" sz="2000" i="1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Диван-кровать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kk-KZ" sz="2000" i="1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Жар – птица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0544" y="3519056"/>
            <a:ext cx="2701632" cy="183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kk-KZ" b="1" i="1" u="sng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Правая  корзина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kk-KZ" sz="2000" i="1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Физкультура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kk-KZ" sz="2000" i="1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Медпомощь                                                                   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kk-KZ" sz="2000" i="1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Соцзащита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79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072555" cy="1320800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Стратегия     «Корзина идей»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422" y="1294228"/>
            <a:ext cx="7807569" cy="5176910"/>
          </a:xfrm>
        </p:spPr>
        <p:txBody>
          <a:bodyPr/>
          <a:lstStyle/>
          <a:p>
            <a:pPr eaLnBrk="0" fontAlgn="base" hangingPunct="0"/>
            <a:r>
              <a:rPr lang="ru-RU" sz="2400" b="1" dirty="0"/>
              <a:t>Задание 2.</a:t>
            </a:r>
            <a:r>
              <a:rPr lang="ru-RU" sz="2400" dirty="0"/>
              <a:t>  Упр.129</a:t>
            </a:r>
            <a:endParaRPr lang="ru-RU" sz="2400" dirty="0" smtClean="0"/>
          </a:p>
          <a:p>
            <a:pPr eaLnBrk="0" fontAlgn="base" hangingPunct="0"/>
            <a:r>
              <a:rPr lang="ru-RU" sz="2400" dirty="0" smtClean="0"/>
              <a:t>В </a:t>
            </a:r>
            <a:r>
              <a:rPr lang="ru-RU" sz="2400" dirty="0"/>
              <a:t>одну корзину соберите название профессий людей, а в другую названия  </a:t>
            </a:r>
            <a:r>
              <a:rPr lang="ru-RU" sz="2400" dirty="0" smtClean="0"/>
              <a:t>предметов.</a:t>
            </a:r>
          </a:p>
          <a:p>
            <a:pPr eaLnBrk="0" fontAlgn="base" hangingPunct="0"/>
            <a:r>
              <a:rPr lang="ru-RU" sz="2400" dirty="0" smtClean="0"/>
              <a:t>Исследователь</a:t>
            </a:r>
            <a:r>
              <a:rPr lang="ru-RU" sz="2400" dirty="0"/>
              <a:t>, глазомер, пчеловод, </a:t>
            </a:r>
            <a:r>
              <a:rPr lang="ru-RU" sz="2400" dirty="0" smtClean="0"/>
              <a:t>сталевар</a:t>
            </a:r>
            <a:r>
              <a:rPr lang="ru-RU" sz="2400" dirty="0"/>
              <a:t>, </a:t>
            </a:r>
            <a:r>
              <a:rPr lang="ru-RU" sz="2400" dirty="0" smtClean="0"/>
              <a:t> закрепитель</a:t>
            </a:r>
            <a:r>
              <a:rPr lang="ru-RU" sz="2400" dirty="0"/>
              <a:t>, учетчик выключатель, пароход, языковед, вездеход, ракетоноситель, летчик-испытатель, </a:t>
            </a:r>
            <a:r>
              <a:rPr lang="ru-RU" sz="2400" dirty="0" smtClean="0"/>
              <a:t>счетчик.</a:t>
            </a:r>
          </a:p>
          <a:p>
            <a:pPr eaLnBrk="0" fontAlgn="base" hangingPunct="0"/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 descr="C:\Users\Lenovo\Desktop\корз 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501662"/>
            <a:ext cx="2907323" cy="1744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Lenovo\Desktop\корз 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65" y="4304714"/>
            <a:ext cx="2982350" cy="1786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319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5284764" cy="867508"/>
          </a:xfrm>
        </p:spPr>
        <p:txBody>
          <a:bodyPr/>
          <a:lstStyle/>
          <a:p>
            <a:pPr algn="ctr"/>
            <a:r>
              <a:rPr lang="ru-RU" dirty="0" smtClean="0"/>
              <a:t>ПРИМЕРНЫЕ  ОТВЕТЫ</a:t>
            </a:r>
            <a:endParaRPr lang="ru-RU" dirty="0"/>
          </a:p>
        </p:txBody>
      </p:sp>
      <p:pic>
        <p:nvPicPr>
          <p:cNvPr id="4" name="Объект 3" descr="C:\Users\Lenovo\Desktop\корз 1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1" y="1111349"/>
            <a:ext cx="2931670" cy="247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Lenovo\Desktop\корз 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843" y="1111349"/>
            <a:ext cx="2560319" cy="24759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829994" y="3756075"/>
            <a:ext cx="2405575" cy="2569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cs typeface="Arial" panose="020B0604020202020204" pitchFamily="34" charset="0"/>
              </a:rPr>
              <a:t>Исследователь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cs typeface="Arial" panose="020B0604020202020204" pitchFamily="34" charset="0"/>
              </a:rPr>
              <a:t>Пчеловод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Сталевар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cs typeface="Arial" panose="020B0604020202020204" pitchFamily="34" charset="0"/>
              </a:rPr>
              <a:t>Учетчик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cs typeface="Arial" panose="020B0604020202020204" pitchFamily="34" charset="0"/>
              </a:rPr>
              <a:t>Языковед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Летчик-испытатель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40812" y="3587262"/>
            <a:ext cx="2982350" cy="3090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Глазомер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Закрепитель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Выключатель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Пароход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Вездеход</a:t>
            </a:r>
            <a:endParaRPr lang="ru-RU" sz="14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Счетчик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eaLnBrk="0" fontAlgn="base" hangingPunct="0">
              <a:lnSpc>
                <a:spcPct val="107000"/>
              </a:lnSpc>
              <a:spcBef>
                <a:spcPts val="430"/>
              </a:spcBef>
              <a:spcAft>
                <a:spcPts val="800"/>
              </a:spcAft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Ракетоноситель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68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176" y="299043"/>
            <a:ext cx="6348925" cy="759656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en-US" sz="2700" dirty="0"/>
              <a:t>II</a:t>
            </a:r>
            <a:r>
              <a:rPr lang="ru-RU" sz="2700" dirty="0"/>
              <a:t>. </a:t>
            </a:r>
            <a:r>
              <a:rPr lang="kk-KZ" sz="2700" dirty="0"/>
              <a:t>Работа  над текстом</a:t>
            </a:r>
            <a:r>
              <a:rPr lang="ru-RU" sz="2700" dirty="0"/>
              <a:t> (Упр.128)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Вопросно-ответная беседа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</a:t>
            </a:r>
            <a:r>
              <a:rPr lang="ru-RU" dirty="0">
                <a:solidFill>
                  <a:schemeClr val="tx1"/>
                </a:solidFill>
              </a:rPr>
              <a:t>Когда говорим о </a:t>
            </a:r>
            <a:r>
              <a:rPr lang="ru-RU" dirty="0" smtClean="0">
                <a:solidFill>
                  <a:schemeClr val="tx1"/>
                </a:solidFill>
              </a:rPr>
              <a:t>культуре, </a:t>
            </a:r>
            <a:r>
              <a:rPr lang="ru-RU" dirty="0">
                <a:solidFill>
                  <a:schemeClr val="tx1"/>
                </a:solidFill>
              </a:rPr>
              <a:t>что имеем в виду?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-Что означает слово культура в переводе с латинского языка?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-Какова основная  мысль текста?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-Есть ли в тексте сложные слова?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58699"/>
            <a:ext cx="7460273" cy="4990409"/>
          </a:xfrm>
        </p:spPr>
        <p:txBody>
          <a:bodyPr/>
          <a:lstStyle/>
          <a:p>
            <a:pPr marL="0" indent="0" eaLnBrk="0" fontAlgn="base" hangingPunct="0">
              <a:buNone/>
            </a:pPr>
            <a:r>
              <a:rPr lang="ru-RU" sz="2400" dirty="0" smtClean="0"/>
              <a:t> </a:t>
            </a:r>
            <a:endParaRPr lang="ru-RU" sz="2400" dirty="0"/>
          </a:p>
          <a:p>
            <a:pPr marL="0" indent="0" eaLnBrk="0" fontAlgn="base" hangingPunct="0">
              <a:buNone/>
            </a:pPr>
            <a:endParaRPr lang="ru-RU" sz="2400" dirty="0" smtClean="0"/>
          </a:p>
          <a:p>
            <a:pPr marL="0" indent="0" eaLnBrk="0" fontAlgn="base" hangingPunct="0">
              <a:buNone/>
            </a:pP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117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5692727" cy="769034"/>
          </a:xfrm>
        </p:spPr>
        <p:txBody>
          <a:bodyPr/>
          <a:lstStyle/>
          <a:p>
            <a:pPr algn="ctr"/>
            <a:r>
              <a:rPr lang="ru-RU" dirty="0"/>
              <a:t>ПРИМЕРНЫЕ  </a:t>
            </a:r>
            <a:r>
              <a:rPr lang="ru-RU" dirty="0" smtClean="0"/>
              <a:t>ОТВЕТЫ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212955"/>
            <a:ext cx="7296444" cy="3880773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sz="2600" dirty="0"/>
              <a:t>Имеют в виду  культуру человека и его духовный </a:t>
            </a:r>
            <a:r>
              <a:rPr lang="ru-RU" sz="2600" dirty="0" smtClean="0"/>
              <a:t>мир</a:t>
            </a:r>
            <a:endParaRPr lang="ru-RU" sz="2600" dirty="0"/>
          </a:p>
          <a:p>
            <a:pPr fontAlgn="base"/>
            <a:r>
              <a:rPr lang="ru-RU" sz="2600" dirty="0"/>
              <a:t>-слово культура в переводе с латинского языка означает возделывание, воспитание, образование, </a:t>
            </a:r>
            <a:r>
              <a:rPr lang="ru-RU" sz="2600" dirty="0" smtClean="0"/>
              <a:t>развитие </a:t>
            </a:r>
          </a:p>
          <a:p>
            <a:pPr fontAlgn="base"/>
            <a:r>
              <a:rPr lang="ru-RU" sz="2600" dirty="0" smtClean="0"/>
              <a:t>-культура </a:t>
            </a:r>
            <a:r>
              <a:rPr lang="ru-RU" sz="2600" dirty="0"/>
              <a:t>учит толерантности и взаимопониманию, также говорит о качестве </a:t>
            </a:r>
            <a:r>
              <a:rPr lang="ru-RU" sz="2600" dirty="0" smtClean="0"/>
              <a:t>жизни</a:t>
            </a:r>
            <a:endParaRPr lang="ru-RU" sz="2600" dirty="0"/>
          </a:p>
          <a:p>
            <a:pPr fontAlgn="base"/>
            <a:r>
              <a:rPr lang="ru-RU" sz="2600" dirty="0"/>
              <a:t>- садовод</a:t>
            </a:r>
          </a:p>
          <a:p>
            <a:pPr fontAlgn="base"/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fontAlgn="base"/>
            <a:endParaRPr lang="ru-RU" dirty="0" smtClean="0"/>
          </a:p>
          <a:p>
            <a:pPr fontAlgn="base"/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513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422" y="323137"/>
            <a:ext cx="4656406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Стратегия </a:t>
            </a:r>
            <a:r>
              <a:rPr lang="ru-RU" b="1" dirty="0" smtClean="0"/>
              <a:t>                             </a:t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/>
              <a:t>Нарисуй свой мозг»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123027"/>
            <a:ext cx="7886700" cy="3053935"/>
          </a:xfrm>
        </p:spPr>
        <p:txBody>
          <a:bodyPr>
            <a:normAutofit fontScale="62500" lnSpcReduction="20000"/>
          </a:bodyPr>
          <a:lstStyle/>
          <a:p>
            <a:r>
              <a:rPr lang="ru-RU" sz="3600" dirty="0" smtClean="0"/>
              <a:t>Рисуют </a:t>
            </a:r>
            <a:r>
              <a:rPr lang="ru-RU" sz="3600" dirty="0"/>
              <a:t>свой мозг на листочке и заполняют его.</a:t>
            </a:r>
            <a:br>
              <a:rPr lang="ru-RU" sz="3600" dirty="0"/>
            </a:br>
            <a:endParaRPr lang="ru-RU" sz="3600" dirty="0" smtClean="0"/>
          </a:p>
          <a:p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уроке я узнал…</a:t>
            </a:r>
            <a:br>
              <a:rPr lang="ru-RU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5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получилось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ru-RU" sz="35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бы…</a:t>
            </a:r>
          </a:p>
          <a:p>
            <a:pPr marL="0" indent="0">
              <a:buNone/>
            </a:pPr>
            <a:r>
              <a:rPr lang="ru-RU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Рукописный ввод 3"/>
              <p14:cNvContentPartPr/>
              <p14:nvPr/>
            </p14:nvContentPartPr>
            <p14:xfrm>
              <a:off x="3474720" y="1336431"/>
              <a:ext cx="2560320" cy="188785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62838" y="1324551"/>
                <a:ext cx="2584083" cy="19116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748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51" y="609600"/>
            <a:ext cx="6063174" cy="11066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Выполнение тренировочных упражнений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716258"/>
            <a:ext cx="7732543" cy="4325105"/>
          </a:xfrm>
        </p:spPr>
        <p:txBody>
          <a:bodyPr>
            <a:normAutofit/>
          </a:bodyPr>
          <a:lstStyle/>
          <a:p>
            <a:r>
              <a:rPr lang="kk-KZ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1)Работа над развитием связной речи(деятельность учащихся) ученики, включая «фонарик фантазии» высказывают</a:t>
            </a:r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поведений человека в обществе,  о его этике, в целом  о культуре молодежи в современном  мире.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2)УС 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ромашку, в каждый лепесток вписать хорошие качества культурного человека</a:t>
            </a:r>
            <a:r>
              <a:rPr lang="kk-KZ" sz="2400" dirty="0"/>
              <a:t>.</a:t>
            </a:r>
            <a:endParaRPr lang="ru-RU" sz="2400" dirty="0"/>
          </a:p>
          <a:p>
            <a:pPr marL="0" indent="0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Например: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воспитанный, добропорядочный, высокий интеллект, толерантный, порядочный, честный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779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82" y="609601"/>
            <a:ext cx="5598943" cy="942109"/>
          </a:xfrm>
        </p:spPr>
        <p:txBody>
          <a:bodyPr/>
          <a:lstStyle/>
          <a:p>
            <a:pPr algn="ctr"/>
            <a:r>
              <a:rPr lang="ru-RU" dirty="0" smtClean="0"/>
              <a:t>Учебное 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341417"/>
            <a:ext cx="7245927" cy="369994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ru-RU" sz="2800" dirty="0"/>
              <a:t>С</a:t>
            </a:r>
            <a:r>
              <a:rPr lang="ru-RU" sz="2800" dirty="0" smtClean="0"/>
              <a:t>оставьте </a:t>
            </a:r>
            <a:r>
              <a:rPr lang="ru-RU" sz="2800" dirty="0" err="1"/>
              <a:t>синквейн</a:t>
            </a:r>
            <a:r>
              <a:rPr lang="ru-RU" sz="2800" dirty="0"/>
              <a:t> к </a:t>
            </a:r>
            <a:r>
              <a:rPr lang="ru-RU" sz="2800" dirty="0" smtClean="0"/>
              <a:t>  слову  </a:t>
            </a:r>
            <a:r>
              <a:rPr lang="ru-RU" sz="2800" dirty="0"/>
              <a:t>«культура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90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20505"/>
            <a:ext cx="4978543" cy="92846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Цели  урока:</a:t>
            </a:r>
            <a:b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48971"/>
            <a:ext cx="7886700" cy="4727991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1400"/>
              </a:spcBef>
              <a:buClr>
                <a:srgbClr val="1CADE4"/>
              </a:buClr>
              <a:buSzPct val="8000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1400"/>
              </a:spcBef>
              <a:buClr>
                <a:srgbClr val="1CADE4"/>
              </a:buClr>
              <a:buSzPct val="80000"/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содержание сообщения продолжительностью не более 2-3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минут;</a:t>
            </a:r>
          </a:p>
          <a:p>
            <a:pPr marL="0" lvl="0" indent="0" algn="just">
              <a:spcBef>
                <a:spcPts val="1400"/>
              </a:spcBef>
              <a:buClr>
                <a:srgbClr val="1CADE4"/>
              </a:buClr>
              <a:buSzPct val="80000"/>
              <a:buNone/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400"/>
              </a:spcBef>
              <a:buClr>
                <a:srgbClr val="1CADE4"/>
              </a:buClr>
              <a:buNone/>
            </a:pPr>
            <a:r>
              <a:rPr lang="ru-RU" sz="2400" dirty="0" smtClean="0"/>
              <a:t>-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знаки препинания в предложениях с вводными словами и конструкциями</a:t>
            </a:r>
          </a:p>
          <a:p>
            <a:pPr marL="0" lvl="0" indent="0" algn="just">
              <a:spcBef>
                <a:spcPts val="1400"/>
              </a:spcBef>
              <a:buClr>
                <a:srgbClr val="1CADE4"/>
              </a:buClr>
              <a:buSzPct val="80000"/>
              <a:buNone/>
            </a:pP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090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108" y="138545"/>
            <a:ext cx="6807894" cy="1080655"/>
          </a:xfrm>
        </p:spPr>
        <p:txBody>
          <a:bodyPr>
            <a:normAutofit/>
          </a:bodyPr>
          <a:lstStyle/>
          <a:p>
            <a:r>
              <a:rPr lang="ru-RU" dirty="0" smtClean="0"/>
              <a:t>Мозговой штурм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108" y="942109"/>
            <a:ext cx="7800110" cy="509925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           </a:t>
            </a:r>
            <a:endParaRPr lang="ru-RU" sz="2400" dirty="0" smtClean="0"/>
          </a:p>
          <a:p>
            <a:pPr marL="0" indent="0">
              <a:buNone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 словом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400" i="1" dirty="0"/>
          </a:p>
          <a:p>
            <a:pPr marL="0" indent="0">
              <a:buNone/>
            </a:pPr>
            <a:r>
              <a:rPr lang="ru-RU" alt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Машина</a:t>
            </a:r>
            <a:r>
              <a:rPr lang="ru-RU" alt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которая косит сено  - </a:t>
            </a:r>
            <a:r>
              <a:rPr lang="ru-RU" alt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 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Тот, кто предоставляет работу  - </a:t>
            </a:r>
            <a:r>
              <a:rPr lang="ru-RU" alt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«Клуб  веселых и находчивых»  - </a:t>
            </a:r>
            <a:r>
              <a:rPr lang="ru-RU" alt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Санитарная техника - </a:t>
            </a:r>
            <a:r>
              <a:rPr lang="ru-RU" alt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 юного зрителя  - </a:t>
            </a:r>
            <a:r>
              <a:rPr lang="ru-RU" alt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344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2509"/>
            <a:ext cx="6347714" cy="1597891"/>
          </a:xfrm>
        </p:spPr>
        <p:txBody>
          <a:bodyPr/>
          <a:lstStyle/>
          <a:p>
            <a:pPr algn="ctr"/>
            <a:r>
              <a:rPr lang="ru-RU" dirty="0" smtClean="0"/>
              <a:t>Примерные  ответы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598602"/>
            <a:ext cx="7929490" cy="4442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400" dirty="0" smtClean="0"/>
              <a:t>Назовите  одним  словом:</a:t>
            </a:r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alt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Машина, которая косит сено  -  </a:t>
            </a:r>
            <a:r>
              <a:rPr lang="ru-RU" altLang="ru-RU" sz="2800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сенокос </a:t>
            </a:r>
            <a:r>
              <a:rPr lang="ru-RU" alt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Тот, кто предоставляет работу  - </a:t>
            </a:r>
            <a:r>
              <a:rPr lang="ru-RU" altLang="ru-RU" sz="2800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работодатель</a:t>
            </a:r>
            <a:r>
              <a:rPr lang="ru-RU" alt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«Клуб  веселых и находчивых»  -  </a:t>
            </a:r>
            <a:r>
              <a:rPr lang="ru-RU" altLang="ru-RU" sz="2800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КВН</a:t>
            </a:r>
            <a:r>
              <a:rPr lang="ru-RU" alt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Санитарная техника - </a:t>
            </a:r>
            <a:r>
              <a:rPr lang="ru-RU" altLang="ru-RU" sz="2800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сантехника</a:t>
            </a:r>
            <a:r>
              <a:rPr lang="ru-RU" alt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 юного зрителя  - </a:t>
            </a:r>
            <a:r>
              <a:rPr lang="ru-RU" altLang="ru-RU" sz="2800" i="1" dirty="0" smtClean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ТЮЗ</a:t>
            </a:r>
            <a:r>
              <a:rPr lang="ru-RU" alt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940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969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запись грам тем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79940"/>
            <a:ext cx="7324578" cy="4710545"/>
          </a:xfrm>
        </p:spPr>
      </p:pic>
    </p:spTree>
    <p:extLst>
      <p:ext uri="{BB962C8B-B14F-4D97-AF65-F5344CB8AC3E}">
        <p14:creationId xmlns:p14="http://schemas.microsoft.com/office/powerpoint/2010/main" val="32769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8545"/>
            <a:ext cx="7886700" cy="1468582"/>
          </a:xfrm>
        </p:spPr>
        <p:txBody>
          <a:bodyPr>
            <a:normAutofit/>
          </a:bodyPr>
          <a:lstStyle/>
          <a:p>
            <a:r>
              <a:rPr lang="kk-KZ" dirty="0" smtClean="0"/>
              <a:t/>
            </a:r>
            <a:br>
              <a:rPr lang="kk-KZ" dirty="0" smtClean="0"/>
            </a:br>
            <a:r>
              <a:rPr lang="kk-KZ" dirty="0" smtClean="0"/>
              <a:t>Предтекстовая  работа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787236"/>
            <a:ext cx="7886700" cy="4126491"/>
          </a:xfrm>
        </p:spPr>
        <p:txBody>
          <a:bodyPr/>
          <a:lstStyle/>
          <a:p>
            <a:pPr lvl="0" eaLnBrk="0" fontAlgn="base" hangingPunct="0"/>
            <a:r>
              <a:rPr lang="kk-KZ" sz="2800" dirty="0"/>
              <a:t>Что означает слово культура?</a:t>
            </a:r>
            <a:endParaRPr lang="ru-RU" sz="2800" dirty="0"/>
          </a:p>
          <a:p>
            <a:pPr lvl="0" eaLnBrk="0" fontAlgn="base" hangingPunct="0"/>
            <a:r>
              <a:rPr lang="kk-KZ" sz="2800" dirty="0"/>
              <a:t>Какую роль выполняет культура в жизни человека?</a:t>
            </a:r>
            <a:endParaRPr lang="ru-RU" sz="2800" dirty="0"/>
          </a:p>
          <a:p>
            <a:pPr lvl="0" eaLnBrk="0" fontAlgn="base" hangingPunct="0"/>
            <a:r>
              <a:rPr lang="kk-KZ" sz="2800" dirty="0"/>
              <a:t>Прослушать аудиозапись</a:t>
            </a:r>
            <a:endParaRPr lang="ru-RU" sz="2800" dirty="0"/>
          </a:p>
          <a:p>
            <a:pPr marL="0" indent="0" fontAlgn="base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921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3236"/>
            <a:ext cx="6347713" cy="1122219"/>
          </a:xfrm>
        </p:spPr>
        <p:txBody>
          <a:bodyPr/>
          <a:lstStyle/>
          <a:p>
            <a:pPr algn="ctr"/>
            <a:r>
              <a:rPr lang="ru-RU" dirty="0"/>
              <a:t>Примерные  ответы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3999"/>
            <a:ext cx="6949786" cy="4652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1. </a:t>
            </a:r>
            <a:r>
              <a:rPr lang="ru-RU" b="1" i="1" dirty="0"/>
              <a:t>К</a:t>
            </a:r>
            <a:r>
              <a:rPr lang="ru-RU" b="1" i="1" dirty="0" smtClean="0"/>
              <a:t>ультура </a:t>
            </a:r>
            <a:r>
              <a:rPr lang="ru-RU" dirty="0" smtClean="0"/>
              <a:t>– это </a:t>
            </a:r>
            <a:r>
              <a:rPr lang="ru-RU" dirty="0"/>
              <a:t>с</a:t>
            </a:r>
            <a:r>
              <a:rPr lang="ru-RU" dirty="0" smtClean="0"/>
              <a:t>овокупность </a:t>
            </a:r>
            <a:r>
              <a:rPr lang="ru-RU" dirty="0"/>
              <a:t>достижений человечества в производственном, общественном и духовном отношении.</a:t>
            </a:r>
          </a:p>
          <a:p>
            <a:pPr marL="0" indent="0">
              <a:buNone/>
            </a:pPr>
            <a:r>
              <a:rPr lang="ru-RU" dirty="0"/>
              <a:t>"История культуры"</a:t>
            </a:r>
          </a:p>
          <a:p>
            <a:pPr marL="0" indent="0">
              <a:buNone/>
            </a:pPr>
            <a:r>
              <a:rPr lang="ru-RU" dirty="0" smtClean="0"/>
              <a:t>  Тоже</a:t>
            </a:r>
            <a:r>
              <a:rPr lang="ru-RU" dirty="0"/>
              <a:t>, что </a:t>
            </a:r>
            <a:r>
              <a:rPr lang="ru-RU" dirty="0" smtClean="0"/>
              <a:t>и культурность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smtClean="0"/>
              <a:t>«Человек </a:t>
            </a:r>
            <a:r>
              <a:rPr lang="ru-RU" dirty="0"/>
              <a:t>высокой </a:t>
            </a:r>
            <a:r>
              <a:rPr lang="ru-RU" dirty="0" smtClean="0"/>
              <a:t>культуры»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2. Культура</a:t>
            </a:r>
            <a:r>
              <a:rPr lang="ru-RU" dirty="0"/>
              <a:t> играет важную </a:t>
            </a:r>
            <a:r>
              <a:rPr lang="ru-RU" b="1" dirty="0"/>
              <a:t>роль</a:t>
            </a:r>
            <a:r>
              <a:rPr lang="ru-RU" dirty="0"/>
              <a:t> в </a:t>
            </a:r>
            <a:r>
              <a:rPr lang="ru-RU" b="1" dirty="0"/>
              <a:t>жизни человека</a:t>
            </a:r>
            <a:r>
              <a:rPr lang="ru-RU" dirty="0"/>
              <a:t> и общества, которая состоит, прежде всего, в том, что </a:t>
            </a:r>
            <a:r>
              <a:rPr lang="ru-RU" b="1" dirty="0"/>
              <a:t>культура</a:t>
            </a:r>
            <a:r>
              <a:rPr lang="ru-RU" dirty="0"/>
              <a:t> выступает средством аккумуляции, хранения и передачи человеческого опыта. Именно </a:t>
            </a:r>
            <a:r>
              <a:rPr lang="ru-RU" b="1" dirty="0"/>
              <a:t>культура</a:t>
            </a:r>
            <a:r>
              <a:rPr lang="ru-RU" dirty="0"/>
              <a:t> делает </a:t>
            </a:r>
            <a:r>
              <a:rPr lang="ru-RU" b="1" dirty="0"/>
              <a:t>человека</a:t>
            </a:r>
            <a:r>
              <a:rPr lang="ru-RU" dirty="0"/>
              <a:t> личностью. ... </a:t>
            </a:r>
            <a:r>
              <a:rPr lang="ru-RU" b="1" dirty="0"/>
              <a:t>Культура</a:t>
            </a:r>
            <a:r>
              <a:rPr lang="ru-RU" dirty="0"/>
              <a:t> </a:t>
            </a:r>
            <a:r>
              <a:rPr lang="ru-RU" dirty="0" smtClean="0"/>
              <a:t>объединяет </a:t>
            </a:r>
            <a:r>
              <a:rPr lang="ru-RU" dirty="0"/>
              <a:t>людей, интегрирует их, обеспечивает целостность сообщества.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12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592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видеоролик о культур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487363"/>
            <a:ext cx="8031163" cy="5354637"/>
          </a:xfrm>
        </p:spPr>
      </p:pic>
      <p:pic>
        <p:nvPicPr>
          <p:cNvPr id="7" name="видеоролик о культур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050" y="667899"/>
            <a:ext cx="8031163" cy="535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73" y="235527"/>
            <a:ext cx="5499189" cy="1930898"/>
          </a:xfrm>
        </p:spPr>
        <p:txBody>
          <a:bodyPr>
            <a:noAutofit/>
          </a:bodyPr>
          <a:lstStyle/>
          <a:p>
            <a:pPr fontAlgn="base"/>
            <a:r>
              <a:rPr lang="ru-RU" sz="2000" i="1" dirty="0" smtClean="0"/>
              <a:t>             </a:t>
            </a:r>
            <a:r>
              <a:rPr lang="ru-RU" sz="2400" i="1" dirty="0" smtClean="0"/>
              <a:t>Стратегия  </a:t>
            </a:r>
            <a:r>
              <a:rPr lang="ru-RU" sz="2400" i="1" dirty="0"/>
              <a:t>«Фильтр  </a:t>
            </a:r>
            <a:r>
              <a:rPr lang="ru-RU" sz="2400" i="1" dirty="0" smtClean="0"/>
              <a:t>идей»</a:t>
            </a:r>
            <a:br>
              <a:rPr lang="ru-RU" sz="2400" i="1" dirty="0" smtClean="0"/>
            </a:br>
            <a:r>
              <a:rPr lang="ru-RU" sz="2400" b="1" i="1" dirty="0" smtClean="0"/>
              <a:t>Задание </a:t>
            </a:r>
            <a:r>
              <a:rPr lang="ru-RU" sz="2400" b="1" i="1" dirty="0"/>
              <a:t>1.</a:t>
            </a:r>
            <a:r>
              <a:rPr lang="ru-RU" sz="2400" i="1" dirty="0"/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i="1" dirty="0"/>
              <a:t>Собрать  в </a:t>
            </a:r>
            <a:r>
              <a:rPr lang="kk-KZ" sz="2400" b="1" i="1" dirty="0"/>
              <a:t>левую</a:t>
            </a:r>
            <a:r>
              <a:rPr lang="ru-RU" sz="2400" b="1" i="1" dirty="0"/>
              <a:t> корзину целые слова,   а в правую корзину части основы слова с целым словом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166425"/>
            <a:ext cx="7232074" cy="4206666"/>
          </a:xfrm>
        </p:spPr>
        <p:txBody>
          <a:bodyPr/>
          <a:lstStyle/>
          <a:p>
            <a:pPr eaLnBrk="0" fontAlgn="base" hangingPunct="0"/>
            <a:r>
              <a:rPr lang="ru-RU" sz="2000" i="1" dirty="0"/>
              <a:t>Физкультура,   культурный, офис-менеджер, запас, телефон-автомат, драмкружок, медпомощь, целый, соцзащита</a:t>
            </a:r>
            <a:r>
              <a:rPr lang="ru-RU" sz="2000" i="1" dirty="0" smtClean="0"/>
              <a:t>, диван-кровать</a:t>
            </a:r>
            <a:r>
              <a:rPr lang="ru-RU" sz="2000" i="1" dirty="0"/>
              <a:t>, книга, жар-птица</a:t>
            </a:r>
            <a:r>
              <a:rPr lang="ru-RU" sz="2000" i="1" dirty="0" smtClean="0"/>
              <a:t>.</a:t>
            </a:r>
          </a:p>
          <a:p>
            <a:pPr eaLnBrk="0" fontAlgn="base" hangingPunct="0"/>
            <a:r>
              <a:rPr lang="ru-RU" dirty="0" smtClean="0"/>
              <a:t>                            </a:t>
            </a:r>
            <a:endParaRPr lang="ru-RU" dirty="0"/>
          </a:p>
        </p:txBody>
      </p:sp>
      <p:pic>
        <p:nvPicPr>
          <p:cNvPr id="4" name="Рисунок 3" descr="C:\Users\Lenovo\Desktop\корз 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436" y="3362178"/>
            <a:ext cx="2740216" cy="288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Lenovo\Desktop\корз 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0136" y="3235568"/>
            <a:ext cx="2812894" cy="2799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93690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4061</TotalTime>
  <Words>347</Words>
  <Application>Microsoft Office PowerPoint</Application>
  <PresentationFormat>Экран (4:3)</PresentationFormat>
  <Paragraphs>84</Paragraphs>
  <Slides>17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Open Sans</vt:lpstr>
      <vt:lpstr>Tahoma</vt:lpstr>
      <vt:lpstr>Times New Roman</vt:lpstr>
      <vt:lpstr>Trebuchet MS</vt:lpstr>
      <vt:lpstr>Wingdings 3</vt:lpstr>
      <vt:lpstr>Аспект</vt:lpstr>
      <vt:lpstr>Презентация PowerPoint</vt:lpstr>
      <vt:lpstr>Цели  урока:      </vt:lpstr>
      <vt:lpstr>Мозговой штурм    </vt:lpstr>
      <vt:lpstr>Примерные  ответы</vt:lpstr>
      <vt:lpstr>Презентация PowerPoint</vt:lpstr>
      <vt:lpstr> Предтекстовая  работа          </vt:lpstr>
      <vt:lpstr>Примерные  ответы</vt:lpstr>
      <vt:lpstr>Презентация PowerPoint</vt:lpstr>
      <vt:lpstr>             Стратегия  «Фильтр  идей» Задание 1.  Собрать  в левую корзину целые слова,   а в правую корзину части основы слова с целым словом </vt:lpstr>
      <vt:lpstr>Примерные  ответы</vt:lpstr>
      <vt:lpstr>Стратегия     «Корзина идей»  </vt:lpstr>
      <vt:lpstr>ПРИМЕРНЫЕ  ОТВЕТЫ</vt:lpstr>
      <vt:lpstr>II. Работа  над текстом (Упр.128)  Вопросно-ответная беседа  -Когда говорим о культуре, что имеем в виду? -Что означает слово культура в переводе с латинского языка? -Какова основная  мысль текста? -Есть ли в тексте сложные слова?  </vt:lpstr>
      <vt:lpstr>ПРИМЕРНЫЕ  ОТВЕТЫ </vt:lpstr>
      <vt:lpstr>Стратегия                               «Нарисуй свой мозг» </vt:lpstr>
      <vt:lpstr>Выполнение тренировочных упражнений</vt:lpstr>
      <vt:lpstr>Учебное  задание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Данагул</cp:lastModifiedBy>
  <cp:revision>169</cp:revision>
  <dcterms:created xsi:type="dcterms:W3CDTF">2020-10-14T15:25:16Z</dcterms:created>
  <dcterms:modified xsi:type="dcterms:W3CDTF">2024-12-11T14:17:09Z</dcterms:modified>
</cp:coreProperties>
</file>