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40" r:id="rId2"/>
    <p:sldId id="339" r:id="rId3"/>
    <p:sldId id="299" r:id="rId4"/>
    <p:sldId id="341" r:id="rId5"/>
    <p:sldId id="342" r:id="rId6"/>
    <p:sldId id="260" r:id="rId7"/>
    <p:sldId id="328" r:id="rId8"/>
    <p:sldId id="333" r:id="rId9"/>
    <p:sldId id="330" r:id="rId10"/>
    <p:sldId id="334" r:id="rId11"/>
    <p:sldId id="335" r:id="rId12"/>
    <p:sldId id="336" r:id="rId13"/>
    <p:sldId id="332" r:id="rId14"/>
    <p:sldId id="319" r:id="rId15"/>
    <p:sldId id="343" r:id="rId16"/>
    <p:sldId id="318" r:id="rId17"/>
    <p:sldId id="298" r:id="rId18"/>
    <p:sldId id="322" r:id="rId19"/>
    <p:sldId id="32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89876" autoAdjust="0"/>
  </p:normalViewPr>
  <p:slideViewPr>
    <p:cSldViewPr>
      <p:cViewPr varScale="1">
        <p:scale>
          <a:sx n="78" d="100"/>
          <a:sy n="78" d="100"/>
        </p:scale>
        <p:origin x="154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71606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7160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71606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0" y="-85114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1597144" y="384104"/>
            <a:ext cx="5949727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спутник существительного</a:t>
            </a:r>
            <a:endParaRPr lang="ru-RU" alt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473" y="1514400"/>
            <a:ext cx="8317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1340769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Догадайтесь по названию урока, о какой части речи мы будем говорить.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AutoShape 2" descr="Картинки думающий смайлик, Стоковые Фотографии и Роялти-Фри Изображения  думающий смайлик |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Картинки думающий смайлик, Стоковые Фотографии и Роялти-Фри Изображения  думающий смайлик |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6" name="Picture 6" descr="Картинки думающий смайлик, Стоковые Фотографии и Роялти-Фри Изображения  думающий смайлик | Depositphotos®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074" y="2712756"/>
            <a:ext cx="2665828" cy="2088232"/>
          </a:xfrm>
          <a:prstGeom prst="rect">
            <a:avLst/>
          </a:prstGeom>
          <a:noFill/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24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9"/>
    </mc:Choice>
    <mc:Fallback xmlns="">
      <p:transition spd="slow" advTm="253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▷ Какие языки говорят на Гаити? 🥇 cultmir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"/>
            <a:ext cx="9039025" cy="685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Мусульманская свадьба в Судане (+5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36496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огда наступает Новый год – отличия дат и летоисчисления в других страна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" y="116632"/>
            <a:ext cx="917321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к отмечают Новый год в Азии | Бердск Онлай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984328" y="384104"/>
            <a:ext cx="7175382" cy="205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задание 1.1 </a:t>
            </a:r>
            <a:r>
              <a:rPr lang="ru-RU" alt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/>
            <a:r>
              <a:rPr lang="ru-RU" altLang="ru-RU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дание</a:t>
            </a:r>
            <a:r>
              <a:rPr lang="ru-RU" alt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238. Прочитай текст, используя </a:t>
            </a:r>
          </a:p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стратегию 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чтение текста с пометками.</a:t>
            </a:r>
          </a:p>
          <a:p>
            <a:pPr algn="ctr"/>
            <a:endParaRPr lang="ru-RU" altLang="ru-RU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473" y="1514400"/>
            <a:ext cx="8317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</a:t>
            </a:r>
            <a:endParaRPr lang="ru-RU" dirty="0"/>
          </a:p>
        </p:txBody>
      </p:sp>
      <p:sp>
        <p:nvSpPr>
          <p:cNvPr id="40962" name="AutoShape 2" descr="Картинки думающий смайлик, Стоковые Фотографии и Роялти-Фри Изображения  думающий смайлик |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Картинки думающий смайлик, Стоковые Фотографии и Роялти-Фри Изображения  думающий смайлик |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Критическое мышление и технология его развития - online present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28998" r="2906"/>
          <a:stretch/>
        </p:blipFill>
        <p:spPr bwMode="auto">
          <a:xfrm>
            <a:off x="4355976" y="3068960"/>
            <a:ext cx="4366696" cy="216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5575" y="2564904"/>
            <a:ext cx="3880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Критерий оценивания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осознает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новые знания;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исправляет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неверные предположения;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мотивирует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дальнейшее изучение темы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Выписывает </a:t>
            </a:r>
            <a:r>
              <a:rPr lang="ru-RU" dirty="0"/>
              <a:t>словосочетания «</a:t>
            </a:r>
            <a:r>
              <a:rPr lang="ru-RU" dirty="0" err="1"/>
              <a:t>существительное+прилагательное</a:t>
            </a:r>
            <a:r>
              <a:rPr lang="ru-RU" dirty="0"/>
              <a:t>»</a:t>
            </a:r>
          </a:p>
          <a:p>
            <a:pPr>
              <a:buFontTx/>
              <a:buChar char="-"/>
            </a:pPr>
            <a:r>
              <a:rPr lang="ru-RU" dirty="0"/>
              <a:t>Определяет род, число и падеж прилагательного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271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5"/>
    </mc:Choice>
    <mc:Fallback xmlns="">
      <p:transition spd="slow" advTm="227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2" y="9320"/>
            <a:ext cx="9144000" cy="69211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84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Выпишите из текста имена существительные с его вечным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спутником. Определите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род, число и падеж имён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прилагательных.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0" y="2708920"/>
            <a:ext cx="8075240" cy="34172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Новогодний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праздник 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Им.п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Новым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годом 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Тв.п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Светлого, ясного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пути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Род.п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Зелёный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орех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Им.п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Прохладный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душ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Им.п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Бумажный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змей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Им.п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Лучший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стрелок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Им.п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Праздничное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веселье-  </a:t>
            </a:r>
            <a:r>
              <a:rPr lang="ru-RU" dirty="0" err="1" smtClean="0"/>
              <a:t>Ср.р</a:t>
            </a:r>
            <a:r>
              <a:rPr lang="ru-RU" dirty="0" smtClean="0"/>
              <a:t>., </a:t>
            </a:r>
            <a:r>
              <a:rPr lang="ru-RU" dirty="0" err="1" smtClean="0"/>
              <a:t>ед.ч</a:t>
            </a:r>
            <a:r>
              <a:rPr lang="ru-RU" dirty="0" smtClean="0"/>
              <a:t>., </a:t>
            </a:r>
            <a:r>
              <a:rPr lang="ru-RU" dirty="0" err="1" smtClean="0"/>
              <a:t>Им.п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Спортивные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- </a:t>
            </a:r>
            <a:r>
              <a:rPr lang="ru-RU" dirty="0" err="1" smtClean="0"/>
              <a:t>Муж.р</a:t>
            </a:r>
            <a:r>
              <a:rPr lang="ru-RU" dirty="0" smtClean="0"/>
              <a:t>., </a:t>
            </a:r>
            <a:r>
              <a:rPr lang="ru-RU" dirty="0" err="1" smtClean="0"/>
              <a:t>Мн.ч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2060918" y="384104"/>
            <a:ext cx="502216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prstClr val="white"/>
                </a:solidFill>
                <a:latin typeface="Century Gothic" pitchFamily="34" charset="0"/>
              </a:rPr>
              <a:t>Практическое задание 1.2</a:t>
            </a:r>
            <a:endParaRPr lang="ru-RU" altLang="ru-RU" sz="2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397520" y="1684110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3200" b="1" i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24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20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8711" y="32048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378953" y="339090"/>
            <a:ext cx="2456718" cy="5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kk-KZ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323528" y="980728"/>
            <a:ext cx="8568951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Стратегия «Письмо с дырками»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Задание. Дополни текст именами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 прилагательными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Вот и подошел к концу _______________ урок русского языка. Мы повторили все, что знали об имени прилагательном. Благодаря этим словам наша речь становится _____________________  . Мои одноклассники  были __________________. Они давали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_______________________ответы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уроке я узнал много _____________ и __________________.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Своей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работой на уроке я ______________.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сейчас у меня ____________  настроение.</a:t>
            </a:r>
          </a:p>
        </p:txBody>
      </p:sp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248" y="603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8"/>
    </mc:Choice>
    <mc:Fallback xmlns="">
      <p:transition spd="slow" advTm="2733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11094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147226" y="339090"/>
            <a:ext cx="2920179" cy="5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kk-KZ" alt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ИТОГИ  УРОКА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412776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узнали о том: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как встречают Новый год на всей планете;</a:t>
            </a: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что вечным спутником существительного является имя прилагательное.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/>
            <a:endParaRPr lang="kk-KZ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kk-KZ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Вы:</a:t>
            </a:r>
          </a:p>
          <a:p>
            <a:pPr lvl="0"/>
            <a:r>
              <a:rPr lang="kk-KZ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осмыслили содержание текста и сконцентрировались на важных моментах текста;</a:t>
            </a:r>
            <a:endParaRPr lang="kk-KZ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находили имена прилагательные в тексте;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определяли род, число и падеж имени прилагательного.                                   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3520" y="590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5"/>
    </mc:Choice>
    <mc:Fallback xmlns="">
      <p:transition spd="slow" advTm="272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1309108" y="384104"/>
            <a:ext cx="6525781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prstClr val="white"/>
                </a:solidFill>
                <a:latin typeface="Century Gothic" pitchFamily="34" charset="0"/>
              </a:rPr>
              <a:t>Рекомендуемое учебное задание:</a:t>
            </a:r>
            <a:endParaRPr lang="ru-RU" altLang="ru-RU" sz="2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397520" y="1684110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3200" b="1" i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520" y="1163555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k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Упр.236 Спишите, вставляя пропущенные окончания имен прилагательных . Укажите род, число и падеж. Озаглавьте текст.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НАШ\Pictures\23r23rr23r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898946"/>
            <a:ext cx="2087090" cy="148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1448" y="6213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1357298"/>
            <a:ext cx="9144000" cy="553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574;p91"/>
          <p:cNvSpPr txBox="1"/>
          <p:nvPr/>
        </p:nvSpPr>
        <p:spPr>
          <a:xfrm>
            <a:off x="66517" y="944541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10" name="Google Shape;575;p91"/>
          <p:cNvSpPr txBox="1"/>
          <p:nvPr/>
        </p:nvSpPr>
        <p:spPr>
          <a:xfrm>
            <a:off x="4570643" y="5084106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12297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12298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299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64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0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62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1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60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2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58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3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56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4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54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5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52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6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50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65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2665162"/>
            <a:ext cx="7711857" cy="22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endParaRPr lang="ru-RU" sz="28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</a:pP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Раздел: Традиции и празднование Нового года, </a:t>
            </a:r>
            <a:r>
              <a:rPr lang="ru-RU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Наурыза</a:t>
            </a: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 Рождества</a:t>
            </a:r>
          </a:p>
          <a:p>
            <a:pPr algn="ctr">
              <a:buClr>
                <a:srgbClr val="000000"/>
              </a:buClr>
            </a:pP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Тема: Вечный спутник существительного</a:t>
            </a: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12682" y="5661248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235308" y="580526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3257" y="566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6"/>
    </mc:Choice>
    <mc:Fallback xmlns="">
      <p:transition spd="slow" advTm="184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12776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Цели урока:</a:t>
            </a:r>
          </a:p>
          <a:p>
            <a:pPr lvl="0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7.1.1.1 – понимать сообщение продолжительностью 3-5 минут, извлекая информацию и определяя последовательность  событий;</a:t>
            </a: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7.5.1.1 – использовать  прилагательные в сочетаний с именами существительными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904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1"/>
    </mc:Choice>
    <mc:Fallback xmlns="">
      <p:transition spd="slow" advTm="2400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225902" y="0"/>
            <a:ext cx="8432156" cy="65124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539551" y="1041152"/>
            <a:ext cx="8424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458" y="1844824"/>
            <a:ext cx="7756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9193" y="1487258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1400" dirty="0">
              <a:latin typeface="Times New Roman" pitchFamily="18" charset="0"/>
              <a:cs typeface="Times New Roman" pitchFamily="18" charset="0"/>
            </a:endParaRPr>
          </a:p>
          <a:p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cademy KZ" pitchFamily="34" charset="0"/>
              </a:rPr>
              <a:t>Упражнение 231. Послушайте лингвистический текст. Докажите, что имя прилагательное является </a:t>
            </a:r>
            <a:r>
              <a:rPr lang="ru-RU" i="1" dirty="0" smtClean="0">
                <a:latin typeface="Academy KZ" pitchFamily="34" charset="0"/>
              </a:rPr>
              <a:t>вечным спутником существительного.</a:t>
            </a:r>
            <a:endParaRPr lang="ru-RU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21533" y="347625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Книга: &quot;Имя прилагательное. Русский язык легко и быстро&quot; - Марина Зотова.  Купить книгу, читать рецензии | ISBN 978-5-222-21928-7 | Лабирин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72355"/>
            <a:ext cx="3600400" cy="42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6248" y="583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0"/>
    </mc:Choice>
    <mc:Fallback xmlns="">
      <p:transition spd="slow" advTm="488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532332" y="128147"/>
            <a:ext cx="8432156" cy="65124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539551" y="1041152"/>
            <a:ext cx="8424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458" y="1844824"/>
            <a:ext cx="7756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09193" y="1487258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1400" dirty="0">
              <a:latin typeface="Times New Roman" pitchFamily="18" charset="0"/>
              <a:cs typeface="Times New Roman" pitchFamily="18" charset="0"/>
            </a:endParaRPr>
          </a:p>
          <a:p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4969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Критерий оценивания</a:t>
            </a:r>
          </a:p>
          <a:p>
            <a:pPr algn="ctr"/>
            <a:endParaRPr lang="ru-RU" b="1" dirty="0" smtClean="0"/>
          </a:p>
          <a:p>
            <a:pPr algn="ctr"/>
            <a:r>
              <a:rPr lang="ru-RU" dirty="0" smtClean="0"/>
              <a:t>-  </a:t>
            </a:r>
            <a:r>
              <a:rPr lang="ru-RU" dirty="0"/>
              <a:t>понимает содержание прочитанного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выделяет основную мысль текста одним предложением.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аргументирует ответ на вопрос</a:t>
            </a:r>
          </a:p>
          <a:p>
            <a:r>
              <a:rPr lang="ru-RU" dirty="0"/>
              <a:t>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Изложите </a:t>
            </a: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подробно содержание текста, </a:t>
            </a:r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ответив </a:t>
            </a: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 следующие вопросы</a:t>
            </a:r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 чём вы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узнали из текста?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Найдите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предложение,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котором выражена основная мысль.</a:t>
            </a:r>
          </a:p>
          <a:p>
            <a:pPr marL="342900" indent="-342900">
              <a:buFontTx/>
              <a:buAutoNum type="arabicParenR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какие вопросы отвечают выделенные слова?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 Зачем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имена прилагательные?</a:t>
            </a:r>
          </a:p>
          <a:p>
            <a:endParaRPr lang="ru-RU" sz="2000" dirty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8516" y="404664"/>
            <a:ext cx="5767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«Хочу спросить»</a:t>
            </a:r>
            <a:endParaRPr lang="ru-RU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5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70"/>
    </mc:Choice>
    <mc:Fallback xmlns="">
      <p:transition spd="slow" advTm="488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-95814" y="-2845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77607" y="404664"/>
            <a:ext cx="8597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Викторина « Имя прилагательное»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976" y="2132856"/>
            <a:ext cx="8088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346" y="1630681"/>
            <a:ext cx="83994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Что такое имя прилагательное?</a:t>
            </a:r>
          </a:p>
          <a:p>
            <a:r>
              <a:rPr lang="ru-RU" sz="2000" dirty="0" smtClean="0"/>
              <a:t>Имя прилагательное – это самостоятельная часть речи.</a:t>
            </a:r>
          </a:p>
          <a:p>
            <a:r>
              <a:rPr lang="ru-RU" sz="2000" dirty="0" smtClean="0"/>
              <a:t>2. Что обозначает имя прилагательное?</a:t>
            </a:r>
          </a:p>
          <a:p>
            <a:r>
              <a:rPr lang="ru-RU" sz="2000" dirty="0" smtClean="0"/>
              <a:t>Имя прилагательное обозначает признак предмета.</a:t>
            </a:r>
          </a:p>
          <a:p>
            <a:r>
              <a:rPr lang="ru-RU" sz="2000" dirty="0" smtClean="0"/>
              <a:t>3. На какие вопросы отвечает прилагательное?</a:t>
            </a:r>
          </a:p>
          <a:p>
            <a:r>
              <a:rPr lang="ru-RU" sz="2000" dirty="0" smtClean="0"/>
              <a:t>Имя прилагательное отвечает </a:t>
            </a:r>
            <a:r>
              <a:rPr lang="ru-RU" sz="2000" dirty="0"/>
              <a:t>на вопросы  </a:t>
            </a:r>
            <a:r>
              <a:rPr lang="ru-RU" sz="2000" b="1" dirty="0"/>
              <a:t>какой? какая? какое? какие? чей? чья? чьё? чьи? </a:t>
            </a:r>
            <a:endParaRPr lang="ru-RU" sz="2000" dirty="0"/>
          </a:p>
          <a:p>
            <a:r>
              <a:rPr lang="ru-RU" sz="2000" dirty="0" smtClean="0"/>
              <a:t>4. Как определяется падеж прилагательных?</a:t>
            </a:r>
          </a:p>
          <a:p>
            <a:r>
              <a:rPr lang="ru-RU" sz="2000" dirty="0" smtClean="0"/>
              <a:t>Падеж имени прилагательного зависит от существительного с которым оно связано.</a:t>
            </a:r>
          </a:p>
          <a:p>
            <a:r>
              <a:rPr lang="ru-RU" sz="2000" dirty="0" smtClean="0"/>
              <a:t>5.Как изменяются имена прилагательные?</a:t>
            </a:r>
          </a:p>
          <a:p>
            <a:r>
              <a:rPr lang="ru-RU" sz="2000" dirty="0" smtClean="0"/>
              <a:t>Полные прилагательные изменяются по числам, родам и падежам, а прилагательные в краткой форме изменяются по числам и родам.</a:t>
            </a:r>
          </a:p>
          <a:p>
            <a:r>
              <a:rPr lang="ru-RU" sz="2000" dirty="0" smtClean="0"/>
              <a:t>6. На какие разряды делятся прилагательные?</a:t>
            </a:r>
          </a:p>
          <a:p>
            <a:r>
              <a:rPr lang="ru-RU" sz="2000" dirty="0" smtClean="0"/>
              <a:t>Существуют 3 разряда прилагательных: качественные, относительные и притяжательные.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4"/>
    </mc:Choice>
    <mc:Fallback xmlns="">
      <p:transition spd="slow" advTm="6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2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1408497" y="384104"/>
            <a:ext cx="4901940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prstClr val="white"/>
                </a:solidFill>
                <a:latin typeface="Century Gothic" pitchFamily="34" charset="0"/>
              </a:rPr>
              <a:t>Как встречают Новый год</a:t>
            </a:r>
            <a:endParaRPr lang="ru-RU" altLang="ru-RU" sz="2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397520" y="1684110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3200" b="1" i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Презентация - Как встречают Новый год люди разных стра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 b="11657"/>
          <a:stretch/>
        </p:blipFill>
        <p:spPr bwMode="auto">
          <a:xfrm>
            <a:off x="46188" y="-171400"/>
            <a:ext cx="9051619" cy="70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8864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Новогодние традиции и ритуалы на счастье: Модная жизнь - мода на Relook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2" y="0"/>
            <a:ext cx="9162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ОНГОЛИЯ В Монголии Новый год совпадает с праздником скотоводства, поэтому он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41450" r="62338" b="5217"/>
          <a:stretch/>
        </p:blipFill>
        <p:spPr bwMode="auto">
          <a:xfrm>
            <a:off x="0" y="266288"/>
            <a:ext cx="4461584" cy="651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МОНГОЛИЯ В Монголии Новый год совпадает с праздником скотоводства, поэтому он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7" t="42661" r="10131" b="5910"/>
          <a:stretch/>
        </p:blipFill>
        <p:spPr bwMode="auto">
          <a:xfrm>
            <a:off x="4366787" y="266288"/>
            <a:ext cx="4757907" cy="65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557</Words>
  <Application>Microsoft Office PowerPoint</Application>
  <PresentationFormat>Экран (4:3)</PresentationFormat>
  <Paragraphs>115</Paragraphs>
  <Slides>19</Slides>
  <Notes>12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Academy KZ</vt:lpstr>
      <vt:lpstr>Arial</vt:lpstr>
      <vt:lpstr>Calibri</vt:lpstr>
      <vt:lpstr>Century Gothic</vt:lpstr>
      <vt:lpstr>Comfortaa</vt:lpstr>
      <vt:lpstr>Open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Выпишите из текста имена существительные с его вечным спутником. Определите род, число и падеж имён прилагательных.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180</cp:revision>
  <dcterms:created xsi:type="dcterms:W3CDTF">2020-07-18T05:19:20Z</dcterms:created>
  <dcterms:modified xsi:type="dcterms:W3CDTF">2024-12-11T14:36:33Z</dcterms:modified>
</cp:coreProperties>
</file>