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75" r:id="rId3"/>
    <p:sldId id="276" r:id="rId4"/>
    <p:sldId id="274" r:id="rId5"/>
    <p:sldId id="286" r:id="rId6"/>
    <p:sldId id="287" r:id="rId7"/>
    <p:sldId id="288" r:id="rId8"/>
    <p:sldId id="289" r:id="rId9"/>
    <p:sldId id="281" r:id="rId10"/>
    <p:sldId id="282" r:id="rId11"/>
    <p:sldId id="283" r:id="rId12"/>
    <p:sldId id="284" r:id="rId13"/>
    <p:sldId id="272" r:id="rId14"/>
    <p:sldId id="285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04D3-24AA-4EF9-82EE-6290256FC8B0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4F43990-3609-40A0-B0AB-AD06035C0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34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04D3-24AA-4EF9-82EE-6290256FC8B0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4F43990-3609-40A0-B0AB-AD06035C0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706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04D3-24AA-4EF9-82EE-6290256FC8B0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4F43990-3609-40A0-B0AB-AD06035C09D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3739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04D3-24AA-4EF9-82EE-6290256FC8B0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4F43990-3609-40A0-B0AB-AD06035C0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740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04D3-24AA-4EF9-82EE-6290256FC8B0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4F43990-3609-40A0-B0AB-AD06035C09D7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9798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04D3-24AA-4EF9-82EE-6290256FC8B0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4F43990-3609-40A0-B0AB-AD06035C0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220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04D3-24AA-4EF9-82EE-6290256FC8B0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43990-3609-40A0-B0AB-AD06035C0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05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04D3-24AA-4EF9-82EE-6290256FC8B0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43990-3609-40A0-B0AB-AD06035C0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91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04D3-24AA-4EF9-82EE-6290256FC8B0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43990-3609-40A0-B0AB-AD06035C0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17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04D3-24AA-4EF9-82EE-6290256FC8B0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4F43990-3609-40A0-B0AB-AD06035C0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1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04D3-24AA-4EF9-82EE-6290256FC8B0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4F43990-3609-40A0-B0AB-AD06035C0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90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04D3-24AA-4EF9-82EE-6290256FC8B0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4F43990-3609-40A0-B0AB-AD06035C0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03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04D3-24AA-4EF9-82EE-6290256FC8B0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43990-3609-40A0-B0AB-AD06035C0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26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04D3-24AA-4EF9-82EE-6290256FC8B0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43990-3609-40A0-B0AB-AD06035C0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36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04D3-24AA-4EF9-82EE-6290256FC8B0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43990-3609-40A0-B0AB-AD06035C0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66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04D3-24AA-4EF9-82EE-6290256FC8B0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4F43990-3609-40A0-B0AB-AD06035C0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94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E04D3-24AA-4EF9-82EE-6290256FC8B0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4F43990-3609-40A0-B0AB-AD06035C0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70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hyperlink" Target="https://www.youtube.com/embed/SI5djtBa618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7137" y="3015915"/>
            <a:ext cx="8710863" cy="2743201"/>
          </a:xfrm>
        </p:spPr>
        <p:txBody>
          <a:bodyPr>
            <a:noAutofit/>
          </a:bodyPr>
          <a:lstStyle/>
          <a:p>
            <a:pPr algn="ctr">
              <a:buClr>
                <a:srgbClr val="000000"/>
              </a:buClr>
            </a:pPr>
            <a:r>
              <a:rPr lang="kk-KZ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6</a:t>
            </a:r>
          </a:p>
          <a:p>
            <a:pPr algn="ctr">
              <a:buClr>
                <a:srgbClr val="000000"/>
              </a:buClr>
            </a:pPr>
            <a:r>
              <a:rPr lang="kk-KZ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54</a:t>
            </a:r>
          </a:p>
          <a:p>
            <a:pPr algn="ctr">
              <a:buClr>
                <a:srgbClr val="000000"/>
              </a:buClr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Хобби и свободное время</a:t>
            </a:r>
            <a:endParaRPr lang="kk-KZ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>
                <a:srgbClr val="000000"/>
              </a:buClr>
            </a:pPr>
            <a:r>
              <a:rPr lang="ru-RU" altLang="ru-RU" sz="2000" b="1" dirty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Русский язык и литература. </a:t>
            </a:r>
          </a:p>
          <a:p>
            <a:pPr algn="ctr">
              <a:buClr>
                <a:srgbClr val="000000"/>
              </a:buClr>
            </a:pPr>
            <a:r>
              <a:rPr lang="ru-RU" altLang="ru-RU" sz="2000" b="1" dirty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7 </a:t>
            </a:r>
            <a:r>
              <a:rPr lang="ru-RU" altLang="ru-RU" sz="2000" b="1" dirty="0" smtClean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класс</a:t>
            </a:r>
            <a:endParaRPr lang="ru-RU" altLang="ru-RU" sz="2000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90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737" y="385011"/>
            <a:ext cx="10461875" cy="7860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группах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808396"/>
              </p:ext>
            </p:extLst>
          </p:nvPr>
        </p:nvGraphicFramePr>
        <p:xfrm>
          <a:off x="1042737" y="1347537"/>
          <a:ext cx="10651957" cy="456542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325466">
                  <a:extLst>
                    <a:ext uri="{9D8B030D-6E8A-4147-A177-3AD203B41FA5}">
                      <a16:colId xmlns:a16="http://schemas.microsoft.com/office/drawing/2014/main" val="841513979"/>
                    </a:ext>
                  </a:extLst>
                </a:gridCol>
                <a:gridCol w="5326491">
                  <a:extLst>
                    <a:ext uri="{9D8B030D-6E8A-4147-A177-3AD203B41FA5}">
                      <a16:colId xmlns:a16="http://schemas.microsoft.com/office/drawing/2014/main" val="2590554688"/>
                    </a:ext>
                  </a:extLst>
                </a:gridCol>
              </a:tblGrid>
              <a:tr h="4540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группа</a:t>
                      </a:r>
                      <a:endParaRPr lang="ru-RU" sz="2400" b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группа</a:t>
                      </a:r>
                      <a:endParaRPr lang="ru-RU" sz="2400" b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4151402"/>
                  </a:ext>
                </a:extLst>
              </a:tr>
              <a:tr h="9402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66490" algn="l"/>
                        </a:tabLst>
                      </a:pP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ru-RU" sz="2400" spc="-55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Укажите</a:t>
                      </a:r>
                      <a:r>
                        <a:rPr lang="ru-RU" sz="2400" spc="-55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ru-RU" sz="2400" spc="-55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числительных в 1-м и 2-м рассказах.</a:t>
                      </a:r>
                      <a:endParaRPr lang="ru-RU" sz="24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ru-RU" sz="2400" spc="-55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Укажите</a:t>
                      </a:r>
                      <a:r>
                        <a:rPr lang="ru-RU" sz="2400" spc="-55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ru-RU" sz="2400" spc="-55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числительных в 3-м и 4-м рассказах. </a:t>
                      </a:r>
                      <a:endParaRPr lang="ru-RU" sz="24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1944922"/>
                  </a:ext>
                </a:extLst>
              </a:tr>
              <a:tr h="454051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2400" spc="-35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spc="-5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Определите,</a:t>
                      </a:r>
                      <a:r>
                        <a:rPr lang="ru-RU" sz="2400" spc="-35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сколько</a:t>
                      </a:r>
                      <a:r>
                        <a:rPr lang="ru-RU" sz="2400" spc="-35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</a:t>
                      </a:r>
                      <a:r>
                        <a:rPr lang="ru-RU" sz="2400" spc="-35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них</a:t>
                      </a:r>
                      <a:r>
                        <a:rPr lang="ru-RU" sz="2400" spc="-35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количественных</a:t>
                      </a:r>
                      <a:r>
                        <a:rPr lang="ru-RU" sz="2400" spc="-35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2400" spc="-35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сколько</a:t>
                      </a:r>
                      <a:r>
                        <a:rPr lang="ru-RU" sz="2400" spc="-35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порядковых.</a:t>
                      </a:r>
                      <a:endParaRPr lang="ru-RU" sz="24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63835"/>
                  </a:ext>
                </a:extLst>
              </a:tr>
              <a:tr h="13231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ru-RU" sz="2400" spc="-7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Выпишите</a:t>
                      </a:r>
                      <a:r>
                        <a:rPr lang="ru-RU" sz="2400" spc="-7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</a:t>
                      </a:r>
                      <a:r>
                        <a:rPr lang="ru-RU" sz="2400" spc="-7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1-го</a:t>
                      </a:r>
                      <a:r>
                        <a:rPr lang="ru-RU" sz="2400" spc="-7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2400" spc="-7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2-го</a:t>
                      </a:r>
                      <a:r>
                        <a:rPr lang="ru-RU" sz="2400" spc="-7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рассказов сначала простые, затем сложные и составные числительные. </a:t>
                      </a:r>
                      <a:endParaRPr lang="ru-RU" sz="24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ru-RU" sz="2400" spc="-7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Выпишите</a:t>
                      </a:r>
                      <a:r>
                        <a:rPr lang="ru-RU" sz="2400" spc="-7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</a:t>
                      </a:r>
                      <a:r>
                        <a:rPr lang="ru-RU" sz="2400" spc="-7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3-го</a:t>
                      </a:r>
                      <a:r>
                        <a:rPr lang="ru-RU" sz="2400" spc="-7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2400" spc="-7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4-го</a:t>
                      </a:r>
                      <a:r>
                        <a:rPr lang="ru-RU" sz="2400" spc="-7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рассказов сначала простые, затем сложные и составные числительные. </a:t>
                      </a:r>
                      <a:endParaRPr lang="ru-RU" sz="24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3156075"/>
                  </a:ext>
                </a:extLst>
              </a:tr>
              <a:tr h="93993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Сделайте письменный морфологический разбор одного количественного и одного порядкового числительного. </a:t>
                      </a:r>
                      <a:endParaRPr lang="ru-RU" sz="24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006004"/>
                  </a:ext>
                </a:extLst>
              </a:tr>
              <a:tr h="454051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Определите стиль и тип текста</a:t>
                      </a:r>
                      <a:endParaRPr lang="ru-RU" sz="24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8220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170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1335" y="128337"/>
            <a:ext cx="8841623" cy="721894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Проверим!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7642282"/>
              </p:ext>
            </p:extLst>
          </p:nvPr>
        </p:nvGraphicFramePr>
        <p:xfrm>
          <a:off x="433136" y="678509"/>
          <a:ext cx="11550317" cy="60114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50317">
                  <a:extLst>
                    <a:ext uri="{9D8B030D-6E8A-4147-A177-3AD203B41FA5}">
                      <a16:colId xmlns:a16="http://schemas.microsoft.com/office/drawing/2014/main" val="3904789661"/>
                    </a:ext>
                  </a:extLst>
                </a:gridCol>
              </a:tblGrid>
              <a:tr h="583969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10 </a:t>
                      </a:r>
                      <a:r>
                        <a:rPr lang="ru-RU" sz="16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</a:t>
                      </a: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9 </a:t>
                      </a:r>
                      <a:r>
                        <a:rPr lang="ru-RU" sz="16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</a:t>
                      </a: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1 </a:t>
                      </a:r>
                      <a:r>
                        <a:rPr lang="ru-RU" sz="16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порядк</a:t>
                      </a: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Пр.: пятнадцать, сорока, десяти. </a:t>
                      </a:r>
                      <a:r>
                        <a:rPr lang="ru-RU" sz="16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Слож</a:t>
                      </a: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– Сост.: двадцати шести тысяч ста семидесяти двух, одиннадцати тысяч пятисот восьмидесяти трёх, четыре тысячи восемьсот восемьдесят четыре, о девятистах пятидесяти пяти, сорока тремя тысячами пятьюстами девяноста четырьмя, семьюдесятью пятью, тридцать первого.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4) Морфологический разбор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Семьюдесятью пятью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1. (Со сколькими?)  семьюдесятью пятью (мальчиками)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ru-RU" sz="16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Н.ф</a:t>
                      </a: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.- семьдесят пять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2.Пост.: сост., </a:t>
                      </a:r>
                      <a:r>
                        <a:rPr lang="ru-RU" sz="16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</a:t>
                      </a: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.; </a:t>
                      </a:r>
                      <a:r>
                        <a:rPr lang="ru-RU" sz="16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непост</a:t>
                      </a: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– в Т.п.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3. С кем?  семьюдесятью пятью мальчиками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Тридцать первого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1.(Какого?) Тридцать первого (июля)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Н.ф</a:t>
                      </a: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– тридцать первый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2. Пост.: сост., </a:t>
                      </a:r>
                      <a:r>
                        <a:rPr lang="ru-RU" sz="16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порядк</a:t>
                      </a: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.; </a:t>
                      </a:r>
                      <a:r>
                        <a:rPr lang="ru-RU" sz="16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непост</a:t>
                      </a: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– в </a:t>
                      </a:r>
                      <a:r>
                        <a:rPr lang="ru-RU" sz="16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ед.ч</a:t>
                      </a: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м.р.,</a:t>
                      </a:r>
                      <a:r>
                        <a:rPr lang="ru-RU" sz="16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Р.п</a:t>
                      </a: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3. Когда?  Тридцать первого июля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5) Публицистический стиль, повествование с элементами рассуждения.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1) 11 </a:t>
                      </a:r>
                      <a:r>
                        <a:rPr lang="ru-RU" sz="16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</a:t>
                      </a: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2) 10 </a:t>
                      </a:r>
                      <a:r>
                        <a:rPr lang="ru-RU" sz="16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</a:t>
                      </a: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1 </a:t>
                      </a:r>
                      <a:r>
                        <a:rPr lang="ru-RU" sz="16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порядк</a:t>
                      </a: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3) Пр.: третьего, два, пятнадцать, восемь, пять, двенадцати. </a:t>
                      </a:r>
                      <a:r>
                        <a:rPr kumimoji="0" lang="ru-RU" alt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Слож</a:t>
                      </a: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– . Сост.: трёхсот девяноста, одиннадцать тысяч семьсот, сто девяносто пять, двумстам двадцати четырём, ста семнадцати.</a:t>
                      </a: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4458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675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4421" y="465222"/>
            <a:ext cx="9820191" cy="930442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</a:p>
        </p:txBody>
      </p:sp>
      <p:pic>
        <p:nvPicPr>
          <p:cNvPr id="4" name="Объект 3" descr="Прием рефлексии в конце урока «Лестница успеха». Как его использовать? -  Методические приемы - Преподавание - Образование, воспитание и обучение -  Сообщество взаимопомощи учителей Педсовет.su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95664"/>
            <a:ext cx="8502316" cy="5229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08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822" y="474132"/>
            <a:ext cx="7563556" cy="50800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Рекомендуемое задание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8097" y="1849426"/>
            <a:ext cx="9711307" cy="12975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Проведите исследование, чтобы выяснить, как родители относятся к различным увлечениям (хобби) своих детей. Составьте и запишите возможный текст своего исследования. В работе используйте числительные в косвенных падежах.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Рефлексия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2" t="30190" r="4903" b="4696"/>
          <a:stretch/>
        </p:blipFill>
        <p:spPr bwMode="auto">
          <a:xfrm>
            <a:off x="3892884" y="3917992"/>
            <a:ext cx="3657600" cy="200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90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8914560"/>
              </p:ext>
            </p:extLst>
          </p:nvPr>
        </p:nvGraphicFramePr>
        <p:xfrm>
          <a:off x="1282535" y="1389413"/>
          <a:ext cx="10492370" cy="41290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92370">
                  <a:extLst>
                    <a:ext uri="{9D8B030D-6E8A-4147-A177-3AD203B41FA5}">
                      <a16:colId xmlns:a16="http://schemas.microsoft.com/office/drawing/2014/main" val="3925777135"/>
                    </a:ext>
                  </a:extLst>
                </a:gridCol>
              </a:tblGrid>
              <a:tr h="41290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узнали: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об удивительных рекордах 2020 года;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400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об увлечениях современных </a:t>
                      </a:r>
                      <a:r>
                        <a:rPr lang="ru-RU" sz="2400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казахстанцев</a:t>
                      </a:r>
                      <a:r>
                        <a:rPr lang="ru-RU" sz="2400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2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научились: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24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24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правильно употреблять числительные в косвенных падежах в устной и письменной речи;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находить числительные в тексте и </a:t>
                      </a:r>
                      <a:r>
                        <a:rPr lang="ru-RU" sz="2400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определять их разряды по значению и по составу.</a:t>
                      </a:r>
                      <a:endParaRPr lang="ru-RU" sz="24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388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03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5661" y="463137"/>
            <a:ext cx="10189029" cy="1140032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Рекорды Гиннеса 2020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https://www.youtube.com/embed/SI5djtBa618</a:t>
            </a:r>
            <a:endParaRPr lang="ru-RU" sz="2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7" name="Рекорды гиннеса 2020 год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3532" y="1900053"/>
            <a:ext cx="7209641" cy="405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9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8784" y="712519"/>
            <a:ext cx="10245829" cy="100940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урока:</a:t>
            </a:r>
            <a:r>
              <a:rPr lang="kk-KZ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Рекорды в цифрах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579419" y="1721922"/>
            <a:ext cx="10008321" cy="321821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уроке вы узнаете: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 удивительных рекордах 2020 года;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 увлечениях современных </a:t>
            </a:r>
            <a:r>
              <a:rPr lang="ru-RU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казахстанцев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kk-KZ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научитесь: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kk-KZ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употреблять числительные в косвенных падежах в устной и письменной речи;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находить числительные в тексте и определять их разряды по значению и по составу.</a:t>
            </a:r>
          </a:p>
        </p:txBody>
      </p:sp>
    </p:spTree>
    <p:extLst>
      <p:ext uri="{BB962C8B-B14F-4D97-AF65-F5344CB8AC3E}">
        <p14:creationId xmlns:p14="http://schemas.microsoft.com/office/powerpoint/2010/main" val="322993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3787" y="676894"/>
            <a:ext cx="9925194" cy="973777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оценивания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23158" y="1900052"/>
            <a:ext cx="10628415" cy="300445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прогнозирует тему урока;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правильно употребляет числительные в косвенных падежах в устной и письменной речи;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kk-KZ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 виды чтения, включая поисковое;</a:t>
            </a:r>
            <a:endParaRPr lang="ru-RU" sz="2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-находит числительные в тексте и определяет их разряды по значению и по составу.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проводит опрос среди родителей учащихся, выполняет творческую работу.</a:t>
            </a:r>
          </a:p>
        </p:txBody>
      </p:sp>
    </p:spTree>
    <p:extLst>
      <p:ext uri="{BB962C8B-B14F-4D97-AF65-F5344CB8AC3E}">
        <p14:creationId xmlns:p14="http://schemas.microsoft.com/office/powerpoint/2010/main" val="280119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9419" y="624110"/>
            <a:ext cx="9925194" cy="67030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045030" y="1650670"/>
            <a:ext cx="10331532" cy="2398816"/>
          </a:xfrm>
        </p:spPr>
        <p:txBody>
          <a:bodyPr>
            <a:normAutofit fontScale="92500" lnSpcReduction="20000"/>
          </a:bodyPr>
          <a:lstStyle/>
          <a:p>
            <a:pPr marL="0" lvl="0" indent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1.Ещё раз посмотрите видеоролик.</a:t>
            </a:r>
            <a:endParaRPr lang="ru-RU" altLang="ru-RU" sz="2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2.Выпишите числительные вместе с существительными, правильно употребите числительные в косвенных падежах.</a:t>
            </a:r>
            <a:endParaRPr lang="ru-RU" altLang="ru-RU" sz="2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3.О каком необычном хобби идёт речь в видеоролике? Все герои не похожи друг на друга, а что их объединяет? </a:t>
            </a:r>
            <a:endParaRPr lang="ru-RU" altLang="ru-RU" sz="2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9" name="Picture 5" descr="ᐈ Человечек для презентации фото, рисунки 3d человечки | скачать на  Depositphotos®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41" y="3722460"/>
            <a:ext cx="2005734" cy="294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42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3797" y="279725"/>
            <a:ext cx="9770815" cy="83655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Проверим!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2540" y="954485"/>
            <a:ext cx="10435832" cy="31588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1.Числительные: 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года, 123 километра в час, 136 с половиной сантиметров, 111 касаний за 1 минуту, 5306 штук, 32556 метров, 8 прыжков, за 30 секунд, 135 прыжков.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Коллекционирование 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фигурки </a:t>
            </a:r>
            <a:r>
              <a:rPr lang="ru-RU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Фанко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ПОП, посвящённые героям фильмов.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герои не похожи друг на друга, но есть то, что объединяет их всех: это 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желание достичь результата и заявить о себе миру.</a:t>
            </a:r>
          </a:p>
          <a:p>
            <a:endParaRPr lang="ru-RU" dirty="0"/>
          </a:p>
        </p:txBody>
      </p:sp>
      <p:pic>
        <p:nvPicPr>
          <p:cNvPr id="4100" name="Picture 4" descr="Советы для тех, кто хочет начать коллекционировать фигурки Funko Pop |  HiveMi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292" y="4367152"/>
            <a:ext cx="48768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67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8166" y="225631"/>
            <a:ext cx="10248406" cy="1330036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Задание 2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1.Прочитайте статью. Назовите, какие увлечения характерны для современных </a:t>
            </a:r>
            <a:r>
              <a:rPr lang="ru-RU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казахстанцев</a:t>
            </a:r>
            <a:r>
              <a:rPr lang="ru-RU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2.Выпишите числительные и определите их разряды по значению и по составу. Запишите цифры словами.</a:t>
            </a:r>
            <a:r>
              <a:rPr lang="ru-RU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17517" y="1745673"/>
            <a:ext cx="11352810" cy="48213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Социологи Института политических решений решили провести исследование, чтобы выяснить, как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казахстанцы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предпочитают проводить свободное время. Опрос проводился в мае 2012 года, в нем приняли участие 2300 человек в 16 городах страны. По результатам исследования, самым популярным ответом стал "отдых в кафе с друзьями". Этот вариант выбрали 13% респондентов. Вторым по популярности хобби стало чтение, так свое время проводят 10% опрошенных. Далее идет спорт, при этом не уточняется, какие именно виды спорта здесь подразумеваются. Этот вариант предпочли 9 % опрошенных. Также один из дюжины респондентов проводит свободное время с музыкой - от игры на инструменте до простого прослушивания музыкальных композиций. Так свое время проводят 8 %  участников опроса. Кулинарией увлекаются 8 % опрошенных, туризмом и отдыхом на природе - 7 %, общением в социальных сетях - 6 % респондентов, рыбалкой – 6%, охотой - 3 %, просмотром кино (в кинотеатрах или по телевизору) - 5 %, вязанием и вышивкой - 4 %, танцами – 3 % опрошенных. Любителей фотографии среди участников опроса оказалось всего 3 %, путешествия в другие страны могут позволить себе в качестве увлечения 3 % респондентов. Рисованием (живописью) увлечены 2 %, коллекционированием монет, открыток, марок - 1 %. Посетителем  театральных кружков оказался  1 % опрошенных. Еще 1 %  участников опроса  увлекается экстремальными видами спорта - рафтингом или прыжками с парашютом. У 6 % опрошенных казахстанцев хобби нет, 1% опрошенных затруднились с ответом.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2550" y="459254"/>
            <a:ext cx="9652061" cy="800929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Проверим!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9397" y="1319560"/>
            <a:ext cx="11067801" cy="2814452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kk-K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Увлечения современных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казахстанцев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отдых в кафе с друзьями, чтение, спорт, музыка, туризм, рыбалка, охота, кино, вязание и вышивка, танцы, фотографии, путешествие, рисование, коллекционирование монет, открыток, марок, театральные кружки, рафтинг, прыжки с парашютом.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простые: в шестнадцати, тринадцать, десять, девять, восемь, семь, шесть, три, четыре, два, один.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сост.: две тысячи триста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Порядк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сост.: две тысячи двенадцатого.</a:t>
            </a:r>
          </a:p>
          <a:p>
            <a:endParaRPr lang="ru-RU" dirty="0"/>
          </a:p>
        </p:txBody>
      </p:sp>
      <p:pic>
        <p:nvPicPr>
          <p:cNvPr id="3074" name="Picture 2" descr="Отдых с лучшими друзьями на террасе местного кафе в жаркие солнечные дни |  Бесплатно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06" y="4558312"/>
            <a:ext cx="3452289" cy="229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Чтение книг стало редким хобб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4" r="3886"/>
          <a:stretch/>
        </p:blipFill>
        <p:spPr bwMode="auto">
          <a:xfrm>
            <a:off x="3959681" y="4569203"/>
            <a:ext cx="3016333" cy="229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Спорттовары оптом | Спортивные товары оптом от поставщи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001" y="4554437"/>
            <a:ext cx="2314454" cy="231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Леонид Сериков, Охота. Рыбалка – скачать pdf на ЛитРес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658" y="4554437"/>
            <a:ext cx="1758540" cy="229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38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502548" y="245186"/>
            <a:ext cx="863027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Aft>
                <a:spcPct val="0"/>
              </a:spcAft>
            </a:pP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 3</a:t>
            </a:r>
            <a:r>
              <a:rPr lang="ru-RU" altLang="ru-RU" sz="20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Прочитайте юмористические рассказы Григория </a:t>
            </a:r>
            <a:r>
              <a:rPr lang="ru-RU" altLang="ru-RU" sz="2000" b="1" i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Остера</a:t>
            </a:r>
            <a:r>
              <a:rPr lang="ru-RU" altLang="ru-RU" sz="20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ru-RU" altLang="ru-RU" sz="20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некоторых  рекордах  школьников</a:t>
            </a:r>
            <a:r>
              <a:rPr lang="ru-RU" alt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altLang="ru-RU" sz="2000" b="1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4435273"/>
              </p:ext>
            </p:extLst>
          </p:nvPr>
        </p:nvGraphicFramePr>
        <p:xfrm>
          <a:off x="368968" y="1684420"/>
          <a:ext cx="11486148" cy="50474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86148">
                  <a:extLst>
                    <a:ext uri="{9D8B030D-6E8A-4147-A177-3AD203B41FA5}">
                      <a16:colId xmlns:a16="http://schemas.microsoft.com/office/drawing/2014/main" val="3315239663"/>
                    </a:ext>
                  </a:extLst>
                </a:gridCol>
              </a:tblGrid>
              <a:tr h="46682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1.Уходя на пенсию, строгая учительница подсчитала, что </a:t>
                      </a:r>
                      <a:r>
                        <a:rPr lang="ru-RU" sz="1800" spc="-1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долгие годы самоотверженного труда она поставила своим ученикам </a:t>
                      </a:r>
                      <a:r>
                        <a:rPr lang="ru-RU" sz="1800" spc="-1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менее 26.172</a:t>
                      </a:r>
                      <a:r>
                        <a:rPr lang="ru-RU" sz="1800" spc="-5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«двоек»,</a:t>
                      </a:r>
                      <a:r>
                        <a:rPr lang="ru-RU" sz="1800" spc="-5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spc="-1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</a:t>
                      </a:r>
                      <a:r>
                        <a:rPr lang="ru-RU" sz="1800" spc="-5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более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11.583</a:t>
                      </a:r>
                      <a:r>
                        <a:rPr lang="ru-RU" sz="1800" spc="-5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«троек»,</a:t>
                      </a:r>
                      <a:r>
                        <a:rPr lang="ru-RU" sz="1800" spc="-5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всего-навсего</a:t>
                      </a:r>
                      <a:r>
                        <a:rPr lang="ru-RU" sz="1800" spc="-5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4.884</a:t>
                      </a:r>
                      <a:r>
                        <a:rPr lang="ru-RU" sz="1800" spc="-5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«четвёрки».  О 955 «пятёрках» она чуть не забыла. Таким образом, ученики строгой учительницы смогли гордиться 43.594 оценками.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За время летних каникул Вовочка подрался с 75 мальчиками. 15 мальчиков он отлупил сам, а остальные отлупили Вовочку. Вечером 31 июля Вовочка с грустью подсчитал, что с начала каникул он получил по </a:t>
                      </a:r>
                      <a:r>
                        <a:rPr lang="ru-RU" sz="1800" spc="-2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шее</a:t>
                      </a:r>
                      <a:r>
                        <a:rPr lang="ru-RU" sz="1800" spc="-5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</a:t>
                      </a:r>
                      <a:r>
                        <a:rPr lang="ru-RU" sz="1800" spc="-5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ru-RU" sz="1800" spc="-5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мальчиков.</a:t>
                      </a:r>
                      <a:r>
                        <a:rPr lang="ru-RU" sz="1800" spc="-5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Интересно,</a:t>
                      </a:r>
                      <a:r>
                        <a:rPr lang="ru-RU" sz="1800" spc="-5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долго</a:t>
                      </a:r>
                      <a:r>
                        <a:rPr lang="ru-RU" sz="1800" spc="-5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</a:t>
                      </a:r>
                      <a:r>
                        <a:rPr lang="ru-RU" sz="1800" spc="-5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</a:t>
                      </a:r>
                      <a:r>
                        <a:rPr lang="ru-RU" sz="1800" spc="-5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spc="-1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будет</a:t>
                      </a:r>
                      <a:r>
                        <a:rPr lang="ru-RU" sz="1800" spc="-5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помнить</a:t>
                      </a:r>
                      <a:r>
                        <a:rPr lang="ru-RU" sz="1800" spc="-5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spc="-3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800" spc="-5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800" spc="-5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мальчиках, с которыми он дрался в августе.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1800" spc="-7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spc="-1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бароном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Мюнхгаузеном </a:t>
                      </a:r>
                      <a:r>
                        <a:rPr lang="ru-RU" sz="1800" spc="-1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долгую баронскую жизнь случилось около 390 удивительных приключений, и каждое было описано им в его замечательных книгах. </a:t>
                      </a:r>
                      <a:r>
                        <a:rPr lang="ru-RU" sz="1800" spc="-7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учеником 3 класса Федей </a:t>
                      </a:r>
                      <a:r>
                        <a:rPr lang="ru-RU" sz="1800" spc="-1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школьные годы случилось</a:t>
                      </a:r>
                      <a:r>
                        <a:rPr lang="ru-RU" sz="1800" spc="-2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800" spc="-2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800" spc="-2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spc="-1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раза</a:t>
                      </a:r>
                      <a:r>
                        <a:rPr lang="ru-RU" sz="1800" spc="-2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spc="-1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больше</a:t>
                      </a:r>
                      <a:r>
                        <a:rPr lang="ru-RU" sz="1800" spc="-2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приключений,</a:t>
                      </a:r>
                      <a:r>
                        <a:rPr lang="ru-RU" sz="1800" spc="-2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800" spc="-2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каждое</a:t>
                      </a:r>
                      <a:r>
                        <a:rPr lang="ru-RU" sz="1800" spc="-2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послужило</a:t>
                      </a:r>
                      <a:r>
                        <a:rPr lang="ru-RU" sz="1800" spc="-2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причиной опоздания</a:t>
                      </a:r>
                      <a:r>
                        <a:rPr lang="ru-RU" sz="1800" spc="-4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800" spc="-4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школу</a:t>
                      </a:r>
                      <a:r>
                        <a:rPr lang="ru-RU" sz="1800" spc="-4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1800" spc="-4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ru-RU" sz="1800" spc="-4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минут,</a:t>
                      </a:r>
                      <a:r>
                        <a:rPr lang="ru-RU" sz="1800" spc="-4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т.е.</a:t>
                      </a:r>
                      <a:r>
                        <a:rPr lang="ru-RU" sz="1800" spc="-4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800" spc="-4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spc="-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общей</a:t>
                      </a:r>
                      <a:r>
                        <a:rPr lang="ru-RU" sz="1800" spc="-4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сложности</a:t>
                      </a:r>
                      <a:r>
                        <a:rPr lang="ru-RU" sz="1800" spc="-4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Федя</a:t>
                      </a:r>
                      <a:r>
                        <a:rPr lang="ru-RU" sz="1800" spc="-4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spc="-1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опоздал</a:t>
                      </a:r>
                      <a:r>
                        <a:rPr lang="ru-RU" sz="1800" spc="-4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11.700 минут, или 195 часов, или более чем на 8 суток!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ru-RU" sz="1800" spc="-15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Коля</a:t>
                      </a:r>
                      <a:r>
                        <a:rPr lang="ru-RU" sz="1800" spc="-15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свой</a:t>
                      </a:r>
                      <a:r>
                        <a:rPr lang="ru-RU" sz="1800" spc="-15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дневник</a:t>
                      </a:r>
                      <a:r>
                        <a:rPr lang="ru-RU" sz="1800" spc="-15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spc="-3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1800" spc="-15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двойками</a:t>
                      </a:r>
                      <a:r>
                        <a:rPr lang="ru-RU" sz="1800" spc="-15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закопал</a:t>
                      </a:r>
                      <a:r>
                        <a:rPr lang="ru-RU" sz="1800" spc="-15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1800" spc="-15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глубину</a:t>
                      </a:r>
                      <a:r>
                        <a:rPr lang="ru-RU" sz="1800" spc="-15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800" spc="-15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метров,</a:t>
                      </a:r>
                      <a:r>
                        <a:rPr lang="ru-RU" sz="1800" spc="-15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spc="-4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ru-RU" sz="1800" spc="-15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Толя</a:t>
                      </a:r>
                      <a:r>
                        <a:rPr lang="ru-RU" sz="1800" spc="-15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ru-RU" sz="1800" spc="-39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на глубину более 12 метров! Археологи далекого будущего когда-нибудь </a:t>
                      </a:r>
                      <a:r>
                        <a:rPr lang="ru-RU" sz="1800" spc="-4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раскопают </a:t>
                      </a:r>
                      <a:r>
                        <a:rPr lang="ru-RU" sz="1800" spc="-25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два</a:t>
                      </a: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окаменевших дневника и удивятся 224 окаменевшим «двойкам» в Толином дневнике и 117 – в Колином.</a:t>
                      </a:r>
                      <a:endParaRPr lang="ru-RU" sz="1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5913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161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1111</TotalTime>
  <Words>1155</Words>
  <Application>Microsoft Office PowerPoint</Application>
  <PresentationFormat>Широкоэкранный</PresentationFormat>
  <Paragraphs>85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Century Gothic</vt:lpstr>
      <vt:lpstr>Open Sans</vt:lpstr>
      <vt:lpstr>Times New Roman</vt:lpstr>
      <vt:lpstr>Wingdings 3</vt:lpstr>
      <vt:lpstr>Легкий дым</vt:lpstr>
      <vt:lpstr>Презентация PowerPoint</vt:lpstr>
      <vt:lpstr>Рекорды Гиннеса 2020 https://www.youtube.com/embed/SI5djtBa618</vt:lpstr>
      <vt:lpstr>Тема урока: Рекорды в цифрах </vt:lpstr>
      <vt:lpstr>Критерии оценивания</vt:lpstr>
      <vt:lpstr>Задание 1</vt:lpstr>
      <vt:lpstr>Проверим! </vt:lpstr>
      <vt:lpstr>                                      Задание 2 1.Прочитайте статью. Назовите, какие увлечения характерны для современных казахстанцев. 2.Выпишите числительные и определите их разряды по значению и по составу. Запишите цифры словами.  </vt:lpstr>
      <vt:lpstr>Проверим!</vt:lpstr>
      <vt:lpstr>Задание 3 Прочитайте юмористические рассказы Григория Остера   о некоторых  рекордах  школьников </vt:lpstr>
      <vt:lpstr>Работа в группах </vt:lpstr>
      <vt:lpstr>Проверим! </vt:lpstr>
      <vt:lpstr>Рефлексия</vt:lpstr>
      <vt:lpstr>Рекомендуемое задание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Данагул</cp:lastModifiedBy>
  <cp:revision>86</cp:revision>
  <dcterms:created xsi:type="dcterms:W3CDTF">2020-10-15T16:22:50Z</dcterms:created>
  <dcterms:modified xsi:type="dcterms:W3CDTF">2024-12-11T14:58:58Z</dcterms:modified>
</cp:coreProperties>
</file>