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5" r:id="rId4"/>
    <p:sldId id="302" r:id="rId5"/>
    <p:sldId id="276" r:id="rId6"/>
    <p:sldId id="277" r:id="rId7"/>
    <p:sldId id="287" r:id="rId8"/>
    <p:sldId id="304" r:id="rId9"/>
    <p:sldId id="279" r:id="rId10"/>
    <p:sldId id="288" r:id="rId11"/>
    <p:sldId id="280" r:id="rId12"/>
    <p:sldId id="297" r:id="rId13"/>
    <p:sldId id="299" r:id="rId14"/>
    <p:sldId id="300" r:id="rId15"/>
    <p:sldId id="289" r:id="rId16"/>
    <p:sldId id="303" r:id="rId17"/>
    <p:sldId id="293" r:id="rId18"/>
    <p:sldId id="301" r:id="rId19"/>
    <p:sldId id="281" r:id="rId20"/>
    <p:sldId id="282" r:id="rId21"/>
    <p:sldId id="29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7134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9074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3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1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3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2995063"/>
            <a:ext cx="7711857" cy="193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kk-KZ" altLang="ru-RU" sz="25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Open Sans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itchFamily="34" charset="0"/>
              </a:rPr>
              <a:t>Русский язык и литература  7 класс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i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1058836" y="2995063"/>
            <a:ext cx="7208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 Хобби и свободное время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Рекорды в цифрах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 1: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 и скажите, о чем этот текст.</a:t>
            </a:r>
          </a:p>
          <a:p>
            <a:pPr marL="0" indent="0">
              <a:buNone/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бы вы его озаглавили?</a:t>
            </a:r>
          </a:p>
          <a:p>
            <a:pPr marL="0" indent="0">
              <a:buNone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0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 этом тексте рассказывается о том, как возникла книга рекордов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Гинесса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2.Книга рекордов Гиннесса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 2: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46348" y="1431877"/>
            <a:ext cx="8568952" cy="444539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«</a:t>
            </a:r>
            <a:r>
              <a:rPr lang="kk-KZ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вопросов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Прочитайте еще раз внимательно текст.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Сократите текст приемом сжатия текста, отвечая на вопросы.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Заполните органайзер выбранной информацией.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31D1483-1EB4-46FE-8FDC-51C4CBB88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19000"/>
              </p:ext>
            </p:extLst>
          </p:nvPr>
        </p:nvGraphicFramePr>
        <p:xfrm>
          <a:off x="457200" y="3212976"/>
          <a:ext cx="8147249" cy="2592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3237">
                  <a:extLst>
                    <a:ext uri="{9D8B030D-6E8A-4147-A177-3AD203B41FA5}">
                      <a16:colId xmlns:a16="http://schemas.microsoft.com/office/drawing/2014/main" val="1387270476"/>
                    </a:ext>
                  </a:extLst>
                </a:gridCol>
                <a:gridCol w="6294012">
                  <a:extLst>
                    <a:ext uri="{9D8B030D-6E8A-4147-A177-3AD203B41FA5}">
                      <a16:colId xmlns:a16="http://schemas.microsoft.com/office/drawing/2014/main" val="1266481652"/>
                    </a:ext>
                  </a:extLst>
                </a:gridCol>
              </a:tblGrid>
              <a:tr h="518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Что?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8223812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Где?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832008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6362568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Когда?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1461627"/>
                  </a:ext>
                </a:extLst>
              </a:tr>
              <a:tr h="518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Как?</a:t>
                      </a:r>
                      <a:endParaRPr lang="ru-K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3319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705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«</a:t>
            </a:r>
            <a:r>
              <a:rPr lang="kk-KZ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вопросов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816815A-EF04-4E8C-84FA-A1D8CFB0E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81832"/>
              </p:ext>
            </p:extLst>
          </p:nvPr>
        </p:nvGraphicFramePr>
        <p:xfrm>
          <a:off x="457200" y="1916832"/>
          <a:ext cx="8229600" cy="4349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432">
                  <a:extLst>
                    <a:ext uri="{9D8B030D-6E8A-4147-A177-3AD203B41FA5}">
                      <a16:colId xmlns:a16="http://schemas.microsoft.com/office/drawing/2014/main" val="2766688052"/>
                    </a:ext>
                  </a:extLst>
                </a:gridCol>
                <a:gridCol w="7427168">
                  <a:extLst>
                    <a:ext uri="{9D8B030D-6E8A-4147-A177-3AD203B41FA5}">
                      <a16:colId xmlns:a16="http://schemas.microsoft.com/office/drawing/2014/main" val="1961080140"/>
                    </a:ext>
                  </a:extLst>
                </a:gridCol>
              </a:tblGrid>
              <a:tr h="776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Что?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 рекордов Гиннесса — ежегодный справочник, раскрывающий информацию о рекордных достижениях людей и животных, уникальных природных явлениях, выдающихся достижениях шоу-бизнеса, СМИ и культуры. 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261311"/>
                  </a:ext>
                </a:extLst>
              </a:tr>
              <a:tr h="776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Где?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Впервые она была опубликована в 1955 году по заказу ирландской пивоваренной компании «Гиннесс». 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916141"/>
                  </a:ext>
                </a:extLst>
              </a:tr>
              <a:tr h="776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Рассказывали, что в 1951 году исполнительный директор компании «Гиннесс» Хью </a:t>
                      </a:r>
                      <a:r>
                        <a:rPr lang="ru-RU" sz="11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Бивер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охотился вместе с приятелями. Во время охоты было заключено пари. 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797770"/>
                  </a:ext>
                </a:extLst>
              </a:tr>
              <a:tr h="776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Когда?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 же вечером ему пришла в голову мысль, что на тот момент не существовало способа раз и навсегда подтвердить его правоту. 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893500"/>
                  </a:ext>
                </a:extLst>
              </a:tr>
              <a:tr h="1244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Как?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того, как </a:t>
                      </a:r>
                      <a:r>
                        <a:rPr lang="ru-RU" sz="11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Биверу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удалось подстрелить золотистую ржанку, он начал утверждать, что эта птица является самой быстрой пернатой дичью в Европе. </a:t>
                      </a:r>
                      <a:r>
                        <a:rPr lang="ru-RU" sz="11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Бивер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был уверен, что посетители пабов регулярно заключают пари в различных вопросах, а авторитетный источник, способный решить их спор, до сих пор не создан.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086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 «Собака-ищейка»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Выпишите из данного текста словосочетания «числительное +существительное», записав цифры словами, </a:t>
            </a:r>
            <a:endParaRPr lang="ru-KZ" sz="16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Распределите по разрядам (количественные или порядковые). </a:t>
            </a:r>
            <a:endParaRPr lang="ru-KZ" sz="16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Представьте информацию в виде </a:t>
            </a:r>
            <a:r>
              <a:rPr lang="ru-RU" sz="1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несплошного</a:t>
            </a: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текста (заполнение органайзера)</a:t>
            </a:r>
            <a:endParaRPr lang="ru-KZ" sz="16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Сделайте морфологический разбор одного числительного.</a:t>
            </a:r>
            <a:endParaRPr lang="ru-KZ" sz="16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78AD97-1239-4D1A-97A5-19FE0FBE5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26397"/>
              </p:ext>
            </p:extLst>
          </p:nvPr>
        </p:nvGraphicFramePr>
        <p:xfrm>
          <a:off x="539552" y="3717032"/>
          <a:ext cx="8147248" cy="2591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3624">
                  <a:extLst>
                    <a:ext uri="{9D8B030D-6E8A-4147-A177-3AD203B41FA5}">
                      <a16:colId xmlns:a16="http://schemas.microsoft.com/office/drawing/2014/main" val="2983898818"/>
                    </a:ext>
                  </a:extLst>
                </a:gridCol>
                <a:gridCol w="4073624">
                  <a:extLst>
                    <a:ext uri="{9D8B030D-6E8A-4147-A177-3AD203B41FA5}">
                      <a16:colId xmlns:a16="http://schemas.microsoft.com/office/drawing/2014/main" val="3828913625"/>
                    </a:ext>
                  </a:extLst>
                </a:gridCol>
              </a:tblGrid>
              <a:tr h="863898">
                <a:tc>
                  <a:txBody>
                    <a:bodyPr/>
                    <a:lstStyle/>
                    <a:p>
                      <a:pPr marL="457200"/>
                      <a:r>
                        <a:rPr lang="ru-RU" sz="1800" dirty="0">
                          <a:effectLst/>
                        </a:rPr>
                        <a:t>Разряд по значению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/>
                      <a:r>
                        <a:rPr lang="ru-RU" sz="1800" dirty="0">
                          <a:effectLst/>
                        </a:rPr>
                        <a:t>Разряд по значению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225954"/>
                  </a:ext>
                </a:extLst>
              </a:tr>
              <a:tr h="863898">
                <a:tc>
                  <a:txBody>
                    <a:bodyPr/>
                    <a:lstStyle/>
                    <a:p>
                      <a:pPr marL="457200"/>
                      <a:r>
                        <a:rPr lang="ru-RU" sz="1200">
                          <a:effectLst/>
                        </a:rPr>
                        <a:t> 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/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655375"/>
                  </a:ext>
                </a:extLst>
              </a:tr>
              <a:tr h="863898">
                <a:tc>
                  <a:txBody>
                    <a:bodyPr/>
                    <a:lstStyle/>
                    <a:p>
                      <a:pPr marL="457200"/>
                      <a:r>
                        <a:rPr lang="ru-RU" sz="1200">
                          <a:effectLst/>
                        </a:rPr>
                        <a:t> </a:t>
                      </a:r>
                      <a:endParaRPr lang="ru-K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/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397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996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Примерные ответы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78AD97-1239-4D1A-97A5-19FE0FBE5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680771"/>
              </p:ext>
            </p:extLst>
          </p:nvPr>
        </p:nvGraphicFramePr>
        <p:xfrm>
          <a:off x="368391" y="3126327"/>
          <a:ext cx="8435280" cy="3231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7640">
                  <a:extLst>
                    <a:ext uri="{9D8B030D-6E8A-4147-A177-3AD203B41FA5}">
                      <a16:colId xmlns:a16="http://schemas.microsoft.com/office/drawing/2014/main" val="2983898818"/>
                    </a:ext>
                  </a:extLst>
                </a:gridCol>
                <a:gridCol w="4217640">
                  <a:extLst>
                    <a:ext uri="{9D8B030D-6E8A-4147-A177-3AD203B41FA5}">
                      <a16:colId xmlns:a16="http://schemas.microsoft.com/office/drawing/2014/main" val="3828913625"/>
                    </a:ext>
                  </a:extLst>
                </a:gridCol>
              </a:tblGrid>
              <a:tr h="1187351">
                <a:tc>
                  <a:txBody>
                    <a:bodyPr/>
                    <a:lstStyle/>
                    <a:p>
                      <a:pPr algn="ctr"/>
                      <a:endParaRPr lang="ru-RU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Количественные</a:t>
                      </a:r>
                      <a:endParaRPr lang="ru-KZ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(сколько?)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Порядковые</a:t>
                      </a:r>
                      <a:endParaRPr lang="ru-KZ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(какой? который по счету?)</a:t>
                      </a:r>
                      <a:endParaRPr lang="ru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225954"/>
                  </a:ext>
                </a:extLst>
              </a:tr>
              <a:tr h="812035">
                <a:tc>
                  <a:txBody>
                    <a:bodyPr/>
                    <a:lstStyle/>
                    <a:p>
                      <a:pPr marL="457200"/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 тысячи триста восемь </a:t>
                      </a:r>
                      <a:endParaRPr lang="ru-KZ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/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девятьсот пятьдесят пятый </a:t>
                      </a:r>
                    </a:p>
                    <a:p>
                      <a:pPr marL="457200"/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655375"/>
                  </a:ext>
                </a:extLst>
              </a:tr>
              <a:tr h="1231811">
                <a:tc>
                  <a:txBody>
                    <a:bodyPr/>
                    <a:lstStyle/>
                    <a:p>
                      <a:pPr marL="457200"/>
                      <a:r>
                        <a:rPr lang="ru-RU" sz="1600" i="1" dirty="0">
                          <a:effectLst/>
                        </a:rPr>
                        <a:t> </a:t>
                      </a:r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 восемь</a:t>
                      </a:r>
                    </a:p>
                    <a:p>
                      <a:pPr marL="457200"/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 пять</a:t>
                      </a:r>
                    </a:p>
                    <a:p>
                      <a:pPr marL="457200"/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четырнадцать</a:t>
                      </a:r>
                    </a:p>
                    <a:p>
                      <a:pPr marL="457200"/>
                      <a:r>
                        <a:rPr lang="ru-RU" sz="1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двести тридцать три</a:t>
                      </a:r>
                      <a:endParaRPr lang="ru-KZ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/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девятьсот пятьдесят первый</a:t>
                      </a:r>
                    </a:p>
                    <a:p>
                      <a:pPr marL="457200"/>
                      <a:endParaRPr lang="ru-RU" sz="16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/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две тысячи двенадцатый</a:t>
                      </a:r>
                      <a:endParaRPr lang="ru-KZ" sz="16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397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C6B2EC-E95D-4862-B417-D7C6EA479ED1}"/>
              </a:ext>
            </a:extLst>
          </p:cNvPr>
          <p:cNvSpPr txBox="1"/>
          <p:nvPr/>
        </p:nvSpPr>
        <p:spPr>
          <a:xfrm>
            <a:off x="457200" y="1649000"/>
            <a:ext cx="82015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тысяча девятьсот пятьдесят пятом году, в тысяча девятьсот пятьдесят первом году, в две тысячи одиннадцатом году, две тысячи триста восемь километров, сто восемь часов, в две тысячи двенадцатом году, сорок пять миллиметров, четырнадцать миллиметров, дести тридцать три килограмма.</a:t>
            </a:r>
          </a:p>
        </p:txBody>
      </p:sp>
    </p:spTree>
    <p:extLst>
      <p:ext uri="{BB962C8B-B14F-4D97-AF65-F5344CB8AC3E}">
        <p14:creationId xmlns:p14="http://schemas.microsoft.com/office/powerpoint/2010/main" val="398050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77809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Морфологический разбор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9B91F4-42B7-4925-8716-843037EB2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686001"/>
            <a:ext cx="8280920" cy="427809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KZ" sz="2000" dirty="0">
                <a:solidFill>
                  <a:srgbClr val="333333"/>
                </a:solidFill>
                <a:cs typeface="Arial" panose="020B0604020202020204" pitchFamily="34" charset="0"/>
              </a:rPr>
              <a:t>  </a:t>
            </a:r>
            <a:r>
              <a:rPr kumimoji="0" lang="ru-RU" altLang="ru-KZ" sz="2000" b="1" i="1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емпион Илья Ильин получил сертификат Книги рекордов Гиннесса на летних Олимпийских играх в 2012 году, взяв в толчке 233 кг.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KZ" sz="2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KZ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ru-KZ" altLang="ru-KZ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 </a:t>
            </a:r>
            <a:r>
              <a:rPr lang="ru-RU" altLang="ru-KZ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Двести тридцать три </a:t>
            </a:r>
            <a:r>
              <a:rPr kumimoji="0" lang="ru-KZ" altLang="ru-KZ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 (</a:t>
            </a:r>
            <a:r>
              <a:rPr kumimoji="0" lang="ru-RU" altLang="ru-KZ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килограмма</a:t>
            </a:r>
            <a:r>
              <a:rPr kumimoji="0" lang="ru-KZ" altLang="ru-KZ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)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имя числительное, обозначает число. Начальная форма — </a:t>
            </a:r>
            <a:r>
              <a:rPr lang="ru-RU" altLang="ru-KZ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двести тридцать три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KZ" altLang="ru-KZ" sz="1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Морфологические признаки</a:t>
            </a:r>
            <a:endParaRPr kumimoji="0" lang="ru-KZ" altLang="ru-KZ" sz="1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постоянные признаки</a:t>
            </a:r>
            <a:endParaRPr kumimoji="0" lang="ru-KZ" altLang="ru-KZ" sz="1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составное</a:t>
            </a:r>
            <a:endParaRPr kumimoji="0" lang="ru-KZ" altLang="ru-KZ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непостоянные признаки</a:t>
            </a:r>
            <a:endParaRPr kumimoji="0" lang="ru-KZ" altLang="ru-KZ" sz="1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винительный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падеж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 </a:t>
            </a:r>
            <a:r>
              <a:rPr lang="ru-RU" altLang="ru-KZ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KZ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олучил сертификат Книги рекордов Гиннесса на летних Олимпийских играх в 2012 году, 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(к</a:t>
            </a:r>
            <a:r>
              <a:rPr kumimoji="0" lang="ru-RU" altLang="ru-KZ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kumimoji="0" lang="ru-RU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kumimoji="0" lang="ru-RU" altLang="ru-KZ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inherit"/>
                <a:cs typeface="Times New Roman" panose="02020603050405020304" pitchFamily="18" charset="0"/>
              </a:rPr>
              <a:t>взяв в толчке 233 кг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KZ" altLang="ru-KZ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</a:t>
            </a:r>
            <a:r>
              <a:rPr kumimoji="0" lang="ru-RU" altLang="ru-KZ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ьство</a:t>
            </a:r>
            <a:r>
              <a:rPr kumimoji="0" lang="ru-KZ" altLang="ru-KZ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62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8B710A5-1E04-4931-8CF4-2A31F94A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30" y="1166019"/>
            <a:ext cx="8229600" cy="427920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kern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Лингвистическая игра « Назовите одним словом»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К какому склонению относится слово числительное? 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Сколько лет в одном веке? 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Какой по счёту в году месяц декабрь? 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Сколько лиц в названии главного города страны?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Назовите волшебное числительное многих русских народных сказок. 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85631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8B710A5-1E04-4931-8CF4-2A31F94A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30" y="1166019"/>
            <a:ext cx="8229600" cy="427920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kern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Лингвистическая игра « Назовите одним словом»</a:t>
            </a:r>
            <a:endParaRPr lang="ru-KZ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К какому склонению относится слово числительное? ( 2-ое)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Сколько лет в одном веке? (100)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Какой по счёту в году месяц декабрь? (12)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Сколько лиц в названии главного города страны?(100)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Назовите волшебное числительное многих русских народных сказок. (3,7)</a:t>
            </a:r>
            <a:endParaRPr lang="ru-KZ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5923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Рефлексивный 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417638"/>
            <a:ext cx="4517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«C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вободный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микрофон»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E5AD583-40A0-4A3C-A0A3-856FFC1B2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3891682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на вопросы, обобщая свои знания, умения, впечатления.  </a:t>
            </a:r>
            <a:endParaRPr lang="ru-KZ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запомнилось? </a:t>
            </a:r>
            <a:endParaRPr lang="ru-KZ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понравилось? </a:t>
            </a:r>
            <a:endParaRPr lang="ru-KZ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было самым интересным? </a:t>
            </a:r>
            <a:endParaRPr lang="ru-KZ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вы открыли для себя? </a:t>
            </a:r>
            <a:endParaRPr lang="ru-KZ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928662" y="1285860"/>
            <a:ext cx="751772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  <a:p>
            <a:endParaRPr lang="kk-KZ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472" y="2230363"/>
            <a:ext cx="8072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основную мысль текста, опираясь на содержание текста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Излагать сжато содержание текста на основе прослушанного, прочитанного и/или аудиовизуального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составные числительные в соответствующих формах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задание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018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сообщение на тему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«Рекорды в мире спорта»,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в свой рассказ имена числительные.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доброго! До новых встреч!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53016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Мотивационный этап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видеоролика «5 топ рекордов Гиннесса»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5 НЕОБЫЧНЫХ РЕКОРДОВ ГИННЕССА">
            <a:hlinkClick r:id="" action="ppaction://media"/>
            <a:extLst>
              <a:ext uri="{FF2B5EF4-FFF2-40B4-BE49-F238E27FC236}">
                <a16:creationId xmlns:a16="http://schemas.microsoft.com/office/drawing/2014/main" id="{51AB7CBB-3FCC-48E4-B318-BEBBF2C25B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" y="1556792"/>
            <a:ext cx="8280400" cy="43868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Мотивационный этап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рассказывается в данном видеоролике?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Когда мы говорили о рекордах, мы говорили о цифрах. 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как вы думаете, какая тема нашего сегодняшнего урока?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какие вопросы отвечают цифры?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Какая часть речи отвечает на эти вопросы?</a:t>
            </a:r>
          </a:p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08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Правильно, о рекордах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-Тема нашего урока «Рекорды в цифрах»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Цифры отвечают на вопросы: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колько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Который?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-На эти вопросы отвечает имя числительное.</a:t>
            </a:r>
          </a:p>
          <a:p>
            <a:pPr marL="0" indent="0"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-Молодцы, ребята. Вот поэтому, продолжая говорить о числительных, мы с вами сегодня закрепим знания о числительных и научимся делать морфологический разбор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Операционный этап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нового материала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7085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marketpic/1339465/market_HHDI-iJxVqNfZjfX4kinBg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8734"/>
            <a:ext cx="8712968" cy="54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материала</a:t>
            </a:r>
            <a:b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Предтекстовая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</a:t>
            </a:r>
            <a:endParaRPr lang="ru-RU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33558"/>
            <a:ext cx="8363272" cy="514116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Словарная работа: определение лексических значений незнакомых слов (пивоваренный, британские пабы, пари, золотистая ржанка, дичь, хула-хуп) при помощи табличного органайзера «Паутина» (соединить линиями слово и его значение)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03509"/>
              </p:ext>
            </p:extLst>
          </p:nvPr>
        </p:nvGraphicFramePr>
        <p:xfrm>
          <a:off x="457200" y="2420888"/>
          <a:ext cx="8229600" cy="3654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0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Пивоваренный </a:t>
                      </a:r>
                    </a:p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ржанковых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46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Паб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Трубчатый обруч, который вращают на талии, реже – на руке, ноге и т.п.; гимнастическое кольцо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84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Пари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Дикая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которую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охотятся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784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Золотистая ржанка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связанный с производством (варением) пива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568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Дичь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 выполнении какого-либо обязательства тем лицом, что проигрывает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21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Хула-хуп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Заведение, в котором продаются алкогольные напитки (пиво) для распития внутри или вне данного помещения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92606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материала</a:t>
            </a:r>
            <a:b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Предтекстовая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</a:t>
            </a:r>
            <a:endParaRPr lang="ru-RU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33558"/>
            <a:ext cx="8363272" cy="514116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Словарная работа: определение лексических значений незнакомых слов (пивоваренный, британские пабы, пари, золотистая ржанка, дичь, хула-хуп) при помощи табличного органайзера «Паутина» (соединить линиями слово и его значение)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2420888"/>
          <a:ext cx="8229600" cy="3654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0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Пивоваренный </a:t>
                      </a:r>
                    </a:p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ржанковых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46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Паб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Трубчатый обруч, который вращают на талии, реже – на руке, ноге и т.п.; гимнастическое кольцо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784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Пари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Дикая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которую</a:t>
                      </a: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охотятся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784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Золотистая ржанка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связанный с производством (варением) пива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568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Дичь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 выполнении какого-либо обязательства тем лицом, что проигрывает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21"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Хула-хуп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Заведение, в котором продаются алкогольные напитки (пиво) для распития внутри или вне данного помещения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DE2581-4A58-4C32-8C7E-000B9C69F08D}"/>
              </a:ext>
            </a:extLst>
          </p:cNvPr>
          <p:cNvSpPr txBox="1"/>
          <p:nvPr/>
        </p:nvSpPr>
        <p:spPr>
          <a:xfrm>
            <a:off x="564154" y="6120821"/>
            <a:ext cx="8229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Г, 2Е, 3Д, 4А, 5В, 6Б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9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98" y="116632"/>
            <a:ext cx="8712968" cy="108012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материала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589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Книга рекордов Гиннесса — ежегодный справочник, раскрывающий информацию о рекордных достижениях людей и животных, уникальных природных явлениях, выдающихся достижениях шоу-бизнеса, СМИ и культуры. Впервые она была опубликована в 1955 году по заказу ирландской пивоваренной компании «Гиннесс». Изначально книга была создана для разрешения споров среди посетителей ирландских и британских пабов.  Рассказывали, что в 1951 году исполнительный директор компании «Гиннесс» Хью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Бивер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охотился вместе с приятелями. Во время охоты было заключено пари. После того, как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Биверу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удалось подстрелить золотистую ржанку, он начал утверждать, что эта птица является самой быстрой пернатой дичью в Европе. Тем же вечером ему пришла в голову мысль, что на тот момент не существовало способа раз и навсегда подтвердить его правоту.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Бивер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уверен, что посетители пабов регулярно заключают пари в различных вопросах, а авторитетный источник, способный решить их спор, до сих пор не создан.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Вот некоторые казахстанские рекорды, внесенные в Книгу.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2011 году группа Казахского географического общества отправилась в экспедицию, преодолев на машине путь к Южному полюсу длиной в 2308 км. На это ушло 108 часов. Достижение внесли в Книгу рекордов Гиннесса как самый быстрый сухопутный маршрут на Южный полюс.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Самую маленькою домбру в мире сделал этнический казах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Болатбек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Каримханулы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что и попал в Книгу рекордов Гиннесса в 2012 году. Размеры инструмента поражают: длина — 45 мм, ширина — 14 мм.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Казахстанский тяжелоатлет, двукратный олимпийский чемпион Илья Ильин получил сертификат Книги рекордов Гиннесса на летних Олимпийских играх в 2012 году, взяв в толчке 233 кг. </a:t>
            </a:r>
          </a:p>
          <a:p>
            <a:pPr marL="0" indent="0">
              <a:buNone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6|5.4|7.2|7.5|7.5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7.6|5.4|7.2|7.5|7.5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2728</TotalTime>
  <Words>1168</Words>
  <Application>Microsoft Office PowerPoint</Application>
  <PresentationFormat>Экран (4:3)</PresentationFormat>
  <Paragraphs>229</Paragraphs>
  <Slides>21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Andale Sans UI</vt:lpstr>
      <vt:lpstr>Arial</vt:lpstr>
      <vt:lpstr>Arial Narrow</vt:lpstr>
      <vt:lpstr>Calibri</vt:lpstr>
      <vt:lpstr>Century Gothic</vt:lpstr>
      <vt:lpstr>inherit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Мотивационный этап</vt:lpstr>
      <vt:lpstr>Мотивационный этап</vt:lpstr>
      <vt:lpstr>Примерные ответы</vt:lpstr>
      <vt:lpstr>Операционный этап  Освоение нового материала</vt:lpstr>
      <vt:lpstr>Закрепление материала Предтекстовая работа </vt:lpstr>
      <vt:lpstr>Закрепление материала Предтекстовая работа </vt:lpstr>
      <vt:lpstr>Закрепление материала Работа с текстом</vt:lpstr>
      <vt:lpstr> Задания 1:</vt:lpstr>
      <vt:lpstr>Примерные ответы</vt:lpstr>
      <vt:lpstr> Задания 2: </vt:lpstr>
      <vt:lpstr>Примерные ответы</vt:lpstr>
      <vt:lpstr> Задание 3:</vt:lpstr>
      <vt:lpstr> Примерные ответы</vt:lpstr>
      <vt:lpstr>Морфологический разбор</vt:lpstr>
      <vt:lpstr>Задание 4:</vt:lpstr>
      <vt:lpstr>Примерные ответы</vt:lpstr>
      <vt:lpstr>Рефлексивный этап</vt:lpstr>
      <vt:lpstr>Рекомендуемое задание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183</cp:revision>
  <dcterms:created xsi:type="dcterms:W3CDTF">2020-07-18T05:19:20Z</dcterms:created>
  <dcterms:modified xsi:type="dcterms:W3CDTF">2024-12-11T15:08:50Z</dcterms:modified>
</cp:coreProperties>
</file>