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1" r:id="rId2"/>
    <p:sldId id="258" r:id="rId3"/>
    <p:sldId id="326" r:id="rId4"/>
    <p:sldId id="342" r:id="rId5"/>
    <p:sldId id="324" r:id="rId6"/>
    <p:sldId id="274" r:id="rId7"/>
    <p:sldId id="343" r:id="rId8"/>
    <p:sldId id="328" r:id="rId9"/>
    <p:sldId id="344" r:id="rId10"/>
    <p:sldId id="345" r:id="rId11"/>
    <p:sldId id="329" r:id="rId12"/>
    <p:sldId id="346" r:id="rId13"/>
    <p:sldId id="322" r:id="rId14"/>
    <p:sldId id="320" r:id="rId15"/>
    <p:sldId id="321" r:id="rId16"/>
    <p:sldId id="259" r:id="rId17"/>
    <p:sldId id="360" r:id="rId18"/>
    <p:sldId id="347" r:id="rId19"/>
    <p:sldId id="349" r:id="rId20"/>
    <p:sldId id="325" r:id="rId21"/>
    <p:sldId id="350" r:id="rId22"/>
    <p:sldId id="307" r:id="rId23"/>
    <p:sldId id="351" r:id="rId24"/>
    <p:sldId id="352" r:id="rId25"/>
    <p:sldId id="353" r:id="rId26"/>
    <p:sldId id="354" r:id="rId27"/>
    <p:sldId id="355" r:id="rId28"/>
    <p:sldId id="356" r:id="rId29"/>
    <p:sldId id="357" r:id="rId30"/>
    <p:sldId id="358" r:id="rId31"/>
    <p:sldId id="359" r:id="rId32"/>
    <p:sldId id="316" r:id="rId33"/>
    <p:sldId id="317" r:id="rId34"/>
    <p:sldId id="26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pPr/>
              <a:t>11.12.2024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pPr/>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39"/>
            <a:ext cx="7711857"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kk-KZ" sz="2500" b="1" dirty="0" smtClean="0">
                <a:solidFill>
                  <a:srgbClr val="002060"/>
                </a:solidFill>
                <a:latin typeface="Times New Roman" pitchFamily="18" charset="0"/>
                <a:ea typeface="Tahoma" panose="020B0604030504040204" pitchFamily="34" charset="0"/>
                <a:cs typeface="Times New Roman" pitchFamily="18" charset="0"/>
              </a:rPr>
              <a:t> </a:t>
            </a:r>
            <a:r>
              <a:rPr lang="ru-RU" sz="2500" b="1" dirty="0" smtClean="0">
                <a:solidFill>
                  <a:schemeClr val="tx2"/>
                </a:solidFill>
                <a:latin typeface="Times New Roman" pitchFamily="18" charset="0"/>
                <a:cs typeface="Times New Roman" pitchFamily="18" charset="0"/>
              </a:rPr>
              <a:t>Е.Шварц "Сказка о потерянном времени"</a:t>
            </a:r>
            <a:endParaRPr lang="en-ID" sz="2500" b="1" dirty="0">
              <a:solidFill>
                <a:schemeClr val="tx2"/>
              </a:solidFill>
              <a:latin typeface="Times New Roman" pitchFamily="18" charset="0"/>
              <a:ea typeface="Tahoma" panose="020B0604030504040204" pitchFamily="34" charset="0"/>
              <a:cs typeface="Times New Roman" pitchFamily="18" charset="0"/>
            </a:endParaRPr>
          </a:p>
          <a:p>
            <a:pPr algn="ctr" eaLnBrk="1" hangingPunct="1">
              <a:buClr>
                <a:srgbClr val="000000"/>
              </a:buClr>
              <a:buFont typeface="Arial" pitchFamily="34" charset="0"/>
              <a:buNone/>
            </a:pPr>
            <a:r>
              <a:rPr lang="ru-RU" altLang="ru-RU" sz="2500" b="1" dirty="0" smtClean="0">
                <a:solidFill>
                  <a:srgbClr val="090F78"/>
                </a:solidFill>
                <a:latin typeface="Times New Roman" pitchFamily="18" charset="0"/>
                <a:cs typeface="Times New Roman" pitchFamily="18" charset="0"/>
                <a:sym typeface="Open Sans" pitchFamily="34" charset="0"/>
              </a:rPr>
              <a:t>Русский </a:t>
            </a:r>
            <a:r>
              <a:rPr lang="ru-RU" altLang="ru-RU" sz="2500" b="1" dirty="0">
                <a:solidFill>
                  <a:srgbClr val="090F78"/>
                </a:solidFill>
                <a:latin typeface="Times New Roman" pitchFamily="18" charset="0"/>
                <a:cs typeface="Times New Roman" pitchFamily="18" charset="0"/>
                <a:sym typeface="Open Sans" pitchFamily="34" charset="0"/>
              </a:rPr>
              <a:t>язык и литература. </a:t>
            </a:r>
            <a:r>
              <a:rPr lang="ru-RU" altLang="ru-RU" sz="2500" b="1" dirty="0" smtClean="0">
                <a:solidFill>
                  <a:srgbClr val="090F78"/>
                </a:solidFill>
                <a:latin typeface="Times New Roman" pitchFamily="18" charset="0"/>
                <a:cs typeface="Times New Roman" pitchFamily="18" charset="0"/>
                <a:sym typeface="Open Sans" pitchFamily="34" charset="0"/>
              </a:rPr>
              <a:t>7 </a:t>
            </a:r>
            <a:r>
              <a:rPr lang="ru-RU" altLang="ru-RU" sz="2500" b="1" dirty="0">
                <a:solidFill>
                  <a:srgbClr val="090F78"/>
                </a:solidFill>
                <a:latin typeface="Times New Roman" pitchFamily="18" charset="0"/>
                <a:cs typeface="Times New Roman" pitchFamily="18" charset="0"/>
                <a:sym typeface="Open Sans" pitchFamily="34" charset="0"/>
              </a:rPr>
              <a:t>класс</a:t>
            </a:r>
          </a:p>
          <a:p>
            <a:pPr algn="ctr" eaLnBrk="1" hangingPunct="1">
              <a:buClr>
                <a:srgbClr val="000000"/>
              </a:buClr>
              <a:buFont typeface="Arial" pitchFamily="34" charset="0"/>
              <a:buNone/>
            </a:pPr>
            <a:endParaRPr lang="ru-RU" altLang="ru-RU" sz="2500" b="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1058836"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21273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9" name="Содержимое 18"/>
          <p:cNvSpPr>
            <a:spLocks noGrp="1"/>
          </p:cNvSpPr>
          <p:nvPr>
            <p:ph idx="1"/>
          </p:nvPr>
        </p:nvSpPr>
        <p:spPr>
          <a:xfrm>
            <a:off x="142844" y="1071546"/>
            <a:ext cx="9001156" cy="5643602"/>
          </a:xfrm>
        </p:spPr>
        <p:txBody>
          <a:bodyPr>
            <a:normAutofit/>
          </a:bodyPr>
          <a:lstStyle/>
          <a:p>
            <a:pPr>
              <a:buNone/>
            </a:pPr>
            <a:r>
              <a:rPr lang="ru-RU" sz="2400" i="1" dirty="0" smtClean="0">
                <a:solidFill>
                  <a:schemeClr val="tx2">
                    <a:lumMod val="75000"/>
                  </a:schemeClr>
                </a:solidFill>
                <a:latin typeface="Times New Roman" pitchFamily="18" charset="0"/>
                <a:cs typeface="Times New Roman" pitchFamily="18" charset="0"/>
              </a:rPr>
              <a:t>-Кто такой Петя Зубов? (Ученик 3 класса 14 школы)</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dirty="0" smtClean="0">
                <a:solidFill>
                  <a:schemeClr val="tx2">
                    <a:lumMod val="75000"/>
                  </a:schemeClr>
                </a:solidFill>
                <a:latin typeface="Times New Roman" pitchFamily="18" charset="0"/>
                <a:cs typeface="Times New Roman" pitchFamily="18" charset="0"/>
              </a:rPr>
              <a:t>-Заметил ли Петя, что с ним случились перемены? (</a:t>
            </a:r>
            <a:r>
              <a:rPr lang="ru-RU" sz="2400" i="1" dirty="0" smtClean="0">
                <a:solidFill>
                  <a:schemeClr val="tx2">
                    <a:lumMod val="75000"/>
                  </a:schemeClr>
                </a:solidFill>
                <a:latin typeface="Times New Roman" pitchFamily="18" charset="0"/>
                <a:cs typeface="Times New Roman" pitchFamily="18" charset="0"/>
              </a:rPr>
              <a:t>Всё произошло неожиданно)</a:t>
            </a:r>
          </a:p>
          <a:p>
            <a:pPr>
              <a:buNone/>
            </a:pPr>
            <a:r>
              <a:rPr lang="ru-RU" sz="2400" dirty="0" smtClean="0">
                <a:solidFill>
                  <a:schemeClr val="tx2">
                    <a:lumMod val="75000"/>
                  </a:schemeClr>
                </a:solidFill>
                <a:latin typeface="Times New Roman" pitchFamily="18" charset="0"/>
                <a:cs typeface="Times New Roman" pitchFamily="18" charset="0"/>
              </a:rPr>
              <a:t>-Как герой воспринимает волшебство? (</a:t>
            </a:r>
            <a:r>
              <a:rPr lang="ru-RU" sz="2400" i="1" dirty="0" smtClean="0">
                <a:solidFill>
                  <a:schemeClr val="tx2">
                    <a:lumMod val="75000"/>
                  </a:schemeClr>
                </a:solidFill>
                <a:latin typeface="Times New Roman" pitchFamily="18" charset="0"/>
                <a:cs typeface="Times New Roman" pitchFamily="18" charset="0"/>
              </a:rPr>
              <a:t>Огорчается, расстраивается, пугается.)</a:t>
            </a:r>
          </a:p>
          <a:p>
            <a:pPr>
              <a:buNone/>
            </a:pPr>
            <a:r>
              <a:rPr lang="ru-RU" sz="2400" i="1" dirty="0" smtClean="0">
                <a:solidFill>
                  <a:schemeClr val="tx2">
                    <a:lumMod val="75000"/>
                  </a:schemeClr>
                </a:solidFill>
                <a:latin typeface="Times New Roman" pitchFamily="18" charset="0"/>
                <a:cs typeface="Times New Roman" pitchFamily="18" charset="0"/>
              </a:rPr>
              <a:t>-Как звали школьную гардеробщицу?(тётя Наташа)</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-Почему гардеробщица испугалась?(она увидела перед собой не мальчика Петю Зубова, а дедушку)</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-Что произошло с Петей и почему? (Превратился в  высокого, худого, бледного старика)</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-Что сказала мама Пете?(Вам кого, дедушка?)</a:t>
            </a:r>
            <a:endParaRPr lang="ru-RU" sz="2400" dirty="0" smtClean="0">
              <a:solidFill>
                <a:schemeClr val="tx2">
                  <a:lumMod val="75000"/>
                </a:schemeClr>
              </a:solidFill>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12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r>
              <a:rPr lang="ru-RU" altLang="ru-RU" sz="1200" b="1" dirty="0" smtClean="0">
                <a:solidFill>
                  <a:srgbClr val="002060"/>
                </a:solidFill>
              </a:rPr>
              <a:t>3</a:t>
            </a:r>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28596" y="428604"/>
            <a:ext cx="7643866"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sz="2400" dirty="0" smtClean="0">
              <a:solidFill>
                <a:schemeClr val="bg1"/>
              </a:solidFill>
            </a:endParaRPr>
          </a:p>
          <a:p>
            <a:pPr algn="ct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5537" name="Rectangle 1"/>
          <p:cNvSpPr>
            <a:spLocks noChangeArrowheads="1"/>
          </p:cNvSpPr>
          <p:nvPr/>
        </p:nvSpPr>
        <p:spPr bwMode="auto">
          <a:xfrm>
            <a:off x="2000232" y="1071546"/>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sz="1900" dirty="0" smtClean="0">
                <a:solidFill>
                  <a:schemeClr val="tx2"/>
                </a:solidFill>
                <a:latin typeface="Times New Roman" pitchFamily="18" charset="0"/>
                <a:cs typeface="Times New Roman" pitchFamily="18" charset="0"/>
              </a:rPr>
              <a:t> </a:t>
            </a:r>
            <a:endParaRPr lang="ru-RU" sz="1900" dirty="0">
              <a:solidFill>
                <a:schemeClr val="tx2"/>
              </a:solidFill>
              <a:latin typeface="Times New Roman" pitchFamily="18" charset="0"/>
              <a:cs typeface="Times New Roman" pitchFamily="18" charset="0"/>
            </a:endParaRPr>
          </a:p>
        </p:txBody>
      </p:sp>
      <p:pic>
        <p:nvPicPr>
          <p:cNvPr id="61442" name="Picture 2"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4" name="Picture 4"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6" name="Picture 6"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20" name="Прямоугольник 19"/>
          <p:cNvSpPr/>
          <p:nvPr/>
        </p:nvSpPr>
        <p:spPr>
          <a:xfrm>
            <a:off x="2000232" y="357166"/>
            <a:ext cx="5214974"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Примерные ответы</a:t>
            </a:r>
            <a:endParaRPr lang="ru-RU" sz="2800" dirty="0" smtClean="0">
              <a:solidFill>
                <a:schemeClr val="bg1"/>
              </a:solidFill>
              <a:latin typeface="Times New Roman" pitchFamily="18" charset="0"/>
              <a:cs typeface="Times New Roman" pitchFamily="18" charset="0"/>
            </a:endParaRPr>
          </a:p>
        </p:txBody>
      </p:sp>
      <p:sp>
        <p:nvSpPr>
          <p:cNvPr id="43009" name="Rectangle 1"/>
          <p:cNvSpPr>
            <a:spLocks noChangeArrowheads="1"/>
          </p:cNvSpPr>
          <p:nvPr/>
        </p:nvSpPr>
        <p:spPr bwMode="auto">
          <a:xfrm>
            <a:off x="142844" y="1071546"/>
            <a:ext cx="85725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9" name="Содержимое 18"/>
          <p:cNvSpPr>
            <a:spLocks noGrp="1"/>
          </p:cNvSpPr>
          <p:nvPr>
            <p:ph idx="1"/>
          </p:nvPr>
        </p:nvSpPr>
        <p:spPr>
          <a:xfrm>
            <a:off x="214282" y="1071546"/>
            <a:ext cx="8286808" cy="5643602"/>
          </a:xfrm>
        </p:spPr>
        <p:txBody>
          <a:bodyPr>
            <a:normAutofit/>
          </a:bodyPr>
          <a:lstStyle/>
          <a:p>
            <a:pPr>
              <a:buNone/>
            </a:pPr>
            <a:r>
              <a:rPr lang="ru-RU" sz="2000" b="1"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 </a:t>
            </a:r>
            <a:r>
              <a:rPr lang="ru-RU" sz="2100" b="1" dirty="0" smtClean="0">
                <a:latin typeface="Times New Roman" pitchFamily="18" charset="0"/>
                <a:cs typeface="Times New Roman" pitchFamily="18" charset="0"/>
              </a:rPr>
              <a:t> </a:t>
            </a:r>
            <a:endParaRPr lang="ru-RU" sz="21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12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r>
              <a:rPr lang="ru-RU" altLang="ru-RU" sz="1200" b="1" dirty="0" smtClean="0">
                <a:solidFill>
                  <a:srgbClr val="002060"/>
                </a:solidFill>
              </a:rPr>
              <a:t>3</a:t>
            </a:r>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28596" y="428604"/>
            <a:ext cx="7643866"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sz="2400" dirty="0" smtClean="0">
              <a:solidFill>
                <a:schemeClr val="bg1"/>
              </a:solidFill>
            </a:endParaRPr>
          </a:p>
          <a:p>
            <a:pPr algn="ct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5537" name="Rectangle 1"/>
          <p:cNvSpPr>
            <a:spLocks noChangeArrowheads="1"/>
          </p:cNvSpPr>
          <p:nvPr/>
        </p:nvSpPr>
        <p:spPr bwMode="auto">
          <a:xfrm>
            <a:off x="2000232" y="1071546"/>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sz="1900" dirty="0" smtClean="0">
                <a:solidFill>
                  <a:schemeClr val="tx2"/>
                </a:solidFill>
                <a:latin typeface="Times New Roman" pitchFamily="18" charset="0"/>
                <a:cs typeface="Times New Roman" pitchFamily="18" charset="0"/>
              </a:rPr>
              <a:t> </a:t>
            </a:r>
            <a:endParaRPr lang="ru-RU" sz="1900" dirty="0">
              <a:solidFill>
                <a:schemeClr val="tx2"/>
              </a:solidFill>
              <a:latin typeface="Times New Roman" pitchFamily="18" charset="0"/>
              <a:cs typeface="Times New Roman" pitchFamily="18" charset="0"/>
            </a:endParaRPr>
          </a:p>
        </p:txBody>
      </p:sp>
      <p:pic>
        <p:nvPicPr>
          <p:cNvPr id="61442" name="Picture 2"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4" name="Picture 4"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6" name="Picture 6"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13" name="Прямоугольник 12"/>
          <p:cNvSpPr/>
          <p:nvPr/>
        </p:nvSpPr>
        <p:spPr>
          <a:xfrm>
            <a:off x="142844" y="1071546"/>
            <a:ext cx="8786874" cy="738664"/>
          </a:xfrm>
          <a:prstGeom prst="rect">
            <a:avLst/>
          </a:prstGeom>
        </p:spPr>
        <p:txBody>
          <a:bodyPr wrap="square">
            <a:spAutoFit/>
          </a:bodyPr>
          <a:lstStyle/>
          <a:p>
            <a:endParaRPr lang="ru-RU" sz="2400" dirty="0" smtClean="0">
              <a:solidFill>
                <a:schemeClr val="tx2"/>
              </a:solidFill>
              <a:latin typeface="Times New Roman" pitchFamily="18" charset="0"/>
              <a:ea typeface="Times New Roman"/>
              <a:cs typeface="Times New Roman" pitchFamily="18" charset="0"/>
            </a:endParaRPr>
          </a:p>
          <a:p>
            <a:endParaRPr lang="ru-RU" dirty="0"/>
          </a:p>
        </p:txBody>
      </p:sp>
      <p:sp>
        <p:nvSpPr>
          <p:cNvPr id="20" name="Прямоугольник 19"/>
          <p:cNvSpPr/>
          <p:nvPr/>
        </p:nvSpPr>
        <p:spPr>
          <a:xfrm>
            <a:off x="2500298" y="428604"/>
            <a:ext cx="3857652" cy="523220"/>
          </a:xfrm>
          <a:prstGeom prst="rect">
            <a:avLst/>
          </a:prstGeom>
        </p:spPr>
        <p:txBody>
          <a:bodyPr wrap="square">
            <a:spAutoFit/>
          </a:bodyPr>
          <a:lstStyle/>
          <a:p>
            <a:r>
              <a:rPr lang="kk-KZ" sz="2800" b="1" dirty="0" smtClean="0">
                <a:solidFill>
                  <a:schemeClr val="bg1"/>
                </a:solidFill>
                <a:latin typeface="Times New Roman"/>
                <a:ea typeface="Times New Roman"/>
              </a:rPr>
              <a:t>Словарная работа</a:t>
            </a:r>
            <a:endParaRPr lang="ru-RU" sz="2800" dirty="0" smtClean="0">
              <a:solidFill>
                <a:schemeClr val="bg1"/>
              </a:solidFill>
              <a:latin typeface="Times New Roman"/>
              <a:ea typeface="Times New Roman"/>
            </a:endParaRPr>
          </a:p>
        </p:txBody>
      </p:sp>
      <p:sp>
        <p:nvSpPr>
          <p:cNvPr id="16" name="Прямоугольник 15"/>
          <p:cNvSpPr/>
          <p:nvPr/>
        </p:nvSpPr>
        <p:spPr>
          <a:xfrm>
            <a:off x="214282" y="1285860"/>
            <a:ext cx="6357982" cy="1200329"/>
          </a:xfrm>
          <a:prstGeom prst="rect">
            <a:avLst/>
          </a:prstGeom>
        </p:spPr>
        <p:txBody>
          <a:bodyPr wrap="square">
            <a:spAutoFit/>
          </a:bodyPr>
          <a:lstStyle/>
          <a:p>
            <a:r>
              <a:rPr lang="kk-KZ" sz="2400" b="1" dirty="0" smtClean="0">
                <a:solidFill>
                  <a:schemeClr val="tx2">
                    <a:lumMod val="75000"/>
                  </a:schemeClr>
                </a:solidFill>
                <a:latin typeface="Times New Roman"/>
                <a:ea typeface="Times New Roman"/>
              </a:rPr>
              <a:t>Окладистая борода </a:t>
            </a:r>
            <a:r>
              <a:rPr lang="kk-KZ" sz="2400" dirty="0" smtClean="0">
                <a:solidFill>
                  <a:schemeClr val="tx2">
                    <a:lumMod val="75000"/>
                  </a:schemeClr>
                </a:solidFill>
                <a:latin typeface="Times New Roman"/>
                <a:ea typeface="Times New Roman"/>
              </a:rPr>
              <a:t>- широкая,густая борода</a:t>
            </a:r>
            <a:endParaRPr lang="ru-RU" sz="2400" dirty="0" smtClean="0">
              <a:solidFill>
                <a:schemeClr val="tx2">
                  <a:lumMod val="75000"/>
                </a:schemeClr>
              </a:solidFill>
              <a:latin typeface="Times New Roman"/>
              <a:ea typeface="Times New Roman"/>
            </a:endParaRPr>
          </a:p>
          <a:p>
            <a:r>
              <a:rPr lang="kk-KZ" sz="2400" b="1" dirty="0" smtClean="0">
                <a:solidFill>
                  <a:schemeClr val="tx2">
                    <a:lumMod val="75000"/>
                  </a:schemeClr>
                </a:solidFill>
                <a:latin typeface="Times New Roman"/>
                <a:ea typeface="Times New Roman"/>
              </a:rPr>
              <a:t>Керосиновая лампа</a:t>
            </a:r>
            <a:r>
              <a:rPr lang="kk-KZ" sz="2400" dirty="0" smtClean="0">
                <a:solidFill>
                  <a:schemeClr val="tx2">
                    <a:lumMod val="75000"/>
                  </a:schemeClr>
                </a:solidFill>
                <a:latin typeface="Times New Roman"/>
                <a:ea typeface="Times New Roman"/>
              </a:rPr>
              <a:t> - лампа на керосине</a:t>
            </a:r>
            <a:endParaRPr lang="ru-RU" sz="2400" dirty="0" smtClean="0">
              <a:solidFill>
                <a:schemeClr val="tx2">
                  <a:lumMod val="75000"/>
                </a:schemeClr>
              </a:solidFill>
              <a:latin typeface="Times New Roman"/>
              <a:ea typeface="Times New Roman"/>
            </a:endParaRPr>
          </a:p>
          <a:p>
            <a:r>
              <a:rPr lang="kk-KZ" sz="2400" b="1" dirty="0" smtClean="0">
                <a:solidFill>
                  <a:schemeClr val="tx2">
                    <a:lumMod val="75000"/>
                  </a:schemeClr>
                </a:solidFill>
                <a:latin typeface="Times New Roman"/>
                <a:ea typeface="Times New Roman"/>
              </a:rPr>
              <a:t>Ходики</a:t>
            </a:r>
            <a:r>
              <a:rPr lang="kk-KZ" sz="2400" dirty="0" smtClean="0">
                <a:solidFill>
                  <a:schemeClr val="tx2">
                    <a:lumMod val="75000"/>
                  </a:schemeClr>
                </a:solidFill>
                <a:latin typeface="Times New Roman"/>
                <a:ea typeface="Times New Roman"/>
              </a:rPr>
              <a:t>-небольшие стенные часы с гирями</a:t>
            </a:r>
            <a:endParaRPr lang="ru-RU" sz="2400" dirty="0">
              <a:solidFill>
                <a:schemeClr val="tx2">
                  <a:lumMod val="75000"/>
                </a:schemeClr>
              </a:solidFill>
              <a:latin typeface="Times New Roman"/>
              <a:ea typeface="Times New Roman"/>
            </a:endParaRP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3306" y="3286124"/>
            <a:ext cx="3735329" cy="22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2264" y="1071546"/>
            <a:ext cx="2218536" cy="274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3116"/>
            <a:ext cx="9144000" cy="6891116"/>
          </a:xfrm>
          <a:prstGeom prst="rect">
            <a:avLst/>
          </a:prstGeom>
          <a:solidFill>
            <a:schemeClr val="accent1">
              <a:lumMod val="40000"/>
              <a:lumOff val="60000"/>
            </a:schemeClr>
          </a:solidFill>
          <a:ln>
            <a:noFill/>
          </a:ln>
        </p:spPr>
      </p:pic>
      <p:sp>
        <p:nvSpPr>
          <p:cNvPr id="19" name="Содержимое 18"/>
          <p:cNvSpPr>
            <a:spLocks noGrp="1"/>
          </p:cNvSpPr>
          <p:nvPr>
            <p:ph idx="1"/>
          </p:nvPr>
        </p:nvSpPr>
        <p:spPr>
          <a:xfrm>
            <a:off x="142844" y="1071546"/>
            <a:ext cx="9001156" cy="5643602"/>
          </a:xfrm>
        </p:spPr>
        <p:txBody>
          <a:bodyPr>
            <a:normAutofit/>
          </a:bodyPr>
          <a:lstStyle/>
          <a:p>
            <a:pPr>
              <a:buNone/>
            </a:pPr>
            <a:r>
              <a:rPr lang="ru-RU" sz="2400" b="1" dirty="0" smtClean="0">
                <a:solidFill>
                  <a:schemeClr val="tx2">
                    <a:lumMod val="75000"/>
                  </a:schemeClr>
                </a:solidFill>
                <a:latin typeface="Times New Roman" pitchFamily="18" charset="0"/>
                <a:cs typeface="Times New Roman" pitchFamily="18" charset="0"/>
              </a:rPr>
              <a:t> </a:t>
            </a:r>
            <a:r>
              <a:rPr lang="ru-RU" sz="2800" dirty="0" smtClean="0">
                <a:solidFill>
                  <a:schemeClr val="tx2">
                    <a:lumMod val="75000"/>
                  </a:schemeClr>
                </a:solidFill>
                <a:latin typeface="Times New Roman" pitchFamily="18" charset="0"/>
                <a:cs typeface="Times New Roman" pitchFamily="18" charset="0"/>
              </a:rPr>
              <a:t>-Выпишите числительные из 1 части и запишите их словами. Укажите их разряд и определите падеж.</a:t>
            </a:r>
          </a:p>
          <a:p>
            <a:pPr>
              <a:buNone/>
            </a:pPr>
            <a:endParaRPr lang="ru-RU" sz="2800" dirty="0" smtClean="0">
              <a:solidFill>
                <a:schemeClr val="tx2">
                  <a:lumMod val="75000"/>
                </a:schemeClr>
              </a:solidFill>
              <a:latin typeface="Times New Roman" pitchFamily="18" charset="0"/>
              <a:cs typeface="Times New Roman" pitchFamily="18" charset="0"/>
            </a:endParaRPr>
          </a:p>
          <a:p>
            <a:pPr>
              <a:buNone/>
            </a:pPr>
            <a:r>
              <a:rPr lang="ru-RU" sz="2800" dirty="0" smtClean="0">
                <a:solidFill>
                  <a:schemeClr val="tx2">
                    <a:lumMod val="75000"/>
                  </a:schemeClr>
                </a:solidFill>
                <a:latin typeface="Times New Roman" pitchFamily="18" charset="0"/>
                <a:cs typeface="Times New Roman" pitchFamily="18" charset="0"/>
              </a:rPr>
              <a:t>-Что обозначают выделенные фразеологизмы ?</a:t>
            </a:r>
          </a:p>
          <a:p>
            <a:r>
              <a:rPr lang="ru-RU" sz="2800" b="1" i="1" dirty="0" smtClean="0">
                <a:solidFill>
                  <a:schemeClr val="tx2">
                    <a:lumMod val="75000"/>
                  </a:schemeClr>
                </a:solidFill>
                <a:latin typeface="Times New Roman" pitchFamily="18" charset="0"/>
                <a:cs typeface="Times New Roman" pitchFamily="18" charset="0"/>
              </a:rPr>
              <a:t>пошёл куда глаза глядят -</a:t>
            </a:r>
            <a:endParaRPr lang="ru-RU" sz="2800" b="1" dirty="0" smtClean="0">
              <a:solidFill>
                <a:schemeClr val="tx2">
                  <a:lumMod val="75000"/>
                </a:schemeClr>
              </a:solidFill>
              <a:latin typeface="Times New Roman" pitchFamily="18" charset="0"/>
              <a:cs typeface="Times New Roman" pitchFamily="18" charset="0"/>
            </a:endParaRPr>
          </a:p>
          <a:p>
            <a:r>
              <a:rPr lang="ru-RU" sz="2800" b="1" i="1" dirty="0" smtClean="0">
                <a:solidFill>
                  <a:schemeClr val="tx2">
                    <a:lumMod val="75000"/>
                  </a:schemeClr>
                </a:solidFill>
                <a:latin typeface="Times New Roman" pitchFamily="18" charset="0"/>
                <a:cs typeface="Times New Roman" pitchFamily="18" charset="0"/>
              </a:rPr>
              <a:t>ни с того ни с сего -</a:t>
            </a:r>
            <a:endParaRPr lang="ru-RU" sz="2800" b="1" dirty="0" smtClean="0">
              <a:solidFill>
                <a:schemeClr val="tx2">
                  <a:lumMod val="75000"/>
                </a:schemeClr>
              </a:solidFill>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12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r>
              <a:rPr lang="ru-RU" altLang="ru-RU" sz="1200" b="1" dirty="0" smtClean="0">
                <a:solidFill>
                  <a:srgbClr val="002060"/>
                </a:solidFill>
              </a:rPr>
              <a:t>3</a:t>
            </a:r>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500034" y="357166"/>
            <a:ext cx="7643866"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sz="2400" dirty="0" smtClean="0">
              <a:solidFill>
                <a:schemeClr val="bg1"/>
              </a:solidFill>
            </a:endParaRPr>
          </a:p>
          <a:p>
            <a:pPr algn="ct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5537" name="Rectangle 1"/>
          <p:cNvSpPr>
            <a:spLocks noChangeArrowheads="1"/>
          </p:cNvSpPr>
          <p:nvPr/>
        </p:nvSpPr>
        <p:spPr bwMode="auto">
          <a:xfrm>
            <a:off x="2000232" y="1071546"/>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sz="1900" dirty="0" smtClean="0">
                <a:solidFill>
                  <a:schemeClr val="tx2"/>
                </a:solidFill>
                <a:latin typeface="Times New Roman" pitchFamily="18" charset="0"/>
                <a:cs typeface="Times New Roman" pitchFamily="18" charset="0"/>
              </a:rPr>
              <a:t> </a:t>
            </a:r>
            <a:endParaRPr lang="ru-RU" sz="1900" dirty="0">
              <a:solidFill>
                <a:schemeClr val="tx2"/>
              </a:solidFill>
              <a:latin typeface="Times New Roman" pitchFamily="18" charset="0"/>
              <a:cs typeface="Times New Roman" pitchFamily="18" charset="0"/>
            </a:endParaRPr>
          </a:p>
        </p:txBody>
      </p:sp>
      <p:pic>
        <p:nvPicPr>
          <p:cNvPr id="61442" name="Picture 2"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4" name="Picture 4"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6" name="Picture 6"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20" name="Прямоугольник 19"/>
          <p:cNvSpPr/>
          <p:nvPr/>
        </p:nvSpPr>
        <p:spPr>
          <a:xfrm>
            <a:off x="2500298" y="357166"/>
            <a:ext cx="3857652"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Задание 2</a:t>
            </a:r>
            <a:r>
              <a:rPr lang="ru-RU" sz="2800" dirty="0" smtClean="0">
                <a:solidFill>
                  <a:schemeClr val="bg1"/>
                </a:solidFill>
                <a:latin typeface="Times New Roman" pitchFamily="18" charset="0"/>
                <a:cs typeface="Times New Roman" pitchFamily="18" charset="0"/>
              </a:rPr>
              <a:t> </a:t>
            </a:r>
          </a:p>
        </p:txBody>
      </p:sp>
      <p:sp>
        <p:nvSpPr>
          <p:cNvPr id="43009" name="Rectangle 1"/>
          <p:cNvSpPr>
            <a:spLocks noChangeArrowheads="1"/>
          </p:cNvSpPr>
          <p:nvPr/>
        </p:nvSpPr>
        <p:spPr bwMode="auto">
          <a:xfrm>
            <a:off x="142844" y="1071546"/>
            <a:ext cx="85725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 name="Picture 4" descr="Е. Шварц. Сказка о потерянном времени. Shvarz_3 (Картинки) "/>
          <p:cNvPicPr>
            <a:picLocks noChangeAspect="1" noChangeArrowheads="1"/>
          </p:cNvPicPr>
          <p:nvPr/>
        </p:nvPicPr>
        <p:blipFill>
          <a:blip r:embed="rId5"/>
          <a:srcRect r="6807" b="57161"/>
          <a:stretch>
            <a:fillRect/>
          </a:stretch>
        </p:blipFill>
        <p:spPr bwMode="auto">
          <a:xfrm>
            <a:off x="4643438" y="3571876"/>
            <a:ext cx="4176713" cy="2524125"/>
          </a:xfrm>
          <a:prstGeom prst="rect">
            <a:avLst/>
          </a:prstGeom>
          <a:noFill/>
          <a:ln w="9525">
            <a:noFill/>
            <a:miter lim="800000"/>
            <a:headEnd/>
            <a:tailEnd/>
          </a:ln>
        </p:spPr>
      </p:pic>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3116"/>
            <a:ext cx="9144000" cy="6891116"/>
          </a:xfrm>
          <a:prstGeom prst="rect">
            <a:avLst/>
          </a:prstGeom>
          <a:solidFill>
            <a:schemeClr val="accent1">
              <a:lumMod val="40000"/>
              <a:lumOff val="60000"/>
            </a:schemeClr>
          </a:solidFill>
          <a:ln>
            <a:noFill/>
          </a:ln>
        </p:spPr>
      </p:pic>
      <p:sp>
        <p:nvSpPr>
          <p:cNvPr id="12" name="Содержимое 11"/>
          <p:cNvSpPr>
            <a:spLocks noGrp="1"/>
          </p:cNvSpPr>
          <p:nvPr>
            <p:ph idx="1"/>
          </p:nvPr>
        </p:nvSpPr>
        <p:spPr>
          <a:xfrm>
            <a:off x="214282" y="1071546"/>
            <a:ext cx="8786874" cy="5500726"/>
          </a:xfrm>
        </p:spPr>
        <p:txBody>
          <a:bodyPr>
            <a:normAutofit/>
          </a:bodyPr>
          <a:lstStyle/>
          <a:p>
            <a:pPr>
              <a:buNone/>
            </a:pPr>
            <a:r>
              <a:rPr lang="ru-RU" sz="2000" dirty="0" smtClean="0">
                <a:latin typeface="Times New Roman" pitchFamily="18" charset="0"/>
                <a:cs typeface="Times New Roman" pitchFamily="18" charset="0"/>
              </a:rPr>
              <a:t> </a:t>
            </a:r>
          </a:p>
          <a:p>
            <a:endParaRPr lang="ru-RU" sz="20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3143240" y="357166"/>
            <a:ext cx="3348694" cy="5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2800" b="1" dirty="0" smtClean="0">
                <a:solidFill>
                  <a:schemeClr val="bg1"/>
                </a:solidFill>
                <a:latin typeface="Times New Roman" pitchFamily="18" charset="0"/>
                <a:cs typeface="Times New Roman" pitchFamily="18" charset="0"/>
              </a:rPr>
              <a:t>Примерные ответы</a:t>
            </a:r>
            <a:endParaRPr lang="ru-RU" altLang="ru-RU" sz="2400" b="1" dirty="0">
              <a:solidFill>
                <a:schemeClr val="bg1"/>
              </a:solidFill>
              <a:latin typeface="Times New Roman" pitchFamily="18" charset="0"/>
              <a:cs typeface="Times New Roman" pitchFamily="18" charset="0"/>
            </a:endParaRPr>
          </a:p>
        </p:txBody>
      </p:sp>
      <p:sp>
        <p:nvSpPr>
          <p:cNvPr id="67585" name="Rectangle 1"/>
          <p:cNvSpPr>
            <a:spLocks noChangeArrowheads="1"/>
          </p:cNvSpPr>
          <p:nvPr/>
        </p:nvSpPr>
        <p:spPr bwMode="auto">
          <a:xfrm>
            <a:off x="0" y="0"/>
            <a:ext cx="21352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Таблица 8"/>
          <p:cNvGraphicFramePr>
            <a:graphicFrameLocks noGrp="1"/>
          </p:cNvGraphicFramePr>
          <p:nvPr/>
        </p:nvGraphicFramePr>
        <p:xfrm>
          <a:off x="1524000" y="2894584"/>
          <a:ext cx="6096000" cy="192786"/>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marL="228600" algn="l">
                        <a:lnSpc>
                          <a:spcPct val="115000"/>
                        </a:lnSpc>
                        <a:spcAft>
                          <a:spcPts val="1000"/>
                        </a:spcAft>
                      </a:pPr>
                      <a:endParaRPr lang="ru-RU" sz="1100" dirty="0">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Прямоугольник 9"/>
          <p:cNvSpPr/>
          <p:nvPr/>
        </p:nvSpPr>
        <p:spPr>
          <a:xfrm>
            <a:off x="428596" y="1357298"/>
            <a:ext cx="8358246" cy="490199"/>
          </a:xfrm>
          <a:prstGeom prst="rect">
            <a:avLst/>
          </a:prstGeom>
        </p:spPr>
        <p:txBody>
          <a:bodyPr wrap="square">
            <a:spAutoFit/>
          </a:bodyPr>
          <a:lstStyle/>
          <a:p>
            <a:pPr marL="228600">
              <a:lnSpc>
                <a:spcPct val="115000"/>
              </a:lnSpc>
              <a:spcAft>
                <a:spcPts val="1000"/>
              </a:spcAft>
            </a:pPr>
            <a:r>
              <a:rPr lang="ru-RU" sz="2400" b="1" dirty="0" smtClean="0">
                <a:latin typeface="Times New Roman"/>
                <a:ea typeface="Times New Roman"/>
                <a:cs typeface="Times New Roman"/>
              </a:rPr>
              <a:t> </a:t>
            </a:r>
            <a:endParaRPr lang="ru-RU" sz="2400" dirty="0" smtClean="0">
              <a:ea typeface="Times New Roman"/>
              <a:cs typeface="Times New Roman"/>
            </a:endParaRPr>
          </a:p>
        </p:txBody>
      </p:sp>
      <p:graphicFrame>
        <p:nvGraphicFramePr>
          <p:cNvPr id="11" name="Таблица 10"/>
          <p:cNvGraphicFramePr>
            <a:graphicFrameLocks noGrp="1"/>
          </p:cNvGraphicFramePr>
          <p:nvPr/>
        </p:nvGraphicFramePr>
        <p:xfrm>
          <a:off x="1524000" y="3323844"/>
          <a:ext cx="6096000" cy="192786"/>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algn="just">
                        <a:lnSpc>
                          <a:spcPct val="115000"/>
                        </a:lnSpc>
                        <a:spcAft>
                          <a:spcPts val="1000"/>
                        </a:spcAft>
                      </a:pPr>
                      <a:endParaRPr lang="ru-RU" sz="1100" dirty="0">
                        <a:latin typeface="Calibri"/>
                        <a:ea typeface="Times New Roman"/>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769" name="Rectangle 1"/>
          <p:cNvSpPr>
            <a:spLocks noChangeArrowheads="1"/>
          </p:cNvSpPr>
          <p:nvPr/>
        </p:nvSpPr>
        <p:spPr bwMode="auto">
          <a:xfrm>
            <a:off x="285720" y="1357298"/>
            <a:ext cx="664373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Таблица 16"/>
          <p:cNvGraphicFramePr>
            <a:graphicFrameLocks noGrp="1"/>
          </p:cNvGraphicFramePr>
          <p:nvPr/>
        </p:nvGraphicFramePr>
        <p:xfrm>
          <a:off x="1524000" y="3323844"/>
          <a:ext cx="6096000" cy="192786"/>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algn="just">
                        <a:lnSpc>
                          <a:spcPct val="115000"/>
                        </a:lnSpc>
                        <a:spcAft>
                          <a:spcPts val="1000"/>
                        </a:spcAft>
                      </a:pPr>
                      <a:endParaRPr lang="ru-RU" sz="1100" dirty="0">
                        <a:latin typeface="Calibri"/>
                        <a:ea typeface="Times New Roman"/>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771" name="Rectangle 3"/>
          <p:cNvSpPr>
            <a:spLocks noChangeArrowheads="1"/>
          </p:cNvSpPr>
          <p:nvPr/>
        </p:nvSpPr>
        <p:spPr bwMode="auto">
          <a:xfrm>
            <a:off x="214282" y="1285860"/>
            <a:ext cx="800105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-Выпишите числительные из 1 части и запишите их словами. Укажите их разряд и определите падеж.</a:t>
            </a:r>
            <a:endParaRPr kumimoji="0" lang="ru-RU" sz="2000" b="1"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eaLnBrk="0" fontAlgn="base" hangingPunct="0">
              <a:spcBef>
                <a:spcPct val="0"/>
              </a:spcBef>
              <a:spcAft>
                <a:spcPct val="0"/>
              </a:spcAft>
            </a:pPr>
            <a:r>
              <a:rPr lang="ru-RU" sz="2400" i="1" dirty="0" smtClean="0">
                <a:solidFill>
                  <a:schemeClr val="tx2">
                    <a:lumMod val="75000"/>
                  </a:schemeClr>
                </a:solidFill>
                <a:latin typeface="Times New Roman" pitchFamily="18" charset="0"/>
                <a:ea typeface="Times New Roman"/>
                <a:cs typeface="Times New Roman" pitchFamily="18" charset="0"/>
              </a:rPr>
              <a:t>3 – в третьем классе (</a:t>
            </a:r>
            <a:r>
              <a:rPr lang="ru-RU" sz="2400" i="1" dirty="0" err="1" smtClean="0">
                <a:solidFill>
                  <a:schemeClr val="tx2">
                    <a:lumMod val="75000"/>
                  </a:schemeClr>
                </a:solidFill>
                <a:latin typeface="Times New Roman" pitchFamily="18" charset="0"/>
                <a:ea typeface="Times New Roman"/>
                <a:cs typeface="Times New Roman" pitchFamily="18" charset="0"/>
              </a:rPr>
              <a:t>порядк</a:t>
            </a:r>
            <a:r>
              <a:rPr lang="ru-RU" sz="2400" i="1" dirty="0" smtClean="0">
                <a:solidFill>
                  <a:schemeClr val="tx2">
                    <a:lumMod val="75000"/>
                  </a:schemeClr>
                </a:solidFill>
                <a:latin typeface="Times New Roman" pitchFamily="18" charset="0"/>
                <a:ea typeface="Times New Roman"/>
                <a:cs typeface="Times New Roman" pitchFamily="18" charset="0"/>
              </a:rPr>
              <a:t>., П.п. )</a:t>
            </a:r>
            <a:endParaRPr lang="ru-RU" sz="2400" dirty="0" smtClean="0">
              <a:solidFill>
                <a:schemeClr val="tx2">
                  <a:lumMod val="75000"/>
                </a:schemeClr>
              </a:solidFill>
              <a:latin typeface="Times New Roman" pitchFamily="18" charset="0"/>
              <a:ea typeface="Times New Roman"/>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14 – четырнадцатой школы (</a:t>
            </a:r>
            <a:r>
              <a:rPr kumimoji="0" lang="ru-RU" sz="2400" b="0" i="1" u="none" strike="noStrike" cap="none" normalizeH="0" baseline="0" dirty="0" err="1" smtClean="0">
                <a:ln>
                  <a:noFill/>
                </a:ln>
                <a:solidFill>
                  <a:schemeClr val="tx2">
                    <a:lumMod val="75000"/>
                  </a:schemeClr>
                </a:solidFill>
                <a:effectLst/>
                <a:latin typeface="Times New Roman" pitchFamily="18" charset="0"/>
                <a:ea typeface="Times New Roman" pitchFamily="18" charset="0"/>
                <a:cs typeface="Times New Roman" pitchFamily="18" charset="0"/>
              </a:rPr>
              <a:t>порядк</a:t>
            </a: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Р.п. )</a:t>
            </a:r>
            <a:endParaRPr kumimoji="0" lang="ru-RU"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1-  первой четверти (</a:t>
            </a:r>
            <a:r>
              <a:rPr kumimoji="0" lang="ru-RU" sz="2400" b="0" i="1" u="none" strike="noStrike" cap="none" normalizeH="0" baseline="0" dirty="0" err="1" smtClean="0">
                <a:ln>
                  <a:noFill/>
                </a:ln>
                <a:solidFill>
                  <a:schemeClr val="tx2">
                    <a:lumMod val="75000"/>
                  </a:schemeClr>
                </a:solidFill>
                <a:effectLst/>
                <a:latin typeface="Times New Roman" pitchFamily="18" charset="0"/>
                <a:ea typeface="Times New Roman" pitchFamily="18" charset="0"/>
                <a:cs typeface="Times New Roman" pitchFamily="18" charset="0"/>
              </a:rPr>
              <a:t>порядк</a:t>
            </a: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Р.п.)</a:t>
            </a:r>
            <a:endParaRPr kumimoji="0" lang="ru-RU"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2- во второй четверти (</a:t>
            </a:r>
            <a:r>
              <a:rPr kumimoji="0" lang="ru-RU" sz="2400" b="0" i="1" u="none" strike="noStrike" cap="none" normalizeH="0" baseline="0" dirty="0" err="1" smtClean="0">
                <a:ln>
                  <a:noFill/>
                </a:ln>
                <a:solidFill>
                  <a:schemeClr val="tx2">
                    <a:lumMod val="75000"/>
                  </a:schemeClr>
                </a:solidFill>
                <a:effectLst/>
                <a:latin typeface="Times New Roman" pitchFamily="18" charset="0"/>
                <a:ea typeface="Times New Roman" pitchFamily="18" charset="0"/>
                <a:cs typeface="Times New Roman" pitchFamily="18" charset="0"/>
              </a:rPr>
              <a:t>порядк.П.п</a:t>
            </a: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3-на третью четверть (</a:t>
            </a:r>
            <a:r>
              <a:rPr kumimoji="0" lang="ru-RU" sz="2400" b="0" i="1" u="none" strike="noStrike" cap="none" normalizeH="0" baseline="0" dirty="0" err="1" smtClean="0">
                <a:ln>
                  <a:noFill/>
                </a:ln>
                <a:solidFill>
                  <a:schemeClr val="tx2">
                    <a:lumMod val="75000"/>
                  </a:schemeClr>
                </a:solidFill>
                <a:effectLst/>
                <a:latin typeface="Times New Roman" pitchFamily="18" charset="0"/>
                <a:ea typeface="Times New Roman" pitchFamily="18" charset="0"/>
                <a:cs typeface="Times New Roman" pitchFamily="18" charset="0"/>
              </a:rPr>
              <a:t>порядк.В.п</a:t>
            </a:r>
            <a:r>
              <a:rPr kumimoji="0" lang="ru-RU" sz="2400" b="0"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1"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ru-RU" sz="2000" b="1" dirty="0" smtClean="0">
                <a:solidFill>
                  <a:schemeClr val="tx2">
                    <a:lumMod val="75000"/>
                  </a:schemeClr>
                </a:solidFill>
                <a:latin typeface="Times New Roman" pitchFamily="18" charset="0"/>
                <a:ea typeface="Times New Roman"/>
                <a:cs typeface="Times New Roman" pitchFamily="18" charset="0"/>
              </a:rPr>
              <a:t>-Что обозначают выделенные фразеологизмы из 1 части?</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i="1" dirty="0" smtClean="0">
              <a:solidFill>
                <a:schemeClr val="tx2">
                  <a:lumMod val="75000"/>
                </a:schemeClr>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пошёл куда глаза глядят </a:t>
            </a:r>
            <a:r>
              <a:rPr kumimoji="0" lang="ru-RU" sz="2400" b="0" i="1"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в неопределённом направлении, неизвестно куда</a:t>
            </a:r>
            <a:endParaRPr kumimoji="0" lang="ru-RU"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ни с того ни с сего </a:t>
            </a:r>
            <a:r>
              <a:rPr kumimoji="0" lang="ru-RU" sz="2400" b="0" i="1"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неожиданно, без видимых причин</a:t>
            </a:r>
            <a:r>
              <a:rPr kumimoji="0" lang="ru-RU" sz="20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r>
            <a:br>
              <a:rPr kumimoji="0" lang="ru-RU" sz="20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b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2" name="Содержимое 11"/>
          <p:cNvSpPr>
            <a:spLocks noGrp="1"/>
          </p:cNvSpPr>
          <p:nvPr>
            <p:ph idx="1"/>
          </p:nvPr>
        </p:nvSpPr>
        <p:spPr>
          <a:xfrm>
            <a:off x="142844" y="1071546"/>
            <a:ext cx="8858312" cy="5786454"/>
          </a:xfrm>
        </p:spPr>
        <p:txBody>
          <a:bodyPr>
            <a:normAutofit fontScale="85000" lnSpcReduction="20000"/>
          </a:bodyPr>
          <a:lstStyle/>
          <a:p>
            <a:pPr>
              <a:buNone/>
            </a:pPr>
            <a:r>
              <a:rPr lang="ru-RU" sz="2000" dirty="0" smtClean="0">
                <a:latin typeface="Times New Roman" pitchFamily="18" charset="0"/>
                <a:cs typeface="Times New Roman" pitchFamily="18" charset="0"/>
              </a:rPr>
              <a:t> Идет он и думает:</a:t>
            </a:r>
          </a:p>
          <a:p>
            <a:pPr>
              <a:buNone/>
            </a:pPr>
            <a:r>
              <a:rPr lang="ru-RU" sz="2000" dirty="0" smtClean="0">
                <a:latin typeface="Times New Roman" pitchFamily="18" charset="0"/>
                <a:cs typeface="Times New Roman" pitchFamily="18" charset="0"/>
              </a:rPr>
              <a:t>- Какой я одинокий, несчастный старик. Ни мамы, ни детей, ни  внуков, ни друзей... И главное, ничему не успел научиться. Так Петя думал и шагал, шагал и думал - и сам не заметил,  как  вышел за город и попал в лес. И шел он по лесу, пока не стемнело. "Хорошо бы отдохнуть", - подумал Петя и вдруг увидел, что в  стороне, за елками, белеет какой-то домик. Вошел Петя в домик - хозяев нет. Стоит посреди комнаты стол. Над ним висит керосиновая лампа.  Вокруг  стола  - четыре табуретки. Ходики тикают на стене. А в углу горою навалено сено. Лег Петя в сено, зарылся в  него  поглубже,  согрелся,  поплакал  тихонько, утер слезы бородой и уснул. Просыпается Петя - в комнате  светло,  керосиновая  лампа  горит  под стеклом. А вокруг стола сидят ребята  -  два  мальчика  и  две  девочки. Большие окованные медью счеты лежат перед ними. Ребята считают и  бормочут.   - Два года, да еще пять, да еще семь, да еще три... Это  вам,  Сергей Владимирович, а это ваши, Ольга Капитоновна, а это вам, Марфа  Васильевна, а это ваши, Пантелей Захарович. Замер Петя Зубов, не дышит, ловит каждое слово. И страшно  ему  стало от того, что услышал он.</a:t>
            </a:r>
          </a:p>
          <a:p>
            <a:pPr>
              <a:buNone/>
            </a:pPr>
            <a:r>
              <a:rPr lang="ru-RU" sz="2000" dirty="0" smtClean="0">
                <a:latin typeface="Times New Roman" pitchFamily="18" charset="0"/>
                <a:cs typeface="Times New Roman" pitchFamily="18" charset="0"/>
              </a:rPr>
              <a:t>	Не мальчики и девочки, а злые волшебники и злые волшебницы сидели  за столом! Вот ведь как, оказывается, устроено на свете:  человек,  который понапрасну теряет время, сам не замечает, как стареет. И злые волшебники разведали об этом и давай ловить ребят, теряющих время понапрасну. И вот поймали волшебники Петю Зубова, и еще одного мальчика, и еще двух  девочек и превратили их в стариков. Состарились бедные дети, и сами этого не заметили: ведь человек, напрасно теряющий время, не замечает, как стареет. А время, потерянное ребятами, - забрали  волшебники  себе.  И  стали волшебники малыми ребятами, а ребята - старыми стариками. Как быть?    Что делать? Да неужели же не вернуть ребятам потерянной молодости?</a:t>
            </a:r>
          </a:p>
          <a:p>
            <a:pPr>
              <a:buNone/>
            </a:pPr>
            <a:endParaRPr lang="ru-RU" sz="2000" dirty="0">
              <a:latin typeface="Times New Roman" pitchFamily="18" charset="0"/>
              <a:cs typeface="Times New Roman" pitchFamily="18" charset="0"/>
            </a:endParaRPr>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857488" y="357166"/>
            <a:ext cx="2890170"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sz="2800" b="1" dirty="0" smtClean="0">
                <a:solidFill>
                  <a:schemeClr val="bg1"/>
                </a:solidFill>
                <a:latin typeface="Times New Roman" pitchFamily="18" charset="0"/>
                <a:cs typeface="Times New Roman" pitchFamily="18" charset="0"/>
              </a:rPr>
              <a:t>Работа с текстом</a:t>
            </a:r>
            <a:endParaRPr lang="ru-RU" sz="2800" dirty="0" smtClean="0">
              <a:solidFill>
                <a:schemeClr val="bg1"/>
              </a:solidFill>
              <a:latin typeface="Times New Roman" pitchFamily="18" charset="0"/>
              <a:cs typeface="Times New Roman" pitchFamily="18" charset="0"/>
            </a:endParaRPr>
          </a:p>
        </p:txBody>
      </p:sp>
      <p:sp>
        <p:nvSpPr>
          <p:cNvPr id="67585" name="Rectangle 1"/>
          <p:cNvSpPr>
            <a:spLocks noChangeArrowheads="1"/>
          </p:cNvSpPr>
          <p:nvPr/>
        </p:nvSpPr>
        <p:spPr bwMode="auto">
          <a:xfrm>
            <a:off x="285720" y="-4462760"/>
            <a:ext cx="5295489"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2" name="Содержимое 11"/>
          <p:cNvSpPr>
            <a:spLocks noGrp="1"/>
          </p:cNvSpPr>
          <p:nvPr>
            <p:ph idx="1"/>
          </p:nvPr>
        </p:nvSpPr>
        <p:spPr>
          <a:xfrm>
            <a:off x="214282" y="1071546"/>
            <a:ext cx="8786874" cy="5500726"/>
          </a:xfrm>
        </p:spPr>
        <p:txBody>
          <a:bodyPr>
            <a:normAutofit/>
          </a:bodyPr>
          <a:lstStyle/>
          <a:p>
            <a:pPr>
              <a:buNone/>
            </a:pPr>
            <a:r>
              <a:rPr lang="ru-RU" sz="2000" dirty="0" smtClean="0">
                <a:latin typeface="Times New Roman" pitchFamily="18" charset="0"/>
                <a:cs typeface="Times New Roman" pitchFamily="18" charset="0"/>
              </a:rPr>
              <a:t> </a:t>
            </a:r>
          </a:p>
          <a:p>
            <a:endParaRPr lang="ru-RU" sz="20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15</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1" name="Прямоугольник 10"/>
          <p:cNvSpPr/>
          <p:nvPr/>
        </p:nvSpPr>
        <p:spPr>
          <a:xfrm>
            <a:off x="2786050" y="428604"/>
            <a:ext cx="2357454"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Задание 3</a:t>
            </a:r>
            <a:endParaRPr lang="ru-RU" sz="2800" dirty="0" smtClean="0">
              <a:solidFill>
                <a:schemeClr val="bg1"/>
              </a:solidFill>
              <a:latin typeface="Times New Roman" pitchFamily="18" charset="0"/>
              <a:cs typeface="Times New Roman" pitchFamily="18" charset="0"/>
            </a:endParaRPr>
          </a:p>
        </p:txBody>
      </p:sp>
      <p:sp>
        <p:nvSpPr>
          <p:cNvPr id="34817" name="Rectangle 1"/>
          <p:cNvSpPr>
            <a:spLocks noChangeArrowheads="1"/>
          </p:cNvSpPr>
          <p:nvPr/>
        </p:nvSpPr>
        <p:spPr bwMode="auto">
          <a:xfrm>
            <a:off x="357158" y="1071546"/>
            <a:ext cx="84296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-Прочитайте ещё раз текст и составьте</a:t>
            </a:r>
            <a:r>
              <a:rPr kumimoji="0" lang="ru-RU" sz="2800" b="1" i="0" u="none" strike="noStrike" cap="none" normalizeH="0" baseline="0" dirty="0" smtClean="0">
                <a:ln>
                  <a:noFill/>
                </a:ln>
                <a:solidFill>
                  <a:schemeClr val="tx2">
                    <a:lumMod val="75000"/>
                  </a:schemeClr>
                </a:solidFill>
                <a:effectLst/>
                <a:latin typeface="Calibri"/>
                <a:ea typeface="Calibri" pitchFamily="34" charset="0"/>
                <a:cs typeface="Times New Roman" pitchFamily="18" charset="0"/>
              </a:rPr>
              <a:t> </a:t>
            </a:r>
            <a:r>
              <a:rPr kumimoji="0" lang="ru-RU" sz="2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вопросы</a:t>
            </a:r>
            <a:r>
              <a:rPr kumimoji="0" lang="ru-RU" sz="2800" b="1" i="0" u="none" strike="noStrike" cap="none" normalizeH="0" baseline="0" dirty="0" smtClean="0">
                <a:ln>
                  <a:noFill/>
                </a:ln>
                <a:solidFill>
                  <a:schemeClr val="tx2">
                    <a:lumMod val="75000"/>
                  </a:schemeClr>
                </a:solidFill>
                <a:effectLst/>
                <a:latin typeface="Calibri"/>
                <a:ea typeface="Calibri" pitchFamily="34" charset="0"/>
                <a:cs typeface="Times New Roman" pitchFamily="18" charset="0"/>
              </a:rPr>
              <a:t> </a:t>
            </a:r>
            <a:r>
              <a:rPr kumimoji="0" lang="ru-RU" sz="2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по</a:t>
            </a:r>
            <a:r>
              <a:rPr kumimoji="0" lang="ru-RU" sz="2800" b="1" i="0" u="none" strike="noStrike" cap="none" normalizeH="0" baseline="0" dirty="0" smtClean="0">
                <a:ln>
                  <a:noFill/>
                </a:ln>
                <a:solidFill>
                  <a:schemeClr val="tx2">
                    <a:lumMod val="75000"/>
                  </a:schemeClr>
                </a:solidFill>
                <a:effectLst/>
                <a:latin typeface="Calibri"/>
                <a:ea typeface="Calibri" pitchFamily="34" charset="0"/>
                <a:cs typeface="Times New Roman" pitchFamily="18" charset="0"/>
              </a:rPr>
              <a:t> </a:t>
            </a:r>
            <a:r>
              <a:rPr kumimoji="0" lang="ru-RU" sz="28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сказке.  </a:t>
            </a:r>
            <a:endParaRPr kumimoji="0" lang="ru-RU" sz="2800" b="1"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9" name="Picture 4" descr="Е. Шварц. Сказка о потерянном времени. Shvarz_6 (Картинки) "/>
          <p:cNvPicPr>
            <a:picLocks noChangeAspect="1" noChangeArrowheads="1"/>
          </p:cNvPicPr>
          <p:nvPr/>
        </p:nvPicPr>
        <p:blipFill>
          <a:blip r:embed="rId4"/>
          <a:srcRect/>
          <a:stretch>
            <a:fillRect/>
          </a:stretch>
        </p:blipFill>
        <p:spPr bwMode="auto">
          <a:xfrm>
            <a:off x="3571868" y="3143248"/>
            <a:ext cx="2597146" cy="3129923"/>
          </a:xfrm>
          <a:prstGeom prst="rect">
            <a:avLst/>
          </a:prstGeom>
          <a:noFill/>
          <a:ln w="9525">
            <a:noFill/>
            <a:miter lim="800000"/>
            <a:headEnd/>
            <a:tailEnd/>
          </a:ln>
        </p:spPr>
      </p:pic>
      <p:pic>
        <p:nvPicPr>
          <p:cNvPr id="10" name="Picture 4" descr="Е. Шварц. Сказка о потерянном времени. Shvarz_13 (Картинки) "/>
          <p:cNvPicPr>
            <a:picLocks noChangeAspect="1" noChangeArrowheads="1"/>
          </p:cNvPicPr>
          <p:nvPr/>
        </p:nvPicPr>
        <p:blipFill>
          <a:blip r:embed="rId5"/>
          <a:srcRect b="33562"/>
          <a:stretch>
            <a:fillRect/>
          </a:stretch>
        </p:blipFill>
        <p:spPr bwMode="auto">
          <a:xfrm>
            <a:off x="285720" y="2143116"/>
            <a:ext cx="3053808" cy="2714644"/>
          </a:xfrm>
          <a:prstGeom prst="rect">
            <a:avLst/>
          </a:prstGeom>
          <a:noFill/>
          <a:ln w="9525">
            <a:noFill/>
            <a:miter lim="800000"/>
            <a:headEnd/>
            <a:tailEnd/>
          </a:ln>
        </p:spPr>
      </p:pic>
      <p:pic>
        <p:nvPicPr>
          <p:cNvPr id="13" name="Picture 5" descr="Е. Шварц. Сказка о потерянном времени. Shvarz_7 (Картинки) "/>
          <p:cNvPicPr>
            <a:picLocks noChangeAspect="1" noChangeArrowheads="1"/>
          </p:cNvPicPr>
          <p:nvPr/>
        </p:nvPicPr>
        <p:blipFill>
          <a:blip r:embed="rId6"/>
          <a:srcRect l="52985"/>
          <a:stretch>
            <a:fillRect/>
          </a:stretch>
        </p:blipFill>
        <p:spPr bwMode="auto">
          <a:xfrm>
            <a:off x="6357950" y="1268413"/>
            <a:ext cx="2460613" cy="4803793"/>
          </a:xfrm>
          <a:prstGeom prst="rect">
            <a:avLst/>
          </a:prstGeom>
          <a:noFill/>
          <a:ln w="9525">
            <a:noFill/>
            <a:miter lim="800000"/>
            <a:headEnd/>
            <a:tailEnd/>
          </a:ln>
        </p:spPr>
      </p:pic>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16</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714612" y="357166"/>
            <a:ext cx="3348694" cy="5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2800" b="1" dirty="0" smtClean="0">
                <a:solidFill>
                  <a:schemeClr val="bg1"/>
                </a:solidFill>
                <a:latin typeface="Times New Roman" pitchFamily="18" charset="0"/>
                <a:cs typeface="Times New Roman" pitchFamily="18" charset="0"/>
              </a:rPr>
              <a:t>Примерные ответы</a:t>
            </a:r>
            <a:endParaRPr lang="ru-RU" altLang="ru-RU" sz="24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142844" y="928670"/>
            <a:ext cx="7715304" cy="461665"/>
          </a:xfrm>
          <a:prstGeom prst="rect">
            <a:avLst/>
          </a:prstGeom>
        </p:spPr>
        <p:txBody>
          <a:bodyPr wrap="square">
            <a:spAutoFit/>
          </a:bodyPr>
          <a:lstStyle/>
          <a:p>
            <a:r>
              <a:rPr lang="ru-RU" sz="2400" b="1" i="1" dirty="0" smtClean="0">
                <a:solidFill>
                  <a:schemeClr val="tx2"/>
                </a:solidFill>
                <a:latin typeface="Times New Roman" pitchFamily="18" charset="0"/>
                <a:cs typeface="Times New Roman" pitchFamily="18" charset="0"/>
              </a:rPr>
              <a:t> </a:t>
            </a:r>
            <a:endParaRPr lang="ru-RU" sz="2400" i="1" dirty="0">
              <a:solidFill>
                <a:schemeClr val="tx2"/>
              </a:solidFill>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1524000" y="2578608"/>
          <a:ext cx="6096000" cy="192786"/>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marL="342900" lvl="0" indent="-342900" algn="l">
                        <a:lnSpc>
                          <a:spcPct val="115000"/>
                        </a:lnSpc>
                        <a:spcAft>
                          <a:spcPts val="325"/>
                        </a:spcAft>
                        <a:buSzPts val="1000"/>
                        <a:buFont typeface="Symbol"/>
                        <a:buChar char=""/>
                        <a:tabLst>
                          <a:tab pos="457200" algn="l"/>
                        </a:tabLst>
                      </a:pPr>
                      <a:endParaRPr lang="ru-RU" sz="1100" dirty="0">
                        <a:latin typeface="Calibri"/>
                        <a:ea typeface="Times New Roman"/>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Прямоугольник 8"/>
          <p:cNvSpPr/>
          <p:nvPr/>
        </p:nvSpPr>
        <p:spPr>
          <a:xfrm>
            <a:off x="714348" y="1357298"/>
            <a:ext cx="6715172" cy="3694153"/>
          </a:xfrm>
          <a:prstGeom prst="rect">
            <a:avLst/>
          </a:prstGeom>
        </p:spPr>
        <p:txBody>
          <a:bodyPr wrap="square">
            <a:spAutoFit/>
          </a:bodyPr>
          <a:lstStyle/>
          <a:p>
            <a:pPr marL="342900" lvl="0" indent="-342900">
              <a:lnSpc>
                <a:spcPct val="115000"/>
              </a:lnSpc>
              <a:spcAft>
                <a:spcPts val="325"/>
              </a:spcAft>
              <a:buSzPts val="1000"/>
              <a:buFont typeface="Symbol"/>
              <a:buChar char=""/>
              <a:tabLst>
                <a:tab pos="457200" algn="l"/>
              </a:tabLst>
            </a:pPr>
            <a:r>
              <a:rPr lang="ru-RU" sz="2400" i="1" dirty="0" smtClean="0">
                <a:solidFill>
                  <a:schemeClr val="tx2">
                    <a:lumMod val="75000"/>
                  </a:schemeClr>
                </a:solidFill>
                <a:latin typeface="Times New Roman"/>
                <a:ea typeface="Times New Roman"/>
                <a:cs typeface="Times New Roman"/>
              </a:rPr>
              <a:t>Какие мысли появились у Пети Зубова?</a:t>
            </a:r>
            <a:endParaRPr lang="ru-RU" sz="2400" dirty="0" smtClean="0">
              <a:solidFill>
                <a:schemeClr val="tx2">
                  <a:lumMod val="75000"/>
                </a:schemeClr>
              </a:solidFill>
              <a:ea typeface="Times New Roman"/>
              <a:cs typeface="Times New Roman"/>
            </a:endParaRPr>
          </a:p>
          <a:p>
            <a:pPr marL="342900" lvl="0" indent="-342900">
              <a:lnSpc>
                <a:spcPct val="115000"/>
              </a:lnSpc>
              <a:spcAft>
                <a:spcPts val="325"/>
              </a:spcAft>
              <a:buSzPts val="1000"/>
              <a:buFont typeface="Symbol"/>
              <a:buChar char=""/>
              <a:tabLst>
                <a:tab pos="457200" algn="l"/>
              </a:tabLst>
            </a:pPr>
            <a:r>
              <a:rPr lang="ru-RU" sz="2400" i="1" dirty="0" smtClean="0">
                <a:solidFill>
                  <a:schemeClr val="tx2">
                    <a:lumMod val="75000"/>
                  </a:schemeClr>
                </a:solidFill>
                <a:latin typeface="Times New Roman"/>
                <a:ea typeface="Times New Roman"/>
                <a:cs typeface="Times New Roman"/>
              </a:rPr>
              <a:t>Куда пошел Петя?</a:t>
            </a:r>
            <a:endParaRPr lang="ru-RU" sz="2400" dirty="0" smtClean="0">
              <a:solidFill>
                <a:schemeClr val="tx2">
                  <a:lumMod val="75000"/>
                </a:schemeClr>
              </a:solidFill>
              <a:ea typeface="Times New Roman"/>
              <a:cs typeface="Times New Roman"/>
            </a:endParaRPr>
          </a:p>
          <a:p>
            <a:pPr marL="342900" lvl="0" indent="-342900">
              <a:lnSpc>
                <a:spcPct val="115000"/>
              </a:lnSpc>
              <a:spcAft>
                <a:spcPts val="325"/>
              </a:spcAft>
              <a:buSzPts val="1000"/>
              <a:buFont typeface="Symbol"/>
              <a:buChar char=""/>
              <a:tabLst>
                <a:tab pos="457200" algn="l"/>
              </a:tabLst>
            </a:pPr>
            <a:r>
              <a:rPr lang="ru-RU" sz="2400" i="1" dirty="0" smtClean="0">
                <a:solidFill>
                  <a:schemeClr val="tx2">
                    <a:lumMod val="75000"/>
                  </a:schemeClr>
                </a:solidFill>
                <a:latin typeface="Times New Roman"/>
                <a:ea typeface="Times New Roman"/>
                <a:cs typeface="Times New Roman"/>
              </a:rPr>
              <a:t>Где оказался Петя?</a:t>
            </a:r>
            <a:endParaRPr lang="ru-RU" sz="2400" dirty="0" smtClean="0">
              <a:solidFill>
                <a:schemeClr val="tx2">
                  <a:lumMod val="75000"/>
                </a:schemeClr>
              </a:solidFill>
              <a:ea typeface="Times New Roman"/>
              <a:cs typeface="Times New Roman"/>
            </a:endParaRPr>
          </a:p>
          <a:p>
            <a:pPr marL="342900" lvl="0" indent="-342900">
              <a:lnSpc>
                <a:spcPct val="115000"/>
              </a:lnSpc>
              <a:spcAft>
                <a:spcPts val="325"/>
              </a:spcAft>
              <a:buSzPts val="1000"/>
              <a:buFont typeface="Symbol"/>
              <a:buChar char=""/>
              <a:tabLst>
                <a:tab pos="457200" algn="l"/>
              </a:tabLst>
            </a:pPr>
            <a:r>
              <a:rPr lang="ru-RU" sz="2400" i="1" dirty="0" smtClean="0">
                <a:solidFill>
                  <a:schemeClr val="tx2">
                    <a:lumMod val="75000"/>
                  </a:schemeClr>
                </a:solidFill>
                <a:latin typeface="Times New Roman"/>
                <a:ea typeface="Times New Roman"/>
                <a:cs typeface="Times New Roman"/>
              </a:rPr>
              <a:t>Что Петя делал в домике?</a:t>
            </a:r>
            <a:endParaRPr lang="ru-RU" sz="2400" dirty="0" smtClean="0">
              <a:solidFill>
                <a:schemeClr val="tx2">
                  <a:lumMod val="75000"/>
                </a:schemeClr>
              </a:solidFill>
              <a:ea typeface="Times New Roman"/>
              <a:cs typeface="Times New Roman"/>
            </a:endParaRPr>
          </a:p>
          <a:p>
            <a:pPr marL="342900" lvl="0" indent="-342900">
              <a:lnSpc>
                <a:spcPct val="115000"/>
              </a:lnSpc>
              <a:spcAft>
                <a:spcPts val="325"/>
              </a:spcAft>
              <a:buSzPts val="1000"/>
              <a:buFont typeface="Symbol"/>
              <a:buChar char=""/>
              <a:tabLst>
                <a:tab pos="457200" algn="l"/>
              </a:tabLst>
            </a:pPr>
            <a:r>
              <a:rPr lang="ru-RU" sz="2400" i="1" dirty="0" smtClean="0">
                <a:solidFill>
                  <a:schemeClr val="tx2">
                    <a:lumMod val="75000"/>
                  </a:schemeClr>
                </a:solidFill>
                <a:latin typeface="Times New Roman"/>
                <a:ea typeface="Times New Roman"/>
                <a:cs typeface="Times New Roman"/>
              </a:rPr>
              <a:t>Кого Петя увидел в домике?</a:t>
            </a:r>
            <a:endParaRPr lang="ru-RU" sz="2400" dirty="0" smtClean="0">
              <a:solidFill>
                <a:schemeClr val="tx2">
                  <a:lumMod val="75000"/>
                </a:schemeClr>
              </a:solidFill>
              <a:ea typeface="Times New Roman"/>
              <a:cs typeface="Times New Roman"/>
            </a:endParaRPr>
          </a:p>
          <a:p>
            <a:pPr marL="342900" lvl="0" indent="-342900">
              <a:lnSpc>
                <a:spcPct val="115000"/>
              </a:lnSpc>
              <a:spcAft>
                <a:spcPts val="325"/>
              </a:spcAft>
              <a:buSzPts val="1000"/>
              <a:buFont typeface="Symbol"/>
              <a:buChar char=""/>
              <a:tabLst>
                <a:tab pos="457200" algn="l"/>
              </a:tabLst>
            </a:pPr>
            <a:r>
              <a:rPr lang="ru-RU" sz="2400" i="1" dirty="0" smtClean="0">
                <a:solidFill>
                  <a:schemeClr val="tx2">
                    <a:lumMod val="75000"/>
                  </a:schemeClr>
                </a:solidFill>
                <a:latin typeface="Times New Roman"/>
                <a:ea typeface="Times New Roman"/>
                <a:cs typeface="Times New Roman"/>
              </a:rPr>
              <a:t>О чём говорили злые волшебники и злые волшебницы?</a:t>
            </a:r>
            <a:endParaRPr lang="ru-RU" sz="2400" dirty="0" smtClean="0">
              <a:solidFill>
                <a:schemeClr val="tx2">
                  <a:lumMod val="75000"/>
                </a:schemeClr>
              </a:solidFill>
              <a:ea typeface="Times New Roman"/>
              <a:cs typeface="Times New Roman"/>
            </a:endParaRPr>
          </a:p>
          <a:p>
            <a:pPr marL="342900" lvl="0" indent="-342900">
              <a:lnSpc>
                <a:spcPct val="115000"/>
              </a:lnSpc>
              <a:spcAft>
                <a:spcPts val="325"/>
              </a:spcAft>
              <a:buSzPts val="1000"/>
              <a:buFont typeface="Symbol"/>
              <a:buChar char=""/>
              <a:tabLst>
                <a:tab pos="457200" algn="l"/>
              </a:tabLst>
            </a:pPr>
            <a:r>
              <a:rPr lang="ru-RU" sz="2400" i="1" dirty="0" smtClean="0">
                <a:solidFill>
                  <a:schemeClr val="tx2">
                    <a:lumMod val="75000"/>
                  </a:schemeClr>
                </a:solidFill>
                <a:latin typeface="Times New Roman"/>
                <a:ea typeface="Times New Roman"/>
                <a:cs typeface="Times New Roman"/>
              </a:rPr>
              <a:t>Что значит «понапрасну теряет время»?</a:t>
            </a:r>
            <a:endParaRPr lang="ru-RU" sz="2400" dirty="0">
              <a:solidFill>
                <a:schemeClr val="tx2">
                  <a:lumMod val="75000"/>
                </a:schemeClr>
              </a:solidFill>
              <a:ea typeface="Times New Roman"/>
              <a:cs typeface="Times New Roman"/>
            </a:endParaRPr>
          </a:p>
        </p:txBody>
      </p:sp>
      <p:pic>
        <p:nvPicPr>
          <p:cNvPr id="10" name="imgb" descr="skazka"/>
          <p:cNvPicPr>
            <a:picLocks noChangeAspect="1" noChangeArrowheads="1"/>
          </p:cNvPicPr>
          <p:nvPr/>
        </p:nvPicPr>
        <p:blipFill>
          <a:blip r:embed="rId4"/>
          <a:srcRect/>
          <a:stretch>
            <a:fillRect/>
          </a:stretch>
        </p:blipFill>
        <p:spPr bwMode="auto">
          <a:xfrm>
            <a:off x="6929454" y="1500174"/>
            <a:ext cx="1835150" cy="3213100"/>
          </a:xfrm>
          <a:prstGeom prst="rect">
            <a:avLst/>
          </a:prstGeom>
          <a:noFill/>
          <a:ln w="9525">
            <a:noFill/>
            <a:miter lim="800000"/>
            <a:headEnd/>
            <a:tailEnd/>
          </a:ln>
          <a:effectLst/>
        </p:spPr>
      </p:pic>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17</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142844" y="928670"/>
            <a:ext cx="7715304" cy="461665"/>
          </a:xfrm>
          <a:prstGeom prst="rect">
            <a:avLst/>
          </a:prstGeom>
        </p:spPr>
        <p:txBody>
          <a:bodyPr wrap="square">
            <a:spAutoFit/>
          </a:bodyPr>
          <a:lstStyle/>
          <a:p>
            <a:r>
              <a:rPr lang="ru-RU" sz="2400" b="1" i="1" dirty="0" smtClean="0">
                <a:solidFill>
                  <a:schemeClr val="tx2"/>
                </a:solidFill>
                <a:latin typeface="Times New Roman" pitchFamily="18" charset="0"/>
                <a:cs typeface="Times New Roman" pitchFamily="18" charset="0"/>
              </a:rPr>
              <a:t> </a:t>
            </a:r>
            <a:endParaRPr lang="ru-RU" sz="2400" i="1" dirty="0">
              <a:solidFill>
                <a:schemeClr val="tx2"/>
              </a:solidFill>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1524000" y="2578608"/>
          <a:ext cx="6096000" cy="192786"/>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marL="342900" lvl="0" indent="-342900" algn="l">
                        <a:lnSpc>
                          <a:spcPct val="115000"/>
                        </a:lnSpc>
                        <a:spcAft>
                          <a:spcPts val="325"/>
                        </a:spcAft>
                        <a:buSzPts val="1000"/>
                        <a:buFont typeface="Symbol"/>
                        <a:buChar char=""/>
                        <a:tabLst>
                          <a:tab pos="457200" algn="l"/>
                        </a:tabLst>
                      </a:pPr>
                      <a:endParaRPr lang="ru-RU" sz="1100" dirty="0">
                        <a:latin typeface="Calibri"/>
                        <a:ea typeface="Times New Roman"/>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Прямоугольник 8"/>
          <p:cNvSpPr/>
          <p:nvPr/>
        </p:nvSpPr>
        <p:spPr>
          <a:xfrm>
            <a:off x="714348" y="1357298"/>
            <a:ext cx="7429552" cy="1569660"/>
          </a:xfrm>
          <a:prstGeom prst="rect">
            <a:avLst/>
          </a:prstGeom>
        </p:spPr>
        <p:txBody>
          <a:bodyPr wrap="square">
            <a:spAutoFit/>
          </a:bodyPr>
          <a:lstStyle/>
          <a:p>
            <a:r>
              <a:rPr lang="ru-RU" sz="3200" b="1" dirty="0" smtClean="0">
                <a:solidFill>
                  <a:schemeClr val="tx2"/>
                </a:solidFill>
                <a:latin typeface="Times New Roman" pitchFamily="18" charset="0"/>
                <a:cs typeface="Times New Roman" pitchFamily="18" charset="0"/>
              </a:rPr>
              <a:t>Правильно распоряжаться своим временем, крайне важно, иначе мы никогда ничего не успеем.</a:t>
            </a:r>
            <a:endParaRPr lang="ru-RU" sz="3200" dirty="0">
              <a:solidFill>
                <a:schemeClr val="tx2"/>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62903">
            <a:off x="1968522" y="3260899"/>
            <a:ext cx="2047296" cy="301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2" name="Содержимое 11"/>
          <p:cNvSpPr>
            <a:spLocks noGrp="1"/>
          </p:cNvSpPr>
          <p:nvPr>
            <p:ph idx="1"/>
          </p:nvPr>
        </p:nvSpPr>
        <p:spPr>
          <a:xfrm>
            <a:off x="214282" y="1071546"/>
            <a:ext cx="8786874" cy="5500726"/>
          </a:xfrm>
        </p:spPr>
        <p:txBody>
          <a:bodyPr>
            <a:normAutofit/>
          </a:bodyPr>
          <a:lstStyle/>
          <a:p>
            <a:pPr>
              <a:buNone/>
            </a:pPr>
            <a:r>
              <a:rPr lang="ru-RU" sz="2000" dirty="0" smtClean="0">
                <a:latin typeface="Times New Roman" pitchFamily="18" charset="0"/>
                <a:cs typeface="Times New Roman" pitchFamily="18" charset="0"/>
              </a:rPr>
              <a:t> </a:t>
            </a:r>
          </a:p>
          <a:p>
            <a:endParaRPr lang="ru-RU" sz="20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18</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1" name="Прямоугольник 10"/>
          <p:cNvSpPr/>
          <p:nvPr/>
        </p:nvSpPr>
        <p:spPr>
          <a:xfrm>
            <a:off x="2786050" y="428604"/>
            <a:ext cx="2357454"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Задание 4</a:t>
            </a:r>
            <a:endParaRPr lang="ru-RU" sz="2800" dirty="0" smtClean="0">
              <a:solidFill>
                <a:schemeClr val="bg1"/>
              </a:solidFill>
              <a:latin typeface="Times New Roman" pitchFamily="18" charset="0"/>
              <a:cs typeface="Times New Roman" pitchFamily="18" charset="0"/>
            </a:endParaRPr>
          </a:p>
        </p:txBody>
      </p:sp>
      <p:sp>
        <p:nvSpPr>
          <p:cNvPr id="34817" name="Rectangle 1"/>
          <p:cNvSpPr>
            <a:spLocks noChangeArrowheads="1"/>
          </p:cNvSpPr>
          <p:nvPr/>
        </p:nvSpPr>
        <p:spPr bwMode="auto">
          <a:xfrm>
            <a:off x="214282" y="1285860"/>
            <a:ext cx="8715436"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sz="2800" dirty="0" smtClean="0"/>
              <a:t>  </a:t>
            </a:r>
            <a:r>
              <a:rPr lang="ru-RU" sz="2800" b="1" dirty="0" smtClean="0">
                <a:solidFill>
                  <a:schemeClr val="tx2">
                    <a:lumMod val="75000"/>
                  </a:schemeClr>
                </a:solidFill>
                <a:latin typeface="Times New Roman" pitchFamily="18" charset="0"/>
                <a:cs typeface="Times New Roman" pitchFamily="18" charset="0"/>
              </a:rPr>
              <a:t>Прочитайте слова. Выберите из них те качества, которые помогают ученикам добиться успехов в учёбе и жизни.</a:t>
            </a:r>
          </a:p>
          <a:p>
            <a:r>
              <a:rPr lang="ru-RU" sz="2800" i="1" dirty="0" smtClean="0">
                <a:solidFill>
                  <a:schemeClr val="tx2">
                    <a:lumMod val="75000"/>
                  </a:schemeClr>
                </a:solidFill>
                <a:latin typeface="Times New Roman" pitchFamily="18" charset="0"/>
                <a:cs typeface="Times New Roman" pitchFamily="18" charset="0"/>
              </a:rPr>
              <a:t>Ленивый, рассеянный, внимательный, усидчивый, несобранный, трудолюбивый, любознательный, умный, послушный, непоседливый, добросовестный, </a:t>
            </a:r>
          </a:p>
          <a:p>
            <a:r>
              <a:rPr lang="ru-RU" sz="2800" i="1" dirty="0" smtClean="0">
                <a:solidFill>
                  <a:schemeClr val="tx2">
                    <a:lumMod val="75000"/>
                  </a:schemeClr>
                </a:solidFill>
                <a:latin typeface="Times New Roman" pitchFamily="18" charset="0"/>
                <a:cs typeface="Times New Roman" pitchFamily="18" charset="0"/>
              </a:rPr>
              <a:t>безответственный, целеустремленный, неряшливый, </a:t>
            </a:r>
          </a:p>
          <a:p>
            <a:r>
              <a:rPr lang="ru-RU" sz="2800" i="1" dirty="0" smtClean="0">
                <a:solidFill>
                  <a:schemeClr val="tx2">
                    <a:lumMod val="75000"/>
                  </a:schemeClr>
                </a:solidFill>
                <a:latin typeface="Times New Roman" pitchFamily="18" charset="0"/>
                <a:cs typeface="Times New Roman" pitchFamily="18" charset="0"/>
              </a:rPr>
              <a:t>организованный.</a:t>
            </a:r>
            <a:endParaRPr lang="ru-RU" sz="28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19</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714612" y="357166"/>
            <a:ext cx="3348694" cy="5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2800" b="1" dirty="0" smtClean="0">
                <a:solidFill>
                  <a:schemeClr val="bg1"/>
                </a:solidFill>
                <a:latin typeface="Times New Roman" pitchFamily="18" charset="0"/>
                <a:cs typeface="Times New Roman" pitchFamily="18" charset="0"/>
              </a:rPr>
              <a:t>Примерные ответы</a:t>
            </a:r>
            <a:endParaRPr lang="ru-RU" altLang="ru-RU" sz="24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142844" y="928670"/>
            <a:ext cx="7715304" cy="461665"/>
          </a:xfrm>
          <a:prstGeom prst="rect">
            <a:avLst/>
          </a:prstGeom>
        </p:spPr>
        <p:txBody>
          <a:bodyPr wrap="square">
            <a:spAutoFit/>
          </a:bodyPr>
          <a:lstStyle/>
          <a:p>
            <a:r>
              <a:rPr lang="ru-RU" sz="2400" b="1" i="1" dirty="0" smtClean="0">
                <a:solidFill>
                  <a:schemeClr val="tx2"/>
                </a:solidFill>
                <a:latin typeface="Times New Roman" pitchFamily="18" charset="0"/>
                <a:cs typeface="Times New Roman" pitchFamily="18" charset="0"/>
              </a:rPr>
              <a:t> </a:t>
            </a:r>
            <a:endParaRPr lang="ru-RU" sz="2400" i="1" dirty="0">
              <a:solidFill>
                <a:schemeClr val="tx2"/>
              </a:solidFill>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1524000" y="2578608"/>
          <a:ext cx="6096000" cy="192786"/>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marL="342900" lvl="0" indent="-342900" algn="l">
                        <a:lnSpc>
                          <a:spcPct val="115000"/>
                        </a:lnSpc>
                        <a:spcAft>
                          <a:spcPts val="325"/>
                        </a:spcAft>
                        <a:buSzPts val="1000"/>
                        <a:buFont typeface="Symbol"/>
                        <a:buChar char=""/>
                        <a:tabLst>
                          <a:tab pos="457200" algn="l"/>
                        </a:tabLst>
                      </a:pPr>
                      <a:endParaRPr lang="ru-RU" sz="1100" dirty="0">
                        <a:latin typeface="Calibri"/>
                        <a:ea typeface="Times New Roman"/>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Прямоугольник 8"/>
          <p:cNvSpPr/>
          <p:nvPr/>
        </p:nvSpPr>
        <p:spPr>
          <a:xfrm>
            <a:off x="214282" y="1357298"/>
            <a:ext cx="8643998" cy="1384995"/>
          </a:xfrm>
          <a:prstGeom prst="rect">
            <a:avLst/>
          </a:prstGeom>
        </p:spPr>
        <p:txBody>
          <a:bodyPr wrap="square">
            <a:spAutoFit/>
          </a:bodyPr>
          <a:lstStyle/>
          <a:p>
            <a:r>
              <a:rPr lang="ru-RU" sz="2800" i="1" dirty="0" smtClean="0">
                <a:solidFill>
                  <a:schemeClr val="tx2">
                    <a:lumMod val="75000"/>
                  </a:schemeClr>
                </a:solidFill>
                <a:latin typeface="Times New Roman" pitchFamily="18" charset="0"/>
                <a:cs typeface="Times New Roman" pitchFamily="18" charset="0"/>
              </a:rPr>
              <a:t>Внимательный, усидчивый, трудолюбивый, любознательный, умный, послушный, добросовестный, целеустремлённый, организованный.</a:t>
            </a:r>
            <a:endParaRPr lang="ru-RU" sz="28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6" name="Прямоугольник 15"/>
          <p:cNvSpPr/>
          <p:nvPr/>
        </p:nvSpPr>
        <p:spPr>
          <a:xfrm>
            <a:off x="848434" y="1151879"/>
            <a:ext cx="7517721" cy="3908762"/>
          </a:xfrm>
          <a:prstGeom prst="rect">
            <a:avLst/>
          </a:prstGeom>
        </p:spPr>
        <p:txBody>
          <a:bodyPr wrap="square">
            <a:spAutoFit/>
          </a:bodyPr>
          <a:lstStyle/>
          <a:p>
            <a:r>
              <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Вы узнаете:</a:t>
            </a:r>
          </a:p>
          <a:p>
            <a:r>
              <a:rPr lang="ru-RU" sz="2500" dirty="0" smtClean="0">
                <a:solidFill>
                  <a:srgbClr val="0070C0"/>
                </a:solidFill>
                <a:latin typeface="Times New Roman" pitchFamily="18" charset="0"/>
                <a:cs typeface="Times New Roman" pitchFamily="18" charset="0"/>
              </a:rPr>
              <a:t>-о жизни и творчестве Евгения</a:t>
            </a:r>
            <a:r>
              <a:rPr lang="ru-RU" sz="2500" b="1" dirty="0" smtClean="0">
                <a:solidFill>
                  <a:srgbClr val="0070C0"/>
                </a:solidFill>
                <a:latin typeface="Times New Roman" pitchFamily="18" charset="0"/>
                <a:cs typeface="Times New Roman" pitchFamily="18" charset="0"/>
              </a:rPr>
              <a:t> </a:t>
            </a:r>
            <a:r>
              <a:rPr lang="ru-RU" sz="2500" dirty="0" smtClean="0">
                <a:solidFill>
                  <a:srgbClr val="0070C0"/>
                </a:solidFill>
                <a:latin typeface="Times New Roman" pitchFamily="18" charset="0"/>
                <a:cs typeface="Times New Roman" pitchFamily="18" charset="0"/>
              </a:rPr>
              <a:t>Шварца  и познакомитесь с его  произведением «Сказка о потерянном времени».</a:t>
            </a:r>
          </a:p>
          <a:p>
            <a:endParaRPr lang="ru-RU" sz="2500" dirty="0" smtClean="0">
              <a:solidFill>
                <a:schemeClr val="tx2"/>
              </a:solidFill>
              <a:latin typeface="Times New Roman" pitchFamily="18" charset="0"/>
              <a:cs typeface="Times New Roman" pitchFamily="18" charset="0"/>
            </a:endParaRPr>
          </a:p>
          <a:p>
            <a:r>
              <a:rPr lang="kk-KZ" sz="2400"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Вы </a:t>
            </a:r>
            <a:r>
              <a:rPr lang="kk-KZ"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сможете:</a:t>
            </a:r>
            <a:endParaRPr lang="ru-RU" sz="2400"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a:p>
            <a:r>
              <a:rPr lang="kk-KZ" sz="2500" b="1" dirty="0" smtClean="0">
                <a:solidFill>
                  <a:schemeClr val="tx2"/>
                </a:solidFill>
                <a:latin typeface="Times New Roman" pitchFamily="18" charset="0"/>
                <a:cs typeface="Times New Roman" pitchFamily="18" charset="0"/>
              </a:rPr>
              <a:t>-</a:t>
            </a:r>
            <a:r>
              <a:rPr lang="kk-KZ" sz="2500" dirty="0" smtClean="0">
                <a:latin typeface="Times New Roman" pitchFamily="18" charset="0"/>
                <a:cs typeface="Times New Roman" pitchFamily="18" charset="0"/>
              </a:rPr>
              <a:t> </a:t>
            </a:r>
            <a:r>
              <a:rPr lang="ru-RU" sz="2500" dirty="0" smtClean="0">
                <a:solidFill>
                  <a:schemeClr val="accent1"/>
                </a:solidFill>
                <a:latin typeface="Times New Roman" pitchFamily="18" charset="0"/>
                <a:cs typeface="Times New Roman" pitchFamily="18" charset="0"/>
              </a:rPr>
              <a:t>определять	основную мысль, опираясь на содержание текста;</a:t>
            </a:r>
          </a:p>
          <a:p>
            <a:r>
              <a:rPr lang="ru-RU" sz="2500" dirty="0" smtClean="0">
                <a:solidFill>
                  <a:schemeClr val="accent1"/>
                </a:solidFill>
                <a:latin typeface="Times New Roman" pitchFamily="18" charset="0"/>
                <a:cs typeface="Times New Roman" pitchFamily="18" charset="0"/>
              </a:rPr>
              <a:t>- формулировать проблемные вопросы по тексту;</a:t>
            </a:r>
          </a:p>
          <a:p>
            <a:r>
              <a:rPr lang="ru-RU" sz="2500" dirty="0" smtClean="0">
                <a:solidFill>
                  <a:schemeClr val="accent1"/>
                </a:solidFill>
                <a:latin typeface="Times New Roman" pitchFamily="18" charset="0"/>
                <a:cs typeface="Times New Roman" pitchFamily="18" charset="0"/>
              </a:rPr>
              <a:t>- использовать виды чтения, включая поисковое.</a:t>
            </a:r>
            <a:endParaRPr lang="ru-RU" sz="25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73616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2" name="Содержимое 11"/>
          <p:cNvSpPr>
            <a:spLocks noGrp="1"/>
          </p:cNvSpPr>
          <p:nvPr>
            <p:ph idx="1"/>
          </p:nvPr>
        </p:nvSpPr>
        <p:spPr>
          <a:xfrm>
            <a:off x="214282" y="1071546"/>
            <a:ext cx="8786874" cy="5500726"/>
          </a:xfrm>
        </p:spPr>
        <p:txBody>
          <a:bodyPr>
            <a:normAutofit/>
          </a:bodyPr>
          <a:lstStyle/>
          <a:p>
            <a:pPr>
              <a:buNone/>
            </a:pPr>
            <a:r>
              <a:rPr lang="ru-RU" sz="2000" dirty="0" smtClean="0">
                <a:latin typeface="Times New Roman" pitchFamily="18" charset="0"/>
                <a:cs typeface="Times New Roman" pitchFamily="18" charset="0"/>
              </a:rPr>
              <a:t> </a:t>
            </a:r>
          </a:p>
          <a:p>
            <a:pPr>
              <a:buNone/>
            </a:pPr>
            <a:endParaRPr lang="ru-RU" sz="2400" i="1" dirty="0" smtClean="0">
              <a:solidFill>
                <a:srgbClr val="0070C0"/>
              </a:solidFill>
              <a:latin typeface="Times New Roman" pitchFamily="18" charset="0"/>
              <a:cs typeface="Times New Roman" pitchFamily="18" charset="0"/>
            </a:endParaRPr>
          </a:p>
          <a:p>
            <a:pPr>
              <a:buNone/>
            </a:pPr>
            <a:endParaRPr lang="ru-RU" sz="20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20</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285984" y="357166"/>
            <a:ext cx="4050873"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2800" b="1" dirty="0" smtClean="0">
                <a:solidFill>
                  <a:schemeClr val="bg1"/>
                </a:solidFill>
              </a:rPr>
              <a:t>Творческое задание  </a:t>
            </a:r>
            <a:endParaRPr lang="ru-RU" sz="2800" dirty="0" smtClean="0">
              <a:solidFill>
                <a:schemeClr val="bg1"/>
              </a:solidFill>
            </a:endParaRPr>
          </a:p>
        </p:txBody>
      </p:sp>
      <p:sp>
        <p:nvSpPr>
          <p:cNvPr id="67585" name="Rectangle 1"/>
          <p:cNvSpPr>
            <a:spLocks noChangeArrowheads="1"/>
          </p:cNvSpPr>
          <p:nvPr/>
        </p:nvSpPr>
        <p:spPr bwMode="auto">
          <a:xfrm>
            <a:off x="0" y="0"/>
            <a:ext cx="21352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2" descr="составим синквейн на тему ВРЕМЯ"/>
          <p:cNvPicPr>
            <a:picLocks noChangeAspect="1" noChangeArrowheads="1"/>
          </p:cNvPicPr>
          <p:nvPr/>
        </p:nvPicPr>
        <p:blipFill>
          <a:blip r:embed="rId4"/>
          <a:srcRect/>
          <a:stretch>
            <a:fillRect/>
          </a:stretch>
        </p:blipFill>
        <p:spPr bwMode="auto">
          <a:xfrm>
            <a:off x="0" y="991130"/>
            <a:ext cx="9144000" cy="5866870"/>
          </a:xfrm>
          <a:prstGeom prst="rect">
            <a:avLst/>
          </a:prstGeom>
          <a:noFill/>
        </p:spPr>
      </p:pic>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21</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714612" y="357166"/>
            <a:ext cx="3348694" cy="5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2800" b="1" dirty="0" smtClean="0">
                <a:solidFill>
                  <a:schemeClr val="bg1"/>
                </a:solidFill>
                <a:latin typeface="Times New Roman" pitchFamily="18" charset="0"/>
                <a:cs typeface="Times New Roman" pitchFamily="18" charset="0"/>
              </a:rPr>
              <a:t>Примерные ответы</a:t>
            </a:r>
            <a:endParaRPr lang="ru-RU" altLang="ru-RU" sz="24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142844" y="928670"/>
            <a:ext cx="7715304" cy="461665"/>
          </a:xfrm>
          <a:prstGeom prst="rect">
            <a:avLst/>
          </a:prstGeom>
        </p:spPr>
        <p:txBody>
          <a:bodyPr wrap="square">
            <a:spAutoFit/>
          </a:bodyPr>
          <a:lstStyle/>
          <a:p>
            <a:r>
              <a:rPr lang="ru-RU" sz="2400" b="1" i="1" dirty="0" smtClean="0">
                <a:solidFill>
                  <a:schemeClr val="tx2"/>
                </a:solidFill>
                <a:latin typeface="Times New Roman" pitchFamily="18" charset="0"/>
                <a:cs typeface="Times New Roman" pitchFamily="18" charset="0"/>
              </a:rPr>
              <a:t> </a:t>
            </a:r>
            <a:endParaRPr lang="ru-RU" sz="2400" i="1" dirty="0">
              <a:solidFill>
                <a:schemeClr val="tx2"/>
              </a:solidFill>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1524000" y="2578608"/>
          <a:ext cx="6096000" cy="192786"/>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marL="342900" lvl="0" indent="-342900" algn="l">
                        <a:lnSpc>
                          <a:spcPct val="115000"/>
                        </a:lnSpc>
                        <a:spcAft>
                          <a:spcPts val="325"/>
                        </a:spcAft>
                        <a:buSzPts val="1000"/>
                        <a:buFont typeface="Symbol"/>
                        <a:buChar char=""/>
                        <a:tabLst>
                          <a:tab pos="457200" algn="l"/>
                        </a:tabLst>
                      </a:pPr>
                      <a:endParaRPr lang="ru-RU" sz="1100" dirty="0">
                        <a:latin typeface="Calibri"/>
                        <a:ea typeface="Times New Roman"/>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Прямоугольник 8"/>
          <p:cNvSpPr/>
          <p:nvPr/>
        </p:nvSpPr>
        <p:spPr>
          <a:xfrm>
            <a:off x="714348" y="1357298"/>
            <a:ext cx="6715172" cy="2530180"/>
          </a:xfrm>
          <a:prstGeom prst="rect">
            <a:avLst/>
          </a:prstGeom>
        </p:spPr>
        <p:txBody>
          <a:bodyPr wrap="square">
            <a:spAutoFit/>
          </a:bodyPr>
          <a:lstStyle/>
          <a:p>
            <a:pPr marL="342900" lvl="0" indent="-342900" algn="ctr">
              <a:lnSpc>
                <a:spcPct val="115000"/>
              </a:lnSpc>
              <a:spcAft>
                <a:spcPts val="325"/>
              </a:spcAft>
              <a:buSzPts val="1000"/>
              <a:tabLst>
                <a:tab pos="457200" algn="l"/>
              </a:tabLst>
            </a:pPr>
            <a:r>
              <a:rPr lang="ru-RU" sz="2800" dirty="0" smtClean="0">
                <a:solidFill>
                  <a:schemeClr val="tx2">
                    <a:lumMod val="75000"/>
                  </a:schemeClr>
                </a:solidFill>
                <a:latin typeface="Times New Roman" pitchFamily="18" charset="0"/>
                <a:cs typeface="Times New Roman" pitchFamily="18" charset="0"/>
              </a:rPr>
              <a:t>Время.</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Определенное, точное.</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Создает, устанавливает, фиксирует.</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Отправная точка отсчета.</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Мера.</a:t>
            </a:r>
            <a:endParaRPr lang="ru-RU" sz="2800" dirty="0">
              <a:solidFill>
                <a:schemeClr val="tx2">
                  <a:lumMod val="75000"/>
                </a:schemeClr>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1.Как звали главного героя сказки?</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Миша Петров </a:t>
            </a:r>
          </a:p>
          <a:p>
            <a:r>
              <a:rPr lang="ru-RU" sz="2400" dirty="0" smtClean="0">
                <a:solidFill>
                  <a:schemeClr val="tx2"/>
                </a:solidFill>
                <a:latin typeface="Times New Roman" pitchFamily="18" charset="0"/>
                <a:cs typeface="Times New Roman" pitchFamily="18" charset="0"/>
              </a:rPr>
              <a:t>б) Ваня Ковалев</a:t>
            </a:r>
          </a:p>
          <a:p>
            <a:r>
              <a:rPr lang="ru-RU" sz="2400" dirty="0" smtClean="0">
                <a:solidFill>
                  <a:schemeClr val="tx2"/>
                </a:solidFill>
                <a:latin typeface="Times New Roman" pitchFamily="18" charset="0"/>
                <a:cs typeface="Times New Roman" pitchFamily="18" charset="0"/>
              </a:rPr>
              <a:t>в) Петя Зубов  </a:t>
            </a:r>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1.Как звали главного героя сказки?</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Миша Петров </a:t>
            </a:r>
          </a:p>
          <a:p>
            <a:r>
              <a:rPr lang="ru-RU" sz="2400" dirty="0" smtClean="0">
                <a:solidFill>
                  <a:schemeClr val="tx2"/>
                </a:solidFill>
                <a:latin typeface="Times New Roman" pitchFamily="18" charset="0"/>
                <a:cs typeface="Times New Roman" pitchFamily="18" charset="0"/>
              </a:rPr>
              <a:t>б) Ваня Ковалев</a:t>
            </a:r>
          </a:p>
          <a:p>
            <a:r>
              <a:rPr lang="ru-RU" sz="2400" b="1" dirty="0" smtClean="0">
                <a:solidFill>
                  <a:schemeClr val="tx2"/>
                </a:solidFill>
                <a:latin typeface="Times New Roman" pitchFamily="18" charset="0"/>
                <a:cs typeface="Times New Roman" pitchFamily="18" charset="0"/>
              </a:rPr>
              <a:t>в) Петя Зубов </a:t>
            </a:r>
            <a:r>
              <a:rPr lang="ru-RU" sz="2000" b="1" dirty="0" smtClean="0">
                <a:solidFill>
                  <a:schemeClr val="tx2"/>
                </a:solidFill>
              </a:rPr>
              <a:t> </a:t>
            </a:r>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23</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2.Что всегда говорил Петя, когда опаздывал?</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Успею!  </a:t>
            </a:r>
          </a:p>
          <a:p>
            <a:r>
              <a:rPr lang="ru-RU" sz="2400" dirty="0" smtClean="0">
                <a:solidFill>
                  <a:schemeClr val="tx2"/>
                </a:solidFill>
                <a:latin typeface="Times New Roman" pitchFamily="18" charset="0"/>
                <a:cs typeface="Times New Roman" pitchFamily="18" charset="0"/>
              </a:rPr>
              <a:t>б) Всё равно!</a:t>
            </a:r>
          </a:p>
          <a:p>
            <a:r>
              <a:rPr lang="ru-RU" sz="2400" dirty="0" smtClean="0">
                <a:solidFill>
                  <a:schemeClr val="tx2"/>
                </a:solidFill>
                <a:latin typeface="Times New Roman" pitchFamily="18" charset="0"/>
                <a:cs typeface="Times New Roman" pitchFamily="18" charset="0"/>
              </a:rPr>
              <a:t>в)  Что!?!?</a:t>
            </a:r>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24</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2.Что всегда говорил Петя, когда опаздывал?</a:t>
            </a:r>
            <a:endParaRPr lang="ru-RU" sz="2400" dirty="0" smtClean="0">
              <a:solidFill>
                <a:schemeClr val="tx2"/>
              </a:solidFill>
              <a:latin typeface="Times New Roman" pitchFamily="18" charset="0"/>
              <a:cs typeface="Times New Roman" pitchFamily="18" charset="0"/>
            </a:endParaRPr>
          </a:p>
          <a:p>
            <a:r>
              <a:rPr lang="ru-RU" sz="2400" b="1" dirty="0" smtClean="0">
                <a:solidFill>
                  <a:schemeClr val="tx2"/>
                </a:solidFill>
                <a:latin typeface="Times New Roman" pitchFamily="18" charset="0"/>
                <a:cs typeface="Times New Roman" pitchFamily="18" charset="0"/>
              </a:rPr>
              <a:t>а) Успею!  </a:t>
            </a:r>
          </a:p>
          <a:p>
            <a:r>
              <a:rPr lang="ru-RU" sz="2400" dirty="0" smtClean="0">
                <a:solidFill>
                  <a:schemeClr val="tx2"/>
                </a:solidFill>
                <a:latin typeface="Times New Roman" pitchFamily="18" charset="0"/>
                <a:cs typeface="Times New Roman" pitchFamily="18" charset="0"/>
              </a:rPr>
              <a:t>б) Всё равно!</a:t>
            </a:r>
          </a:p>
          <a:p>
            <a:r>
              <a:rPr lang="ru-RU" sz="2400" dirty="0" smtClean="0">
                <a:solidFill>
                  <a:schemeClr val="tx2"/>
                </a:solidFill>
                <a:latin typeface="Times New Roman" pitchFamily="18" charset="0"/>
                <a:cs typeface="Times New Roman" pitchFamily="18" charset="0"/>
              </a:rPr>
              <a:t>в)  Что!?!?</a:t>
            </a:r>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25</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3.В кого превратился мальчик?  </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В бабушку </a:t>
            </a:r>
          </a:p>
          <a:p>
            <a:r>
              <a:rPr lang="ru-RU" sz="2400" dirty="0" smtClean="0">
                <a:solidFill>
                  <a:schemeClr val="tx2"/>
                </a:solidFill>
                <a:latin typeface="Times New Roman" pitchFamily="18" charset="0"/>
                <a:cs typeface="Times New Roman" pitchFamily="18" charset="0"/>
              </a:rPr>
              <a:t>б)  В девочку</a:t>
            </a:r>
          </a:p>
          <a:p>
            <a:r>
              <a:rPr lang="ru-RU" sz="2400" dirty="0" smtClean="0">
                <a:solidFill>
                  <a:schemeClr val="tx2"/>
                </a:solidFill>
                <a:latin typeface="Times New Roman" pitchFamily="18" charset="0"/>
                <a:cs typeface="Times New Roman" pitchFamily="18" charset="0"/>
              </a:rPr>
              <a:t>в) В старика</a:t>
            </a:r>
          </a:p>
          <a:p>
            <a:endParaRPr lang="ru-RU" sz="2000" dirty="0" smtClean="0"/>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26</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3.В кого превратился мальчик?  </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В бабушку </a:t>
            </a:r>
          </a:p>
          <a:p>
            <a:r>
              <a:rPr lang="ru-RU" sz="2400" dirty="0" smtClean="0">
                <a:solidFill>
                  <a:schemeClr val="tx2"/>
                </a:solidFill>
                <a:latin typeface="Times New Roman" pitchFamily="18" charset="0"/>
                <a:cs typeface="Times New Roman" pitchFamily="18" charset="0"/>
              </a:rPr>
              <a:t>б)  В девочку</a:t>
            </a:r>
          </a:p>
          <a:p>
            <a:r>
              <a:rPr lang="ru-RU" sz="2400" b="1" dirty="0" smtClean="0">
                <a:solidFill>
                  <a:schemeClr val="tx2"/>
                </a:solidFill>
                <a:latin typeface="Times New Roman" pitchFamily="18" charset="0"/>
                <a:cs typeface="Times New Roman" pitchFamily="18" charset="0"/>
              </a:rPr>
              <a:t>в) В старика</a:t>
            </a:r>
          </a:p>
          <a:p>
            <a:endParaRPr lang="ru-RU" sz="2000" dirty="0" smtClean="0"/>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27</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4. Что делали с людьми злые волшебники?</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Похищали их и держали запертыми в сарае  </a:t>
            </a:r>
          </a:p>
          <a:p>
            <a:r>
              <a:rPr lang="ru-RU" sz="2400" dirty="0" smtClean="0">
                <a:solidFill>
                  <a:schemeClr val="tx2"/>
                </a:solidFill>
                <a:latin typeface="Times New Roman" pitchFamily="18" charset="0"/>
                <a:cs typeface="Times New Roman" pitchFamily="18" charset="0"/>
              </a:rPr>
              <a:t>б) Пугали их страшными заклинаниями </a:t>
            </a:r>
          </a:p>
          <a:p>
            <a:r>
              <a:rPr lang="ru-RU" sz="2400" dirty="0" smtClean="0">
                <a:solidFill>
                  <a:schemeClr val="tx2"/>
                </a:solidFill>
                <a:latin typeface="Times New Roman" pitchFamily="18" charset="0"/>
                <a:cs typeface="Times New Roman" pitchFamily="18" charset="0"/>
              </a:rPr>
              <a:t>в) Забирали у них время, которое тратилось понапрасну</a:t>
            </a:r>
          </a:p>
          <a:p>
            <a:endParaRPr lang="ru-RU" sz="2000" b="1" dirty="0" smtClean="0"/>
          </a:p>
          <a:p>
            <a:endParaRPr lang="ru-RU" sz="2000" dirty="0" smtClean="0"/>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28</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4. Что делали с людьми злые волшебники?</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Похищали их и держали запертыми в сарае  </a:t>
            </a:r>
          </a:p>
          <a:p>
            <a:r>
              <a:rPr lang="ru-RU" sz="2400" dirty="0" smtClean="0">
                <a:solidFill>
                  <a:schemeClr val="tx2"/>
                </a:solidFill>
                <a:latin typeface="Times New Roman" pitchFamily="18" charset="0"/>
                <a:cs typeface="Times New Roman" pitchFamily="18" charset="0"/>
              </a:rPr>
              <a:t>б) Пугали их страшными заклинаниями </a:t>
            </a:r>
          </a:p>
          <a:p>
            <a:r>
              <a:rPr lang="ru-RU" sz="2400" b="1" dirty="0" smtClean="0">
                <a:solidFill>
                  <a:schemeClr val="tx2"/>
                </a:solidFill>
                <a:latin typeface="Times New Roman" pitchFamily="18" charset="0"/>
                <a:cs typeface="Times New Roman" pitchFamily="18" charset="0"/>
              </a:rPr>
              <a:t>в) Забирали у них время, которое тратилось понапрасну</a:t>
            </a:r>
          </a:p>
          <a:p>
            <a:endParaRPr lang="ru-RU" sz="2000" b="1" dirty="0" smtClean="0"/>
          </a:p>
          <a:p>
            <a:endParaRPr lang="ru-RU" sz="2000" dirty="0" smtClean="0"/>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29</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3116"/>
            <a:ext cx="9144000" cy="6891116"/>
          </a:xfrm>
          <a:prstGeom prst="rect">
            <a:avLst/>
          </a:prstGeom>
          <a:solidFill>
            <a:schemeClr val="accent1">
              <a:lumMod val="40000"/>
              <a:lumOff val="60000"/>
            </a:schemeClr>
          </a:solidFill>
          <a:ln>
            <a:noFill/>
          </a:ln>
        </p:spPr>
      </p:pic>
      <p:sp>
        <p:nvSpPr>
          <p:cNvPr id="12" name="Содержимое 11"/>
          <p:cNvSpPr>
            <a:spLocks noGrp="1"/>
          </p:cNvSpPr>
          <p:nvPr>
            <p:ph idx="1"/>
          </p:nvPr>
        </p:nvSpPr>
        <p:spPr>
          <a:xfrm>
            <a:off x="214282" y="1071546"/>
            <a:ext cx="8786874" cy="5500726"/>
          </a:xfrm>
        </p:spPr>
        <p:txBody>
          <a:bodyPr>
            <a:normAutofit/>
          </a:bodyPr>
          <a:lstStyle/>
          <a:p>
            <a:pPr>
              <a:buNone/>
            </a:pPr>
            <a:r>
              <a:rPr lang="ru-RU" sz="2000" dirty="0" smtClean="0">
                <a:latin typeface="Times New Roman" pitchFamily="18" charset="0"/>
                <a:cs typeface="Times New Roman" pitchFamily="18" charset="0"/>
              </a:rPr>
              <a:t> </a:t>
            </a:r>
          </a:p>
          <a:p>
            <a:pPr>
              <a:buNone/>
            </a:pPr>
            <a:r>
              <a:rPr lang="ru-RU" sz="2000" dirty="0" smtClean="0"/>
              <a:t> </a:t>
            </a:r>
            <a:endParaRPr lang="ru-RU" sz="20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67585" name="Rectangle 1"/>
          <p:cNvSpPr>
            <a:spLocks noChangeArrowheads="1"/>
          </p:cNvSpPr>
          <p:nvPr/>
        </p:nvSpPr>
        <p:spPr bwMode="auto">
          <a:xfrm>
            <a:off x="0" y="0"/>
            <a:ext cx="21352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 name="Прямая со стрелкой 17"/>
          <p:cNvCxnSpPr/>
          <p:nvPr/>
        </p:nvCxnSpPr>
        <p:spPr>
          <a:xfrm flipV="1">
            <a:off x="5143504" y="3143248"/>
            <a:ext cx="121444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06" name="Picture 2" descr="👍 Сказка о потерянном времени. Евгений Шварц 🐱 | Сказки для детей.  Рассказы и сказки с картинками"/>
          <p:cNvPicPr>
            <a:picLocks noChangeAspect="1" noChangeArrowheads="1"/>
          </p:cNvPicPr>
          <p:nvPr/>
        </p:nvPicPr>
        <p:blipFill>
          <a:blip r:embed="rId4"/>
          <a:srcRect/>
          <a:stretch>
            <a:fillRect/>
          </a:stretch>
        </p:blipFill>
        <p:spPr bwMode="auto">
          <a:xfrm>
            <a:off x="5072067" y="2188853"/>
            <a:ext cx="3214710" cy="4188122"/>
          </a:xfrm>
          <a:prstGeom prst="rect">
            <a:avLst/>
          </a:prstGeom>
          <a:noFill/>
        </p:spPr>
      </p:pic>
      <p:sp>
        <p:nvSpPr>
          <p:cNvPr id="47105" name="Rectangle 1"/>
          <p:cNvSpPr>
            <a:spLocks noChangeArrowheads="1"/>
          </p:cNvSpPr>
          <p:nvPr/>
        </p:nvSpPr>
        <p:spPr bwMode="auto">
          <a:xfrm>
            <a:off x="428596" y="1142984"/>
            <a:ext cx="621510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Без ног и без крыльев оно,</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Быстро летит,</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Не догонишь его.</a:t>
            </a:r>
            <a:r>
              <a:rPr kumimoji="0" lang="ru-RU"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19" name="Прямоугольник 18"/>
          <p:cNvSpPr/>
          <p:nvPr/>
        </p:nvSpPr>
        <p:spPr>
          <a:xfrm>
            <a:off x="3286116" y="428604"/>
            <a:ext cx="1857388" cy="523220"/>
          </a:xfrm>
          <a:prstGeom prst="rect">
            <a:avLst/>
          </a:prstGeom>
        </p:spPr>
        <p:txBody>
          <a:bodyPr wrap="square">
            <a:spAutoFit/>
          </a:bodyPr>
          <a:lstStyle/>
          <a:p>
            <a:pPr algn="ctr"/>
            <a:r>
              <a:rPr lang="ru-RU" sz="2800" dirty="0" smtClean="0">
                <a:solidFill>
                  <a:schemeClr val="bg1"/>
                </a:solidFill>
                <a:latin typeface="Times New Roman"/>
                <a:ea typeface="Times New Roman"/>
              </a:rPr>
              <a:t>Загадка</a:t>
            </a:r>
            <a:endParaRPr lang="ru-RU" sz="2800" dirty="0">
              <a:solidFill>
                <a:schemeClr val="bg1"/>
              </a:solidFill>
              <a:latin typeface="Times New Roman"/>
              <a:ea typeface="Times New Roman"/>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5. Ходики – это….</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любые движущиеся предметы</a:t>
            </a:r>
          </a:p>
          <a:p>
            <a:r>
              <a:rPr lang="ru-RU" sz="2400" dirty="0" smtClean="0">
                <a:solidFill>
                  <a:schemeClr val="tx2"/>
                </a:solidFill>
                <a:latin typeface="Times New Roman" pitchFamily="18" charset="0"/>
                <a:cs typeface="Times New Roman" pitchFamily="18" charset="0"/>
              </a:rPr>
              <a:t>б) движущиеся люди</a:t>
            </a:r>
          </a:p>
          <a:p>
            <a:r>
              <a:rPr lang="ru-RU" sz="2400" dirty="0" smtClean="0">
                <a:solidFill>
                  <a:schemeClr val="tx2"/>
                </a:solidFill>
                <a:latin typeface="Times New Roman" pitchFamily="18" charset="0"/>
                <a:cs typeface="Times New Roman" pitchFamily="18" charset="0"/>
              </a:rPr>
              <a:t>в) часы</a:t>
            </a:r>
          </a:p>
          <a:p>
            <a:endParaRPr lang="ru-RU" sz="2000" b="1" dirty="0" smtClean="0"/>
          </a:p>
          <a:p>
            <a:endParaRPr lang="ru-RU" sz="2000" dirty="0" smtClean="0"/>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30</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b="1" dirty="0" smtClean="0">
                <a:solidFill>
                  <a:schemeClr val="bg1"/>
                </a:solidFill>
                <a:latin typeface="Times New Roman" pitchFamily="18" charset="0"/>
                <a:cs typeface="Times New Roman" pitchFamily="18" charset="0"/>
              </a:rPr>
              <a:t>Тестовые задания</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400" b="1" dirty="0" smtClean="0">
                <a:solidFill>
                  <a:schemeClr val="tx2"/>
                </a:solidFill>
                <a:latin typeface="Times New Roman" pitchFamily="18" charset="0"/>
                <a:cs typeface="Times New Roman" pitchFamily="18" charset="0"/>
              </a:rPr>
              <a:t>5. Ходики – это….</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а) любые движущиеся предметы</a:t>
            </a:r>
          </a:p>
          <a:p>
            <a:r>
              <a:rPr lang="ru-RU" sz="2400" dirty="0" smtClean="0">
                <a:solidFill>
                  <a:schemeClr val="tx2"/>
                </a:solidFill>
                <a:latin typeface="Times New Roman" pitchFamily="18" charset="0"/>
                <a:cs typeface="Times New Roman" pitchFamily="18" charset="0"/>
              </a:rPr>
              <a:t>б) движущиеся люди</a:t>
            </a:r>
          </a:p>
          <a:p>
            <a:r>
              <a:rPr lang="ru-RU" sz="2400" b="1" dirty="0" smtClean="0">
                <a:solidFill>
                  <a:schemeClr val="tx2"/>
                </a:solidFill>
                <a:latin typeface="Times New Roman" pitchFamily="18" charset="0"/>
                <a:cs typeface="Times New Roman" pitchFamily="18" charset="0"/>
              </a:rPr>
              <a:t>в) часы</a:t>
            </a:r>
          </a:p>
          <a:p>
            <a:endParaRPr lang="ru-RU" sz="2000" b="1" dirty="0" smtClean="0"/>
          </a:p>
          <a:p>
            <a:endParaRPr lang="ru-RU" sz="2000" dirty="0" smtClean="0"/>
          </a:p>
          <a:p>
            <a:pPr>
              <a:buNone/>
            </a:pP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31</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dirty="0" smtClean="0">
                <a:solidFill>
                  <a:schemeClr val="bg1"/>
                </a:solidFill>
                <a:latin typeface="Times New Roman" pitchFamily="18" charset="0"/>
                <a:cs typeface="Times New Roman" pitchFamily="18" charset="0"/>
              </a:rPr>
              <a:t>Домашнее задание</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r>
              <a:rPr lang="ru-RU" sz="2800" dirty="0" smtClean="0">
                <a:solidFill>
                  <a:schemeClr val="tx2"/>
                </a:solidFill>
                <a:latin typeface="Times New Roman" pitchFamily="18" charset="0"/>
                <a:cs typeface="Times New Roman" pitchFamily="18" charset="0"/>
              </a:rPr>
              <a:t>Найти пословицы и поговорки, которые отражают смысл названия сказки.</a:t>
            </a:r>
            <a:endParaRPr lang="ru-RU" sz="2800" dirty="0">
              <a:solidFill>
                <a:schemeClr val="tx2"/>
              </a:solidFill>
              <a:latin typeface="Times New Roman" pitchFamily="18" charset="0"/>
              <a:cs typeface="Times New Roman" pitchFamily="18" charset="0"/>
            </a:endParaRPr>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32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9713"/>
            <a:ext cx="9235631" cy="6729853"/>
          </a:xfrm>
          <a:prstGeom prst="rect">
            <a:avLst/>
          </a:prstGeom>
          <a:solidFill>
            <a:schemeClr val="accent1">
              <a:lumMod val="40000"/>
              <a:lumOff val="60000"/>
            </a:schemeClr>
          </a:solidFill>
          <a:ln>
            <a:noFill/>
          </a:ln>
        </p:spPr>
      </p:pic>
      <p:sp>
        <p:nvSpPr>
          <p:cNvPr id="9" name="Заголовок 8"/>
          <p:cNvSpPr>
            <a:spLocks noGrp="1"/>
          </p:cNvSpPr>
          <p:nvPr>
            <p:ph type="title"/>
          </p:nvPr>
        </p:nvSpPr>
        <p:spPr>
          <a:xfrm>
            <a:off x="500034" y="0"/>
            <a:ext cx="8229600" cy="1143000"/>
          </a:xfrm>
        </p:spPr>
        <p:txBody>
          <a:bodyPr>
            <a:normAutofit/>
          </a:bodyPr>
          <a:lstStyle/>
          <a:p>
            <a:r>
              <a:rPr lang="ru-RU" sz="2800" dirty="0" smtClean="0">
                <a:solidFill>
                  <a:schemeClr val="bg1"/>
                </a:solidFill>
                <a:latin typeface="Times New Roman" pitchFamily="18" charset="0"/>
                <a:cs typeface="Times New Roman" pitchFamily="18" charset="0"/>
              </a:rPr>
              <a:t>Итог урока</a:t>
            </a:r>
            <a:endParaRPr lang="ru-RU" sz="2800" dirty="0">
              <a:solidFill>
                <a:schemeClr val="bg1"/>
              </a:solidFill>
              <a:latin typeface="Times New Roman" pitchFamily="18" charset="0"/>
              <a:cs typeface="Times New Roman" pitchFamily="18" charset="0"/>
            </a:endParaRPr>
          </a:p>
        </p:txBody>
      </p:sp>
      <p:sp>
        <p:nvSpPr>
          <p:cNvPr id="10" name="Содержимое 9"/>
          <p:cNvSpPr>
            <a:spLocks noGrp="1"/>
          </p:cNvSpPr>
          <p:nvPr>
            <p:ph idx="1"/>
          </p:nvPr>
        </p:nvSpPr>
        <p:spPr>
          <a:xfrm>
            <a:off x="457200" y="1142984"/>
            <a:ext cx="8229600" cy="4983179"/>
          </a:xfrm>
        </p:spPr>
        <p:txBody>
          <a:bodyPr>
            <a:normAutofit/>
          </a:bodyPr>
          <a:lstStyle/>
          <a:p>
            <a:pPr>
              <a:buNone/>
            </a:pPr>
            <a:r>
              <a:rPr lang="ru-RU" sz="2800" dirty="0" smtClean="0">
                <a:latin typeface="Times New Roman" pitchFamily="18" charset="0"/>
                <a:cs typeface="Times New Roman" pitchFamily="18" charset="0"/>
              </a:rPr>
              <a:t>     </a:t>
            </a:r>
            <a:endParaRPr lang="ru-RU" sz="2000" dirty="0"/>
          </a:p>
        </p:txBody>
      </p:sp>
      <p:sp>
        <p:nvSpPr>
          <p:cNvPr id="921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33</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2" name="Прямоугольник 11"/>
          <p:cNvSpPr/>
          <p:nvPr/>
        </p:nvSpPr>
        <p:spPr>
          <a:xfrm>
            <a:off x="571472" y="1357298"/>
            <a:ext cx="8286808" cy="1815882"/>
          </a:xfrm>
          <a:prstGeom prst="rect">
            <a:avLst/>
          </a:prstGeom>
        </p:spPr>
        <p:txBody>
          <a:bodyPr wrap="square">
            <a:spAutoFit/>
          </a:bodyPr>
          <a:lstStyle/>
          <a:p>
            <a:r>
              <a:rPr lang="ru-RU" sz="2800" dirty="0" smtClean="0">
                <a:solidFill>
                  <a:schemeClr val="tx2"/>
                </a:solidFill>
                <a:latin typeface="Times New Roman" pitchFamily="18" charset="0"/>
                <a:cs typeface="Times New Roman" pitchFamily="18" charset="0"/>
              </a:rPr>
              <a:t>Сегодня вы узнали  о  жизни и творчестве Евгения</a:t>
            </a:r>
            <a:r>
              <a:rPr lang="ru-RU" sz="2800" b="1" dirty="0" smtClean="0">
                <a:solidFill>
                  <a:schemeClr val="tx2"/>
                </a:solidFill>
                <a:latin typeface="Times New Roman" pitchFamily="18" charset="0"/>
                <a:cs typeface="Times New Roman" pitchFamily="18" charset="0"/>
              </a:rPr>
              <a:t> </a:t>
            </a:r>
            <a:r>
              <a:rPr lang="ru-RU" sz="2800" dirty="0" smtClean="0">
                <a:solidFill>
                  <a:schemeClr val="tx2"/>
                </a:solidFill>
                <a:latin typeface="Times New Roman" pitchFamily="18" charset="0"/>
                <a:cs typeface="Times New Roman" pitchFamily="18" charset="0"/>
              </a:rPr>
              <a:t>Шварца  и познакомились с его  произведением  «Сказка о потерянном времени».</a:t>
            </a:r>
          </a:p>
          <a:p>
            <a:r>
              <a:rPr lang="ru-RU" sz="2800" dirty="0" smtClean="0">
                <a:solidFill>
                  <a:schemeClr val="tx2"/>
                </a:solidFill>
                <a:latin typeface="Times New Roman" pitchFamily="18" charset="0"/>
                <a:cs typeface="Times New Roman" pitchFamily="18" charset="0"/>
              </a:rPr>
              <a:t>Вспомнили   структуру составных числительных. </a:t>
            </a:r>
            <a:endParaRPr lang="ru-RU" sz="28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9144000" cy="6891116"/>
          </a:xfrm>
          <a:prstGeom prst="rect">
            <a:avLst/>
          </a:prstGeom>
          <a:solidFill>
            <a:schemeClr val="accent1">
              <a:lumMod val="40000"/>
              <a:lumOff val="60000"/>
            </a:schemeClr>
          </a:solidFill>
          <a:ln>
            <a:noFill/>
          </a:ln>
        </p:spPr>
      </p:pic>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34</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66517" y="944541"/>
            <a:ext cx="3800950" cy="977658"/>
          </a:xfrm>
          <a:prstGeom prst="rect">
            <a:avLst/>
          </a:prstGeom>
          <a:noFill/>
          <a:ln>
            <a:noFill/>
          </a:ln>
        </p:spPr>
        <p:txBody>
          <a:bodyPr spcFirstLastPara="1" lIns="93712" tIns="93712" rIns="93712" bIns="93712" anchor="ctr"/>
          <a:lstStyle/>
          <a:p>
            <a:pPr>
              <a:defRPr/>
            </a:pPr>
            <a:r>
              <a:rPr lang="ru" sz="2100" b="1" dirty="0">
                <a:solidFill>
                  <a:srgbClr val="002060"/>
                </a:solidFill>
                <a:latin typeface="Century Gothic" panose="020B0502020202020204" pitchFamily="34" charset="0"/>
                <a:sym typeface="Comfortaa"/>
              </a:rPr>
              <a:t>Барша</a:t>
            </a:r>
            <a:r>
              <a:rPr lang="ru" sz="2500" b="1" dirty="0">
                <a:solidFill>
                  <a:srgbClr val="002060"/>
                </a:solidFill>
                <a:latin typeface="Century Gothic" panose="020B0502020202020204" pitchFamily="34" charset="0"/>
                <a:sym typeface="Comfortaa"/>
              </a:rPr>
              <a:t>ғ</a:t>
            </a:r>
            <a:r>
              <a:rPr lang="ru" sz="2100" b="1" dirty="0">
                <a:solidFill>
                  <a:srgbClr val="002060"/>
                </a:solidFill>
                <a:latin typeface="Century Gothic" panose="020B0502020202020204" pitchFamily="34" charset="0"/>
                <a:sym typeface="Comfortaa"/>
              </a:rPr>
              <a:t>а </a:t>
            </a:r>
            <a:r>
              <a:rPr lang="ru" sz="2500" b="1" dirty="0">
                <a:solidFill>
                  <a:srgbClr val="002060"/>
                </a:solidFill>
                <a:latin typeface="Century Gothic" panose="020B0502020202020204" pitchFamily="34" charset="0"/>
                <a:sym typeface="Comfortaa"/>
              </a:rPr>
              <a:t>қ</a:t>
            </a:r>
            <a:r>
              <a:rPr lang="ru" sz="2100" b="1" dirty="0">
                <a:solidFill>
                  <a:srgbClr val="002060"/>
                </a:solidFill>
                <a:latin typeface="Century Gothic" panose="020B0502020202020204" pitchFamily="34" charset="0"/>
                <a:sym typeface="Comfortaa"/>
              </a:rPr>
              <a:t>олжетімді, сапалы білім!</a:t>
            </a:r>
            <a:endParaRPr sz="2100" b="1" dirty="0">
              <a:solidFill>
                <a:srgbClr val="002060"/>
              </a:solidFill>
              <a:latin typeface="Century Gothic" panose="020B0502020202020204" pitchFamily="34" charset="0"/>
              <a:sym typeface="Comfortaa"/>
            </a:endParaRPr>
          </a:p>
        </p:txBody>
      </p:sp>
      <p:sp>
        <p:nvSpPr>
          <p:cNvPr id="10" name="Google Shape;575;p91"/>
          <p:cNvSpPr txBox="1"/>
          <p:nvPr/>
        </p:nvSpPr>
        <p:spPr>
          <a:xfrm>
            <a:off x="4570643" y="5084106"/>
            <a:ext cx="4380595" cy="1052529"/>
          </a:xfrm>
          <a:prstGeom prst="rect">
            <a:avLst/>
          </a:prstGeom>
          <a:noFill/>
          <a:ln>
            <a:noFill/>
          </a:ln>
        </p:spPr>
        <p:txBody>
          <a:bodyPr spcFirstLastPara="1" lIns="93712" tIns="93712" rIns="93712" bIns="93712" anchor="ctr"/>
          <a:lstStyle/>
          <a:p>
            <a:pPr algn="r">
              <a:defRPr/>
            </a:pPr>
            <a:r>
              <a:rPr lang="ru" sz="2100" b="1" dirty="0">
                <a:solidFill>
                  <a:srgbClr val="002060"/>
                </a:solidFill>
                <a:latin typeface="Century Gothic" panose="020B0502020202020204" pitchFamily="34" charset="0"/>
                <a:sym typeface="Comfortaa"/>
              </a:rPr>
              <a:t>Качественное образование, </a:t>
            </a:r>
          </a:p>
          <a:p>
            <a:pPr algn="r">
              <a:defRPr/>
            </a:pPr>
            <a:r>
              <a:rPr lang="ru" sz="2100" b="1" dirty="0">
                <a:solidFill>
                  <a:srgbClr val="002060"/>
                </a:solidFill>
                <a:latin typeface="Century Gothic" panose="020B0502020202020204" pitchFamily="34" charset="0"/>
                <a:sym typeface="Comfortaa"/>
              </a:rPr>
              <a:t>доступное всем!</a:t>
            </a:r>
            <a:endParaRPr sz="2100" b="1" dirty="0">
              <a:solidFill>
                <a:srgbClr val="002060"/>
              </a:solidFill>
              <a:latin typeface="Century Gothic" panose="020B0502020202020204" pitchFamily="34" charset="0"/>
              <a:sym typeface="Comfortaa"/>
            </a:endParaRPr>
          </a:p>
        </p:txBody>
      </p:sp>
      <p:grpSp>
        <p:nvGrpSpPr>
          <p:cNvPr id="12297" name="Группа 1"/>
          <p:cNvGrpSpPr>
            <a:grpSpLocks/>
          </p:cNvGrpSpPr>
          <p:nvPr/>
        </p:nvGrpSpPr>
        <p:grpSpPr bwMode="auto">
          <a:xfrm>
            <a:off x="1631694" y="1470086"/>
            <a:ext cx="5888758"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Заманауи</a:t>
                </a:r>
                <a:r>
                  <a:rPr lang="ru-RU" sz="1400" b="1" dirty="0">
                    <a:solidFill>
                      <a:schemeClr val="tx1"/>
                    </a:solidFill>
                    <a:latin typeface="Century Gothic" panose="020B0502020202020204" pitchFamily="34" charset="0"/>
                  </a:rPr>
                  <a:t> технология</a:t>
                </a:r>
                <a:endParaRPr lang="ru-RU" sz="2100" b="1" dirty="0">
                  <a:solidFill>
                    <a:schemeClr val="tx1"/>
                  </a:solidFill>
                  <a:latin typeface="Century Gothic" panose="020B0502020202020204" pitchFamily="34" charset="0"/>
                </a:endParaRP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600" b="1" dirty="0" err="1">
                    <a:solidFill>
                      <a:schemeClr val="tx1"/>
                    </a:solidFill>
                    <a:latin typeface="Century Gothic" panose="020B0502020202020204" pitchFamily="34" charset="0"/>
                  </a:rPr>
                  <a:t>Білімді</a:t>
                </a:r>
                <a:r>
                  <a:rPr lang="ru-RU" sz="1600" b="1" dirty="0">
                    <a:solidFill>
                      <a:schemeClr val="tx1"/>
                    </a:solidFill>
                    <a:latin typeface="Century Gothic" panose="020B0502020202020204" pitchFamily="34" charset="0"/>
                  </a:rPr>
                  <a:t> </a:t>
                </a:r>
                <a:r>
                  <a:rPr lang="ru-RU" sz="1600" b="1" dirty="0" err="1">
                    <a:solidFill>
                      <a:schemeClr val="tx1"/>
                    </a:solidFill>
                    <a:latin typeface="Century Gothic" panose="020B0502020202020204" pitchFamily="34" charset="0"/>
                  </a:rPr>
                  <a:t>бағалау</a:t>
                </a:r>
                <a:endParaRPr lang="ru-RU" sz="2500" b="1" dirty="0">
                  <a:solidFill>
                    <a:schemeClr val="tx1"/>
                  </a:solidFill>
                  <a:latin typeface="Century Gothic" panose="020B0502020202020204" pitchFamily="34"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Қол</a:t>
                </a:r>
                <a:endParaRPr lang="ru-RU" sz="1400" b="1" dirty="0">
                  <a:solidFill>
                    <a:schemeClr val="tx1"/>
                  </a:solidFill>
                  <a:latin typeface="Century Gothic" panose="020B0502020202020204" pitchFamily="34" charset="0"/>
                </a:endParaRPr>
              </a:p>
              <a:p>
                <a:pPr algn="ctr">
                  <a:defRPr/>
                </a:pPr>
                <a:r>
                  <a:rPr lang="ru-RU" sz="1400" b="1" dirty="0" err="1">
                    <a:solidFill>
                      <a:schemeClr val="tx1"/>
                    </a:solidFill>
                    <a:latin typeface="Century Gothic" panose="020B0502020202020204" pitchFamily="34" charset="0"/>
                  </a:rPr>
                  <a:t>жетімді</a:t>
                </a:r>
                <a:endParaRPr lang="ru-RU" sz="1400" b="1" dirty="0">
                  <a:solidFill>
                    <a:schemeClr val="tx1"/>
                  </a:solidFill>
                  <a:latin typeface="Century Gothic" panose="020B0502020202020204" pitchFamily="34" charset="0"/>
                </a:endParaRPr>
              </a:p>
            </p:txBody>
          </p:sp>
        </p:grpSp>
        <p:grpSp>
          <p:nvGrpSpPr>
            <p:cNvPr id="12302" name="Group 49"/>
            <p:cNvGrpSpPr>
              <a:grpSpLocks/>
            </p:cNvGrpSpPr>
            <p:nvPr/>
          </p:nvGrpSpPr>
          <p:grpSpPr bwMode="auto">
            <a:xfrm>
              <a:off x="4892841" y="1247817"/>
              <a:ext cx="1749860" cy="1749860"/>
              <a:chOff x="628650" y="3771900"/>
              <a:chExt cx="2267594" cy="2267594"/>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9" name="Oval 62"/>
              <p:cNvSpPr/>
              <p:nvPr/>
            </p:nvSpPr>
            <p:spPr>
              <a:xfrm>
                <a:off x="902686" y="4045390"/>
                <a:ext cx="1719777"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100" b="1" dirty="0" err="1">
                    <a:solidFill>
                      <a:schemeClr val="tx1"/>
                    </a:solidFill>
                    <a:latin typeface="Century Gothic" panose="020B0502020202020204" pitchFamily="34" charset="0"/>
                  </a:rPr>
                  <a:t>Цифрлы</a:t>
                </a:r>
                <a:r>
                  <a:rPr lang="ru-RU" sz="1100" b="1" dirty="0">
                    <a:solidFill>
                      <a:schemeClr val="tx1"/>
                    </a:solidFill>
                    <a:latin typeface="Century Gothic" panose="020B0502020202020204" pitchFamily="34" charset="0"/>
                  </a:rPr>
                  <a:t> </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аза</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стан</a:t>
                </a:r>
                <a:endParaRPr lang="ru-RU" sz="1600" b="1" dirty="0">
                  <a:solidFill>
                    <a:schemeClr val="tx1"/>
                  </a:solidFill>
                  <a:latin typeface="Century Gothic" panose="020B0502020202020204" pitchFamily="34"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Дербес</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оқыту</a:t>
                </a:r>
                <a:endParaRPr lang="ru-RU" sz="2100" b="1" dirty="0">
                  <a:solidFill>
                    <a:schemeClr val="tx1"/>
                  </a:solidFill>
                  <a:latin typeface="Century Gothic" panose="020B0502020202020204" pitchFamily="34" charset="0"/>
                </a:endParaRPr>
              </a:p>
            </p:txBody>
          </p:sp>
        </p:grpSp>
        <p:grpSp>
          <p:nvGrpSpPr>
            <p:cNvPr id="12304" name="Group 66"/>
            <p:cNvGrpSpPr>
              <a:grpSpLocks/>
            </p:cNvGrpSpPr>
            <p:nvPr/>
          </p:nvGrpSpPr>
          <p:grpSpPr bwMode="auto">
            <a:xfrm>
              <a:off x="3636322" y="1565473"/>
              <a:ext cx="1656722" cy="1656722"/>
              <a:chOff x="628650" y="3771900"/>
              <a:chExt cx="2267594" cy="2267594"/>
            </a:xfrm>
          </p:grpSpPr>
          <p:sp>
            <p:nvSpPr>
              <p:cNvPr id="54" name="Oval 67"/>
              <p:cNvSpPr/>
              <p:nvPr/>
            </p:nvSpPr>
            <p:spPr>
              <a:xfrm>
                <a:off x="628078" y="3771555"/>
                <a:ext cx="2268402" cy="2268317"/>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5" name="Oval 68"/>
              <p:cNvSpPr/>
              <p:nvPr/>
            </p:nvSpPr>
            <p:spPr>
              <a:xfrm>
                <a:off x="901850" y="4045317"/>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Century Gothic" panose="020B0502020202020204" pitchFamily="34" charset="0"/>
                  </a:rPr>
                  <a:t>Н</a:t>
                </a:r>
                <a:r>
                  <a:rPr lang="ru-RU" sz="1400" b="1" dirty="0" err="1">
                    <a:solidFill>
                      <a:schemeClr val="tx1"/>
                    </a:solidFill>
                    <a:latin typeface="Century Gothic" panose="020B0502020202020204" pitchFamily="34" charset="0"/>
                  </a:rPr>
                  <a:t>ә</a:t>
                </a:r>
                <a:r>
                  <a:rPr lang="ru-RU" sz="1200" b="1" dirty="0" err="1">
                    <a:solidFill>
                      <a:schemeClr val="tx1"/>
                    </a:solidFill>
                    <a:latin typeface="Century Gothic" panose="020B0502020202020204" pitchFamily="34" charset="0"/>
                  </a:rPr>
                  <a:t>тижелі</a:t>
                </a:r>
                <a:endParaRPr lang="ru-RU" b="1" dirty="0">
                  <a:solidFill>
                    <a:schemeClr val="tx1"/>
                  </a:solidFill>
                  <a:latin typeface="Century Gothic" panose="020B0502020202020204" pitchFamily="34"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600" b="1" dirty="0" err="1">
                    <a:solidFill>
                      <a:schemeClr val="tx1"/>
                    </a:solidFill>
                    <a:latin typeface="Century Gothic" panose="020B0502020202020204" pitchFamily="34" charset="0"/>
                  </a:rPr>
                  <a:t>Тиімді</a:t>
                </a:r>
                <a:endParaRPr lang="ru-RU" sz="2500" b="1" dirty="0">
                  <a:solidFill>
                    <a:schemeClr val="tx1"/>
                  </a:solidFill>
                  <a:latin typeface="Century Gothic" panose="020B0502020202020204" pitchFamily="34"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Үш</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тілді</a:t>
                </a:r>
                <a:endParaRPr lang="ru-RU" b="1" dirty="0">
                  <a:solidFill>
                    <a:schemeClr val="tx1"/>
                  </a:solidFill>
                  <a:latin typeface="Century Gothic" panose="020B0502020202020204" pitchFamily="34" charset="0"/>
                </a:endParaRPr>
              </a:p>
            </p:txBody>
          </p:sp>
        </p:grpSp>
      </p:grpSp>
    </p:spTree>
    <p:extLst>
      <p:ext uri="{BB962C8B-B14F-4D97-AF65-F5344CB8AC3E}">
        <p14:creationId xmlns:p14="http://schemas.microsoft.com/office/powerpoint/2010/main" val="590149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3116"/>
            <a:ext cx="9144000" cy="6891116"/>
          </a:xfrm>
          <a:prstGeom prst="rect">
            <a:avLst/>
          </a:prstGeom>
          <a:solidFill>
            <a:schemeClr val="accent1">
              <a:lumMod val="40000"/>
              <a:lumOff val="60000"/>
            </a:schemeClr>
          </a:solidFill>
          <a:ln>
            <a:noFill/>
          </a:ln>
        </p:spPr>
      </p:pic>
      <p:sp>
        <p:nvSpPr>
          <p:cNvPr id="12" name="Содержимое 11"/>
          <p:cNvSpPr>
            <a:spLocks noGrp="1"/>
          </p:cNvSpPr>
          <p:nvPr>
            <p:ph idx="1"/>
          </p:nvPr>
        </p:nvSpPr>
        <p:spPr>
          <a:xfrm>
            <a:off x="214282" y="1071546"/>
            <a:ext cx="8786874" cy="5500726"/>
          </a:xfrm>
        </p:spPr>
        <p:txBody>
          <a:bodyPr>
            <a:normAutofit/>
          </a:bodyPr>
          <a:lstStyle/>
          <a:p>
            <a:pPr>
              <a:buNone/>
            </a:pPr>
            <a:r>
              <a:rPr lang="ru-RU" sz="2000" dirty="0" smtClean="0">
                <a:latin typeface="Times New Roman" pitchFamily="18" charset="0"/>
                <a:cs typeface="Times New Roman" pitchFamily="18" charset="0"/>
              </a:rPr>
              <a:t> </a:t>
            </a:r>
          </a:p>
          <a:p>
            <a:pPr>
              <a:buNone/>
            </a:pPr>
            <a:r>
              <a:rPr lang="ru-RU" sz="2000" dirty="0" smtClean="0"/>
              <a:t> </a:t>
            </a:r>
            <a:endParaRPr lang="ru-RU" sz="20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67585" name="Rectangle 1"/>
          <p:cNvSpPr>
            <a:spLocks noChangeArrowheads="1"/>
          </p:cNvSpPr>
          <p:nvPr/>
        </p:nvSpPr>
        <p:spPr bwMode="auto">
          <a:xfrm>
            <a:off x="0" y="0"/>
            <a:ext cx="21352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 name="Прямая со стрелкой 17"/>
          <p:cNvCxnSpPr/>
          <p:nvPr/>
        </p:nvCxnSpPr>
        <p:spPr>
          <a:xfrm flipV="1">
            <a:off x="5143504" y="3143248"/>
            <a:ext cx="121444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06" name="Picture 2" descr="👍 Сказка о потерянном времени. Евгений Шварц 🐱 | Сказки для детей.  Рассказы и сказки с картинками"/>
          <p:cNvPicPr>
            <a:picLocks noChangeAspect="1" noChangeArrowheads="1"/>
          </p:cNvPicPr>
          <p:nvPr/>
        </p:nvPicPr>
        <p:blipFill>
          <a:blip r:embed="rId4"/>
          <a:srcRect/>
          <a:stretch>
            <a:fillRect/>
          </a:stretch>
        </p:blipFill>
        <p:spPr bwMode="auto">
          <a:xfrm>
            <a:off x="5072067" y="2188853"/>
            <a:ext cx="3214710" cy="4188122"/>
          </a:xfrm>
          <a:prstGeom prst="rect">
            <a:avLst/>
          </a:prstGeom>
          <a:noFill/>
        </p:spPr>
      </p:pic>
      <p:sp>
        <p:nvSpPr>
          <p:cNvPr id="47105" name="Rectangle 1"/>
          <p:cNvSpPr>
            <a:spLocks noChangeArrowheads="1"/>
          </p:cNvSpPr>
          <p:nvPr/>
        </p:nvSpPr>
        <p:spPr bwMode="auto">
          <a:xfrm>
            <a:off x="428596" y="1142984"/>
            <a:ext cx="621510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Без ног и без крыльев оно,</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Быстро летит,</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Не догонишь его.</a:t>
            </a:r>
            <a:r>
              <a:rPr kumimoji="0" lang="ru-RU"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(Время)</a:t>
            </a:r>
            <a:endParaRPr kumimoji="0" lang="ru-RU" sz="2800" b="0"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19" name="Прямоугольник 18"/>
          <p:cNvSpPr/>
          <p:nvPr/>
        </p:nvSpPr>
        <p:spPr>
          <a:xfrm>
            <a:off x="3286116" y="428604"/>
            <a:ext cx="1857388" cy="523220"/>
          </a:xfrm>
          <a:prstGeom prst="rect">
            <a:avLst/>
          </a:prstGeom>
        </p:spPr>
        <p:txBody>
          <a:bodyPr wrap="square">
            <a:spAutoFit/>
          </a:bodyPr>
          <a:lstStyle/>
          <a:p>
            <a:pPr algn="ctr"/>
            <a:r>
              <a:rPr lang="ru-RU" sz="2800" dirty="0" smtClean="0">
                <a:solidFill>
                  <a:schemeClr val="bg1"/>
                </a:solidFill>
                <a:latin typeface="Times New Roman"/>
                <a:ea typeface="Times New Roman"/>
              </a:rPr>
              <a:t>Загадка</a:t>
            </a:r>
            <a:endParaRPr lang="ru-RU" sz="2800" dirty="0">
              <a:solidFill>
                <a:schemeClr val="bg1"/>
              </a:solidFill>
              <a:latin typeface="Times New Roman"/>
              <a:ea typeface="Times New Roman"/>
            </a:endParaRP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3078"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048" y="128147"/>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Что такое время?"/>
          <p:cNvPicPr>
            <a:picLocks noChangeAspect="1" noChangeArrowheads="1"/>
          </p:cNvPicPr>
          <p:nvPr/>
        </p:nvPicPr>
        <p:blipFill>
          <a:blip r:embed="rId4"/>
          <a:srcRect/>
          <a:stretch>
            <a:fillRect/>
          </a:stretch>
        </p:blipFill>
        <p:spPr bwMode="auto">
          <a:xfrm>
            <a:off x="0" y="8930"/>
            <a:ext cx="9144000" cy="6849070"/>
          </a:xfrm>
          <a:prstGeom prst="rect">
            <a:avLst/>
          </a:prstGeom>
          <a:noFill/>
        </p:spPr>
      </p:pic>
    </p:spTree>
    <p:extLst>
      <p:ext uri="{BB962C8B-B14F-4D97-AF65-F5344CB8AC3E}">
        <p14:creationId xmlns:p14="http://schemas.microsoft.com/office/powerpoint/2010/main" val="2736160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9" name="Содержимое 18"/>
          <p:cNvSpPr>
            <a:spLocks noGrp="1"/>
          </p:cNvSpPr>
          <p:nvPr>
            <p:ph idx="1"/>
          </p:nvPr>
        </p:nvSpPr>
        <p:spPr>
          <a:xfrm>
            <a:off x="2857488" y="1071546"/>
            <a:ext cx="6143668" cy="5643602"/>
          </a:xfrm>
        </p:spPr>
        <p:txBody>
          <a:bodyPr>
            <a:normAutofit/>
          </a:bodyPr>
          <a:lstStyle/>
          <a:p>
            <a:pPr>
              <a:buNone/>
            </a:pPr>
            <a:r>
              <a:rPr lang="ru-RU" sz="2000" b="1" dirty="0" smtClean="0">
                <a:latin typeface="Times New Roman" pitchFamily="18" charset="0"/>
                <a:cs typeface="Times New Roman" pitchFamily="18" charset="0"/>
              </a:rPr>
              <a:t>Евгений Львович Шварц</a:t>
            </a:r>
            <a:r>
              <a:rPr lang="ru-RU" sz="2000" dirty="0" smtClean="0">
                <a:latin typeface="Times New Roman" pitchFamily="18" charset="0"/>
                <a:cs typeface="Times New Roman" pitchFamily="18" charset="0"/>
              </a:rPr>
              <a:t> родился в 1896 году в городе Казань в семье врача. После окончания гимназии поступил учиться на юридический факультет Московского университета. После его окончания уезжает в Ростов-на-Дону и устраивается на работу в театральную мастерскую. Любовь к театру будущему писателю привили его родители. Отец прекрасно пел, играл на скрипке. Родители обожали театр и сами участвовали в любительских спектаклях. Сам Евгений Львович Шварц замечательно танцевал, пел, владел искусством пантомимы. Ему пророчили большое актёрское будущее, но его манила литература. Написал много сказок для детей, рассказов для взрослых, пьес для постановки в театре.</a:t>
            </a:r>
          </a:p>
          <a:p>
            <a:pPr>
              <a:buNone/>
            </a:pPr>
            <a:endParaRPr lang="ru-RU" sz="1400" b="1" dirty="0" smtClean="0">
              <a:solidFill>
                <a:schemeClr val="tx2">
                  <a:lumMod val="75000"/>
                </a:schemeClr>
              </a:solidFill>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 	</a:t>
            </a:r>
            <a:r>
              <a:rPr lang="ru-RU" sz="2100" b="1" dirty="0" smtClean="0">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endParaRPr lang="ru-RU" sz="12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r>
              <a:rPr lang="ru-RU" altLang="ru-RU" sz="1200" b="1" dirty="0" smtClean="0">
                <a:solidFill>
                  <a:srgbClr val="002060"/>
                </a:solidFill>
              </a:rPr>
              <a:t>3</a:t>
            </a:r>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28596" y="428604"/>
            <a:ext cx="7643866"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sz="2400" dirty="0" smtClean="0">
              <a:solidFill>
                <a:schemeClr val="bg1"/>
              </a:solidFill>
            </a:endParaRPr>
          </a:p>
          <a:p>
            <a:pPr algn="ct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5537" name="Rectangle 1"/>
          <p:cNvSpPr>
            <a:spLocks noChangeArrowheads="1"/>
          </p:cNvSpPr>
          <p:nvPr/>
        </p:nvSpPr>
        <p:spPr bwMode="auto">
          <a:xfrm>
            <a:off x="2000232" y="1071546"/>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sz="1900" dirty="0" smtClean="0">
                <a:solidFill>
                  <a:schemeClr val="tx2"/>
                </a:solidFill>
                <a:latin typeface="Times New Roman" pitchFamily="18" charset="0"/>
                <a:cs typeface="Times New Roman" pitchFamily="18" charset="0"/>
              </a:rPr>
              <a:t> </a:t>
            </a:r>
            <a:endParaRPr lang="ru-RU" sz="1900" dirty="0">
              <a:solidFill>
                <a:schemeClr val="tx2"/>
              </a:solidFill>
              <a:latin typeface="Times New Roman" pitchFamily="18" charset="0"/>
              <a:cs typeface="Times New Roman" pitchFamily="18" charset="0"/>
            </a:endParaRPr>
          </a:p>
        </p:txBody>
      </p:sp>
      <p:pic>
        <p:nvPicPr>
          <p:cNvPr id="61442" name="Picture 2"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4" name="Picture 4"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6" name="Picture 6"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13" name="Прямоугольник 12"/>
          <p:cNvSpPr/>
          <p:nvPr/>
        </p:nvSpPr>
        <p:spPr>
          <a:xfrm>
            <a:off x="142844" y="1071546"/>
            <a:ext cx="3000396" cy="369332"/>
          </a:xfrm>
          <a:prstGeom prst="rect">
            <a:avLst/>
          </a:prstGeom>
        </p:spPr>
        <p:txBody>
          <a:bodyPr wrap="square">
            <a:spAutoFit/>
          </a:bodyPr>
          <a:lstStyle/>
          <a:p>
            <a:endParaRPr lang="ru-RU" dirty="0"/>
          </a:p>
        </p:txBody>
      </p:sp>
      <p:sp>
        <p:nvSpPr>
          <p:cNvPr id="20" name="Прямоугольник 19"/>
          <p:cNvSpPr/>
          <p:nvPr/>
        </p:nvSpPr>
        <p:spPr>
          <a:xfrm>
            <a:off x="2500298" y="428604"/>
            <a:ext cx="3857652"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 </a:t>
            </a:r>
            <a:endParaRPr lang="ru-RU" sz="2800" dirty="0" smtClean="0">
              <a:solidFill>
                <a:schemeClr val="bg1"/>
              </a:solidFill>
              <a:latin typeface="Times New Roman" pitchFamily="18" charset="0"/>
              <a:cs typeface="Times New Roman" pitchFamily="18" charset="0"/>
            </a:endParaRPr>
          </a:p>
        </p:txBody>
      </p:sp>
      <p:pic>
        <p:nvPicPr>
          <p:cNvPr id="15" name="Picture 4" descr="img1"/>
          <p:cNvPicPr>
            <a:picLocks noChangeAspect="1" noChangeArrowheads="1"/>
          </p:cNvPicPr>
          <p:nvPr/>
        </p:nvPicPr>
        <p:blipFill>
          <a:blip r:embed="rId5"/>
          <a:srcRect l="5742" t="5501" r="53966" b="21077"/>
          <a:stretch>
            <a:fillRect/>
          </a:stretch>
        </p:blipFill>
        <p:spPr bwMode="auto">
          <a:xfrm>
            <a:off x="285720" y="928670"/>
            <a:ext cx="2357454" cy="2500330"/>
          </a:xfrm>
          <a:prstGeom prst="rect">
            <a:avLst/>
          </a:prstGeom>
          <a:noFill/>
          <a:ln w="9525">
            <a:noFill/>
            <a:miter lim="800000"/>
            <a:headEnd/>
            <a:tailEnd/>
          </a:ln>
        </p:spPr>
      </p:pic>
      <p:sp>
        <p:nvSpPr>
          <p:cNvPr id="17" name="Прямоугольник 16"/>
          <p:cNvSpPr/>
          <p:nvPr/>
        </p:nvSpPr>
        <p:spPr>
          <a:xfrm>
            <a:off x="571472" y="357166"/>
            <a:ext cx="7358114" cy="461665"/>
          </a:xfrm>
          <a:prstGeom prst="rect">
            <a:avLst/>
          </a:prstGeom>
        </p:spPr>
        <p:txBody>
          <a:bodyPr wrap="square">
            <a:spAutoFit/>
          </a:bodyPr>
          <a:lstStyle/>
          <a:p>
            <a:pPr algn="ctr"/>
            <a:r>
              <a:rPr lang="ru-RU" sz="2400" b="1" dirty="0" smtClean="0">
                <a:solidFill>
                  <a:schemeClr val="bg1"/>
                </a:solidFill>
                <a:latin typeface="Times New Roman"/>
                <a:ea typeface="Times New Roman"/>
                <a:cs typeface="Times New Roman"/>
              </a:rPr>
              <a:t>Знакомство с жизнью  и творчеством Е. Л. Шварца</a:t>
            </a:r>
            <a:endParaRPr lang="ru-RU" sz="2400" dirty="0">
              <a:solidFill>
                <a:schemeClr val="bg1"/>
              </a:solidFill>
            </a:endParaRPr>
          </a:p>
        </p:txBody>
      </p:sp>
      <p:pic>
        <p:nvPicPr>
          <p:cNvPr id="18" name="imgb" descr="skazka"/>
          <p:cNvPicPr>
            <a:picLocks noChangeAspect="1" noChangeArrowheads="1"/>
          </p:cNvPicPr>
          <p:nvPr/>
        </p:nvPicPr>
        <p:blipFill>
          <a:blip r:embed="rId6"/>
          <a:srcRect/>
          <a:stretch>
            <a:fillRect/>
          </a:stretch>
        </p:blipFill>
        <p:spPr bwMode="auto">
          <a:xfrm>
            <a:off x="500034" y="3429000"/>
            <a:ext cx="2263778" cy="3071834"/>
          </a:xfrm>
          <a:prstGeom prst="rect">
            <a:avLst/>
          </a:prstGeom>
          <a:noFill/>
          <a:ln w="9525">
            <a:noFill/>
            <a:miter lim="800000"/>
            <a:headEnd/>
            <a:tailEnd/>
          </a:ln>
          <a:effectLst/>
        </p:spPr>
      </p:pic>
    </p:spTree>
    <p:extLst>
      <p:ext uri="{BB962C8B-B14F-4D97-AF65-F5344CB8AC3E}">
        <p14:creationId xmlns:p14="http://schemas.microsoft.com/office/powerpoint/2010/main" val="418853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vertical)">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9" name="Содержимое 18"/>
          <p:cNvSpPr>
            <a:spLocks noGrp="1"/>
          </p:cNvSpPr>
          <p:nvPr>
            <p:ph idx="1"/>
          </p:nvPr>
        </p:nvSpPr>
        <p:spPr>
          <a:xfrm>
            <a:off x="142844" y="1071546"/>
            <a:ext cx="8858312" cy="5643602"/>
          </a:xfrm>
        </p:spPr>
        <p:txBody>
          <a:bodyPr>
            <a:normAutofit fontScale="85000" lnSpcReduction="20000"/>
          </a:bodyPr>
          <a:lstStyle/>
          <a:p>
            <a:pPr>
              <a:buNone/>
            </a:pPr>
            <a:r>
              <a:rPr lang="ru-RU" sz="1900" dirty="0" smtClean="0">
                <a:latin typeface="Times New Roman" pitchFamily="18" charset="0"/>
                <a:cs typeface="Times New Roman" pitchFamily="18" charset="0"/>
              </a:rPr>
              <a:t>Жил-был мальчик по имени Петя Зубов. Учился он в третьем  классе  четырнадцатой школы и все время отставал, и по русскому письменному, и  по арифметике, и даже по пению.</a:t>
            </a:r>
          </a:p>
          <a:p>
            <a:pPr>
              <a:buNone/>
            </a:pPr>
            <a:r>
              <a:rPr lang="ru-RU" sz="1900" dirty="0" smtClean="0">
                <a:latin typeface="Times New Roman" pitchFamily="18" charset="0"/>
                <a:cs typeface="Times New Roman" pitchFamily="18" charset="0"/>
              </a:rPr>
              <a:t>- Успею! - говорил он в конце первой четверти. - Во второй  вас  всех догоню. А приходила вторая - он надеялся на третью. Так он опаздывал да  отставал, отставал да и опаздывал и не тужил. Все "успею" да "успею".</a:t>
            </a:r>
          </a:p>
          <a:p>
            <a:pPr>
              <a:buNone/>
            </a:pPr>
            <a:r>
              <a:rPr lang="ru-RU" sz="1900" dirty="0" smtClean="0">
                <a:latin typeface="Times New Roman" pitchFamily="18" charset="0"/>
                <a:cs typeface="Times New Roman" pitchFamily="18" charset="0"/>
              </a:rPr>
              <a:t>И вот однажды пришел Петя Зубов в школу,  как  всегда  с опозданием. Вбежал в раздевалку. Шлепнул портфелем по загородке и крикнул:</a:t>
            </a:r>
          </a:p>
          <a:p>
            <a:pPr>
              <a:buNone/>
            </a:pPr>
            <a:r>
              <a:rPr lang="ru-RU" sz="1900" dirty="0" smtClean="0">
                <a:latin typeface="Times New Roman" pitchFamily="18" charset="0"/>
                <a:cs typeface="Times New Roman" pitchFamily="18" charset="0"/>
              </a:rPr>
              <a:t>- Тетя Наташа! Возьмите мое пальтишко!</a:t>
            </a:r>
          </a:p>
          <a:p>
            <a:pPr>
              <a:buNone/>
            </a:pPr>
            <a:r>
              <a:rPr lang="ru-RU" sz="1900" dirty="0" smtClean="0">
                <a:latin typeface="Times New Roman" pitchFamily="18" charset="0"/>
                <a:cs typeface="Times New Roman" pitchFamily="18" charset="0"/>
              </a:rPr>
              <a:t>А тетя Наташа спрашивает откуда-то из-за вешалок:</a:t>
            </a:r>
          </a:p>
          <a:p>
            <a:pPr>
              <a:buNone/>
            </a:pPr>
            <a:r>
              <a:rPr lang="ru-RU" sz="1900" dirty="0" smtClean="0">
                <a:latin typeface="Times New Roman" pitchFamily="18" charset="0"/>
                <a:cs typeface="Times New Roman" pitchFamily="18" charset="0"/>
              </a:rPr>
              <a:t>- Кто меня зовет?</a:t>
            </a:r>
          </a:p>
          <a:p>
            <a:pPr>
              <a:buNone/>
            </a:pPr>
            <a:r>
              <a:rPr lang="ru-RU" sz="1900" dirty="0" smtClean="0">
                <a:latin typeface="Times New Roman" pitchFamily="18" charset="0"/>
                <a:cs typeface="Times New Roman" pitchFamily="18" charset="0"/>
              </a:rPr>
              <a:t>- Это я. Петя Зубов, - отвечает мальчик.</a:t>
            </a:r>
          </a:p>
          <a:p>
            <a:pPr>
              <a:buNone/>
            </a:pPr>
            <a:r>
              <a:rPr lang="ru-RU" sz="1900" dirty="0" smtClean="0">
                <a:latin typeface="Times New Roman" pitchFamily="18" charset="0"/>
                <a:cs typeface="Times New Roman" pitchFamily="18" charset="0"/>
              </a:rPr>
              <a:t>- А почему у тебя сегодня голос такой хриплый? - спрашивает тетя  Наташа.</a:t>
            </a:r>
          </a:p>
          <a:p>
            <a:pPr>
              <a:buNone/>
            </a:pPr>
            <a:r>
              <a:rPr lang="ru-RU" sz="1900" dirty="0" smtClean="0">
                <a:latin typeface="Times New Roman" pitchFamily="18" charset="0"/>
                <a:cs typeface="Times New Roman" pitchFamily="18" charset="0"/>
              </a:rPr>
              <a:t>- А я и сам удивляюсь, - отвечает Петя. - Вдруг охрип </a:t>
            </a:r>
            <a:r>
              <a:rPr lang="ru-RU" sz="1900" i="1" dirty="0" smtClean="0">
                <a:latin typeface="Times New Roman" pitchFamily="18" charset="0"/>
                <a:cs typeface="Times New Roman" pitchFamily="18" charset="0"/>
              </a:rPr>
              <a:t>ни с того ни  с сего.</a:t>
            </a:r>
            <a:endParaRPr lang="ru-RU" sz="1900" dirty="0" smtClean="0">
              <a:latin typeface="Times New Roman" pitchFamily="18" charset="0"/>
              <a:cs typeface="Times New Roman" pitchFamily="18" charset="0"/>
            </a:endParaRPr>
          </a:p>
          <a:p>
            <a:pPr>
              <a:buNone/>
            </a:pPr>
            <a:r>
              <a:rPr lang="ru-RU" sz="1900" dirty="0" smtClean="0">
                <a:latin typeface="Times New Roman" pitchFamily="18" charset="0"/>
                <a:cs typeface="Times New Roman" pitchFamily="18" charset="0"/>
              </a:rPr>
              <a:t>Вышла тетя Наташа из-за вешалок, взглянула на Петю, да как вскрикнет: «Ой!»</a:t>
            </a:r>
          </a:p>
          <a:p>
            <a:pPr>
              <a:buNone/>
            </a:pPr>
            <a:r>
              <a:rPr lang="ru-RU" sz="1900" dirty="0" smtClean="0">
                <a:latin typeface="Times New Roman" pitchFamily="18" charset="0"/>
                <a:cs typeface="Times New Roman" pitchFamily="18" charset="0"/>
              </a:rPr>
              <a:t>Петя Зубов тоже испугался и спрашивает:</a:t>
            </a:r>
          </a:p>
          <a:p>
            <a:pPr>
              <a:buNone/>
            </a:pPr>
            <a:r>
              <a:rPr lang="ru-RU" sz="1900" dirty="0" smtClean="0">
                <a:latin typeface="Times New Roman" pitchFamily="18" charset="0"/>
                <a:cs typeface="Times New Roman" pitchFamily="18" charset="0"/>
              </a:rPr>
              <a:t>- Тетя Наташа, что с вами?</a:t>
            </a:r>
          </a:p>
          <a:p>
            <a:pPr>
              <a:buNone/>
            </a:pPr>
            <a:r>
              <a:rPr lang="ru-RU" sz="1900" dirty="0" smtClean="0">
                <a:latin typeface="Times New Roman" pitchFamily="18" charset="0"/>
                <a:cs typeface="Times New Roman" pitchFamily="18" charset="0"/>
              </a:rPr>
              <a:t>- Как что? - отвечает тетя Наташа. - Вы говорили, что вы Петя  </a:t>
            </a:r>
            <a:r>
              <a:rPr lang="ru-RU" sz="1900" dirty="0" err="1" smtClean="0">
                <a:latin typeface="Times New Roman" pitchFamily="18" charset="0"/>
                <a:cs typeface="Times New Roman" pitchFamily="18" charset="0"/>
              </a:rPr>
              <a:t>Зубов,а</a:t>
            </a:r>
            <a:r>
              <a:rPr lang="ru-RU" sz="1900" dirty="0" smtClean="0">
                <a:latin typeface="Times New Roman" pitchFamily="18" charset="0"/>
                <a:cs typeface="Times New Roman" pitchFamily="18" charset="0"/>
              </a:rPr>
              <a:t> на самом деле вы, должно быть, его дедушка.</a:t>
            </a:r>
          </a:p>
          <a:p>
            <a:pPr>
              <a:buNone/>
            </a:pPr>
            <a:r>
              <a:rPr lang="ru-RU" sz="1900" dirty="0" smtClean="0">
                <a:latin typeface="Times New Roman" pitchFamily="18" charset="0"/>
                <a:cs typeface="Times New Roman" pitchFamily="18" charset="0"/>
              </a:rPr>
              <a:t>- Какой же я дедушка? -  спрашивает  мальчик.  -  Я  -  Петя,  ученик третьего класса.</a:t>
            </a:r>
          </a:p>
          <a:p>
            <a:pPr>
              <a:buNone/>
            </a:pPr>
            <a:r>
              <a:rPr lang="ru-RU" sz="1900" dirty="0" smtClean="0">
                <a:latin typeface="Times New Roman" pitchFamily="18" charset="0"/>
                <a:cs typeface="Times New Roman" pitchFamily="18" charset="0"/>
              </a:rPr>
              <a:t>- Да вы посмотрите в зеркало! - говорит тетя Наташа.</a:t>
            </a:r>
          </a:p>
          <a:p>
            <a:pPr>
              <a:buNone/>
            </a:pPr>
            <a:endParaRPr lang="ru-RU" sz="1400" b="1" dirty="0" smtClean="0">
              <a:solidFill>
                <a:schemeClr val="tx2">
                  <a:lumMod val="75000"/>
                </a:schemeClr>
              </a:solidFill>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 	</a:t>
            </a:r>
            <a:r>
              <a:rPr lang="ru-RU" sz="2100" b="1" dirty="0" smtClean="0">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a:p>
            <a:endParaRPr lang="ru-RU" sz="12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r>
              <a:rPr lang="ru-RU" altLang="ru-RU" sz="1200" b="1" dirty="0" smtClean="0">
                <a:solidFill>
                  <a:srgbClr val="002060"/>
                </a:solidFill>
              </a:rPr>
              <a:t>3</a:t>
            </a:r>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28596" y="428604"/>
            <a:ext cx="7643866"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sz="2400" dirty="0" smtClean="0">
              <a:solidFill>
                <a:schemeClr val="bg1"/>
              </a:solidFill>
            </a:endParaRPr>
          </a:p>
          <a:p>
            <a:pPr algn="ct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5537" name="Rectangle 1"/>
          <p:cNvSpPr>
            <a:spLocks noChangeArrowheads="1"/>
          </p:cNvSpPr>
          <p:nvPr/>
        </p:nvSpPr>
        <p:spPr bwMode="auto">
          <a:xfrm>
            <a:off x="2000232" y="1071546"/>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sz="1900" dirty="0" smtClean="0">
                <a:solidFill>
                  <a:schemeClr val="tx2"/>
                </a:solidFill>
                <a:latin typeface="Times New Roman" pitchFamily="18" charset="0"/>
                <a:cs typeface="Times New Roman" pitchFamily="18" charset="0"/>
              </a:rPr>
              <a:t> </a:t>
            </a:r>
            <a:endParaRPr lang="ru-RU" sz="1900" dirty="0">
              <a:solidFill>
                <a:schemeClr val="tx2"/>
              </a:solidFill>
              <a:latin typeface="Times New Roman" pitchFamily="18" charset="0"/>
              <a:cs typeface="Times New Roman" pitchFamily="18" charset="0"/>
            </a:endParaRPr>
          </a:p>
        </p:txBody>
      </p:sp>
      <p:pic>
        <p:nvPicPr>
          <p:cNvPr id="61442" name="Picture 2"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4" name="Picture 4"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6" name="Picture 6"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13" name="Прямоугольник 12"/>
          <p:cNvSpPr/>
          <p:nvPr/>
        </p:nvSpPr>
        <p:spPr>
          <a:xfrm>
            <a:off x="142844" y="1071546"/>
            <a:ext cx="3000396" cy="369332"/>
          </a:xfrm>
          <a:prstGeom prst="rect">
            <a:avLst/>
          </a:prstGeom>
        </p:spPr>
        <p:txBody>
          <a:bodyPr wrap="square">
            <a:spAutoFit/>
          </a:bodyPr>
          <a:lstStyle/>
          <a:p>
            <a:endParaRPr lang="ru-RU" dirty="0"/>
          </a:p>
        </p:txBody>
      </p:sp>
      <p:sp>
        <p:nvSpPr>
          <p:cNvPr id="20" name="Прямоугольник 19"/>
          <p:cNvSpPr/>
          <p:nvPr/>
        </p:nvSpPr>
        <p:spPr>
          <a:xfrm>
            <a:off x="2500298" y="428604"/>
            <a:ext cx="3857652"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Работа с текстом</a:t>
            </a:r>
            <a:endParaRPr lang="ru-RU" sz="28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9" name="Содержимое 18"/>
          <p:cNvSpPr>
            <a:spLocks noGrp="1"/>
          </p:cNvSpPr>
          <p:nvPr>
            <p:ph idx="1"/>
          </p:nvPr>
        </p:nvSpPr>
        <p:spPr>
          <a:xfrm>
            <a:off x="142844" y="1071546"/>
            <a:ext cx="9001156" cy="5643602"/>
          </a:xfrm>
        </p:spPr>
        <p:txBody>
          <a:bodyPr>
            <a:normAutofit/>
          </a:bodyPr>
          <a:lstStyle/>
          <a:p>
            <a:endParaRPr lang="ru-RU" sz="2000" dirty="0" smtClean="0">
              <a:latin typeface="Times New Roman" pitchFamily="18" charset="0"/>
              <a:cs typeface="Times New Roman" pitchFamily="18" charset="0"/>
            </a:endParaRPr>
          </a:p>
          <a:p>
            <a:endParaRPr lang="ru-RU" sz="12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r>
              <a:rPr lang="ru-RU" altLang="ru-RU" sz="1200" b="1" dirty="0" smtClean="0">
                <a:solidFill>
                  <a:srgbClr val="002060"/>
                </a:solidFill>
              </a:rPr>
              <a:t>3</a:t>
            </a:r>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428596" y="428604"/>
            <a:ext cx="7643866"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sz="2400" dirty="0" smtClean="0">
              <a:solidFill>
                <a:schemeClr val="bg1"/>
              </a:solidFill>
            </a:endParaRPr>
          </a:p>
          <a:p>
            <a:pPr algn="ct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5537" name="Rectangle 1"/>
          <p:cNvSpPr>
            <a:spLocks noChangeArrowheads="1"/>
          </p:cNvSpPr>
          <p:nvPr/>
        </p:nvSpPr>
        <p:spPr bwMode="auto">
          <a:xfrm>
            <a:off x="2000232" y="1071546"/>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sz="1900" dirty="0" smtClean="0">
                <a:solidFill>
                  <a:schemeClr val="tx2"/>
                </a:solidFill>
                <a:latin typeface="Times New Roman" pitchFamily="18" charset="0"/>
                <a:cs typeface="Times New Roman" pitchFamily="18" charset="0"/>
              </a:rPr>
              <a:t> </a:t>
            </a:r>
            <a:endParaRPr lang="ru-RU" sz="1900" dirty="0">
              <a:solidFill>
                <a:schemeClr val="tx2"/>
              </a:solidFill>
              <a:latin typeface="Times New Roman" pitchFamily="18" charset="0"/>
              <a:cs typeface="Times New Roman" pitchFamily="18" charset="0"/>
            </a:endParaRPr>
          </a:p>
        </p:txBody>
      </p:sp>
      <p:pic>
        <p:nvPicPr>
          <p:cNvPr id="61442" name="Picture 2"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4" name="Picture 4"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6" name="Picture 6"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20" name="Прямоугольник 19"/>
          <p:cNvSpPr/>
          <p:nvPr/>
        </p:nvSpPr>
        <p:spPr>
          <a:xfrm>
            <a:off x="2500298" y="357166"/>
            <a:ext cx="3857652"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Работа с текстом</a:t>
            </a:r>
            <a:endParaRPr lang="ru-RU" sz="2800" dirty="0" smtClean="0">
              <a:solidFill>
                <a:schemeClr val="bg1"/>
              </a:solidFill>
              <a:latin typeface="Times New Roman" pitchFamily="18" charset="0"/>
              <a:cs typeface="Times New Roman" pitchFamily="18" charset="0"/>
            </a:endParaRPr>
          </a:p>
        </p:txBody>
      </p:sp>
      <p:sp>
        <p:nvSpPr>
          <p:cNvPr id="43009" name="Rectangle 1"/>
          <p:cNvSpPr>
            <a:spLocks noChangeArrowheads="1"/>
          </p:cNvSpPr>
          <p:nvPr/>
        </p:nvSpPr>
        <p:spPr bwMode="auto">
          <a:xfrm>
            <a:off x="142844" y="1071546"/>
            <a:ext cx="857259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Взглянул мальчик в зеркало и чуть не упал.  Увидел  Петя  Зубов,  что превратился он в высокого, худого, бледного старика. Выросли у него  окладистая борода, усы. Морщины покрыли сеткою лицо. Смотрел на себя Петя, смотрел, и затряслась его седая борода. Крикнул он басом: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Мама! - и выбежал прочь из школы.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Бежит и думает: "Ну, уж если и мама меня не узнает, тогда все пропало". Прибежал Петя домой и позвонил три раза. Мама открыла ему дверь. Смотрит она на Петю и молчит. И Петя  молчит  тоже.  Стоит,  выставив свою седую бороду, и чуть не плачет.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Вам кого, дедушка? - спросила мама наконец.</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Ты меня не узнаешь? - прошептал Петя.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Простите, нет, - ответила мама. Отвернулся бедный Петя и пошел </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куда глаза глядят.</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19" name="Содержимое 18"/>
          <p:cNvSpPr>
            <a:spLocks noGrp="1"/>
          </p:cNvSpPr>
          <p:nvPr>
            <p:ph idx="1"/>
          </p:nvPr>
        </p:nvSpPr>
        <p:spPr>
          <a:xfrm>
            <a:off x="142844" y="1071546"/>
            <a:ext cx="9001156" cy="5643602"/>
          </a:xfrm>
        </p:spPr>
        <p:txBody>
          <a:bodyPr>
            <a:normAutofit/>
          </a:bodyPr>
          <a:lstStyle/>
          <a:p>
            <a:pPr>
              <a:buNone/>
            </a:pPr>
            <a:r>
              <a:rPr lang="ru-RU" sz="2400" b="1" dirty="0" smtClean="0">
                <a:solidFill>
                  <a:schemeClr val="tx2"/>
                </a:solidFill>
                <a:latin typeface="Times New Roman" pitchFamily="18" charset="0"/>
                <a:cs typeface="Times New Roman" pitchFamily="18" charset="0"/>
              </a:rPr>
              <a:t>- Прочитайте ещё раз текст, ответьте на вопросы и запишите ответы.</a:t>
            </a:r>
          </a:p>
          <a:p>
            <a:pPr>
              <a:buNone/>
            </a:pPr>
            <a:r>
              <a:rPr lang="ru-RU" sz="2400" i="1" dirty="0" smtClean="0">
                <a:solidFill>
                  <a:schemeClr val="tx2">
                    <a:lumMod val="75000"/>
                  </a:schemeClr>
                </a:solidFill>
                <a:latin typeface="Times New Roman" pitchFamily="18" charset="0"/>
                <a:cs typeface="Times New Roman" pitchFamily="18" charset="0"/>
              </a:rPr>
              <a:t>- Кто такой Петя Зубов?  </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-Заметил ли Петя, что с ним случились перемены?  </a:t>
            </a:r>
          </a:p>
          <a:p>
            <a:pPr>
              <a:buFontTx/>
              <a:buChar char="-"/>
            </a:pPr>
            <a:r>
              <a:rPr lang="ru-RU" sz="2400" i="1" dirty="0" smtClean="0">
                <a:solidFill>
                  <a:schemeClr val="tx2">
                    <a:lumMod val="75000"/>
                  </a:schemeClr>
                </a:solidFill>
                <a:latin typeface="Times New Roman" pitchFamily="18" charset="0"/>
                <a:cs typeface="Times New Roman" pitchFamily="18" charset="0"/>
              </a:rPr>
              <a:t>Как герой воспринимает волшебство?  </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-Как звали школьную гардеробщицу?</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-Почему </a:t>
            </a:r>
            <a:r>
              <a:rPr lang="ru-RU" sz="2400" i="1" smtClean="0">
                <a:solidFill>
                  <a:schemeClr val="tx2">
                    <a:lumMod val="75000"/>
                  </a:schemeClr>
                </a:solidFill>
                <a:latin typeface="Times New Roman" pitchFamily="18" charset="0"/>
                <a:cs typeface="Times New Roman" pitchFamily="18" charset="0"/>
              </a:rPr>
              <a:t>гардеробщица испугалась? </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-Что произошло с Петей и почему? </a:t>
            </a:r>
            <a:endParaRPr lang="ru-RU" sz="2400" dirty="0" smtClean="0">
              <a:solidFill>
                <a:schemeClr val="tx2">
                  <a:lumMod val="75000"/>
                </a:schemeClr>
              </a:solidFill>
              <a:latin typeface="Times New Roman" pitchFamily="18" charset="0"/>
              <a:cs typeface="Times New Roman" pitchFamily="18" charset="0"/>
            </a:endParaRPr>
          </a:p>
          <a:p>
            <a:pPr>
              <a:buNone/>
            </a:pPr>
            <a:r>
              <a:rPr lang="ru-RU" sz="2400" i="1" dirty="0" smtClean="0">
                <a:solidFill>
                  <a:schemeClr val="tx2">
                    <a:lumMod val="75000"/>
                  </a:schemeClr>
                </a:solidFill>
                <a:latin typeface="Times New Roman" pitchFamily="18" charset="0"/>
                <a:cs typeface="Times New Roman" pitchFamily="18" charset="0"/>
              </a:rPr>
              <a:t> -Что сказала мама Пете?</a:t>
            </a:r>
            <a:endParaRPr lang="ru-RU" sz="2400" dirty="0" smtClean="0">
              <a:solidFill>
                <a:schemeClr val="tx2">
                  <a:lumMod val="75000"/>
                </a:schemeClr>
              </a:solidFill>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1200" dirty="0"/>
          </a:p>
        </p:txBody>
      </p:sp>
      <p:sp>
        <p:nvSpPr>
          <p:cNvPr id="4099"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r>
              <a:rPr lang="ru-RU" altLang="ru-RU" sz="1200" b="1" dirty="0" smtClean="0">
                <a:solidFill>
                  <a:srgbClr val="002060"/>
                </a:solidFill>
              </a:rPr>
              <a:t>3</a:t>
            </a:r>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500034" y="357166"/>
            <a:ext cx="7643866"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sz="2400" dirty="0" smtClean="0">
              <a:solidFill>
                <a:schemeClr val="bg1"/>
              </a:solidFill>
            </a:endParaRPr>
          </a:p>
          <a:p>
            <a:pPr algn="ct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5537" name="Rectangle 1"/>
          <p:cNvSpPr>
            <a:spLocks noChangeArrowheads="1"/>
          </p:cNvSpPr>
          <p:nvPr/>
        </p:nvSpPr>
        <p:spPr bwMode="auto">
          <a:xfrm>
            <a:off x="2000232" y="1071546"/>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t>	</a:t>
            </a:r>
            <a:r>
              <a:rPr lang="ru-RU" sz="1900" dirty="0" smtClean="0">
                <a:solidFill>
                  <a:schemeClr val="tx2"/>
                </a:solidFill>
                <a:latin typeface="Times New Roman" pitchFamily="18" charset="0"/>
                <a:cs typeface="Times New Roman" pitchFamily="18" charset="0"/>
              </a:rPr>
              <a:t> </a:t>
            </a:r>
            <a:endParaRPr lang="ru-RU" sz="1900" dirty="0">
              <a:solidFill>
                <a:schemeClr val="tx2"/>
              </a:solidFill>
              <a:latin typeface="Times New Roman" pitchFamily="18" charset="0"/>
              <a:cs typeface="Times New Roman" pitchFamily="18" charset="0"/>
            </a:endParaRPr>
          </a:p>
        </p:txBody>
      </p:sp>
      <p:pic>
        <p:nvPicPr>
          <p:cNvPr id="61442" name="Picture 2"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4" name="Picture 4"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61446" name="Picture 6" descr="Хобби знаменитых людей: необычные увлечения"/>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20" name="Прямоугольник 19"/>
          <p:cNvSpPr/>
          <p:nvPr/>
        </p:nvSpPr>
        <p:spPr>
          <a:xfrm>
            <a:off x="2500298" y="357166"/>
            <a:ext cx="3857652" cy="523220"/>
          </a:xfrm>
          <a:prstGeom prst="rect">
            <a:avLst/>
          </a:prstGeom>
        </p:spPr>
        <p:txBody>
          <a:bodyPr wrap="square">
            <a:spAutoFit/>
          </a:bodyPr>
          <a:lstStyle/>
          <a:p>
            <a:pPr algn="ctr"/>
            <a:r>
              <a:rPr lang="ru-RU" sz="2800" b="1" dirty="0" smtClean="0">
                <a:solidFill>
                  <a:schemeClr val="bg1"/>
                </a:solidFill>
                <a:latin typeface="Times New Roman" pitchFamily="18" charset="0"/>
                <a:cs typeface="Times New Roman" pitchFamily="18" charset="0"/>
              </a:rPr>
              <a:t>Задание 1</a:t>
            </a:r>
            <a:r>
              <a:rPr lang="ru-RU" sz="2800" dirty="0" smtClean="0">
                <a:solidFill>
                  <a:schemeClr val="bg1"/>
                </a:solidFill>
                <a:latin typeface="Times New Roman" pitchFamily="18" charset="0"/>
                <a:cs typeface="Times New Roman" pitchFamily="18" charset="0"/>
              </a:rPr>
              <a:t> </a:t>
            </a:r>
          </a:p>
        </p:txBody>
      </p:sp>
      <p:sp>
        <p:nvSpPr>
          <p:cNvPr id="43009" name="Rectangle 1"/>
          <p:cNvSpPr>
            <a:spLocks noChangeArrowheads="1"/>
          </p:cNvSpPr>
          <p:nvPr/>
        </p:nvSpPr>
        <p:spPr bwMode="auto">
          <a:xfrm>
            <a:off x="142844" y="1071546"/>
            <a:ext cx="85725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 name="Picture 5" descr="Е. Шварц. Сказка о потерянном времени. Shvarz_2 (Картинки) "/>
          <p:cNvPicPr>
            <a:picLocks noChangeAspect="1" noChangeArrowheads="1"/>
          </p:cNvPicPr>
          <p:nvPr/>
        </p:nvPicPr>
        <p:blipFill>
          <a:blip r:embed="rId5"/>
          <a:srcRect/>
          <a:stretch>
            <a:fillRect/>
          </a:stretch>
        </p:blipFill>
        <p:spPr bwMode="auto">
          <a:xfrm>
            <a:off x="5143504" y="3214686"/>
            <a:ext cx="2420101" cy="3286148"/>
          </a:xfrm>
          <a:prstGeom prst="rect">
            <a:avLst/>
          </a:prstGeom>
          <a:noFill/>
          <a:ln w="9525">
            <a:noFill/>
            <a:miter lim="800000"/>
            <a:headEnd/>
            <a:tailEnd/>
          </a:ln>
        </p:spPr>
      </p:pic>
      <p:pic>
        <p:nvPicPr>
          <p:cNvPr id="16" name="Picture 5" descr="Е. Шварц. Сказка о потерянном времени. Shvarz_4 (Картинки) "/>
          <p:cNvPicPr>
            <a:picLocks noChangeAspect="1" noChangeArrowheads="1"/>
          </p:cNvPicPr>
          <p:nvPr/>
        </p:nvPicPr>
        <p:blipFill>
          <a:blip r:embed="rId6"/>
          <a:srcRect r="41606"/>
          <a:stretch>
            <a:fillRect/>
          </a:stretch>
        </p:blipFill>
        <p:spPr bwMode="auto">
          <a:xfrm>
            <a:off x="7643834" y="1714488"/>
            <a:ext cx="1357322" cy="3357586"/>
          </a:xfrm>
          <a:prstGeom prst="rect">
            <a:avLst/>
          </a:prstGeom>
          <a:noFill/>
          <a:ln w="9525">
            <a:noFill/>
            <a:miter lim="800000"/>
            <a:headEnd/>
            <a:tailEnd/>
          </a:ln>
        </p:spPr>
      </p:pic>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6169</TotalTime>
  <Words>1441</Words>
  <Application>Microsoft Office PowerPoint</Application>
  <PresentationFormat>Экран (4:3)</PresentationFormat>
  <Paragraphs>274</Paragraphs>
  <Slides>34</Slides>
  <Notes>34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34</vt:i4>
      </vt:variant>
    </vt:vector>
  </HeadingPairs>
  <TitlesOfParts>
    <vt:vector size="43" baseType="lpstr">
      <vt:lpstr>Arial</vt:lpstr>
      <vt:lpstr>Calibri</vt:lpstr>
      <vt:lpstr>Century Gothic</vt:lpstr>
      <vt:lpstr>Comfortaa</vt:lpstr>
      <vt:lpstr>Open Sans</vt:lpstr>
      <vt:lpstr>Symbol</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Тестовые задания</vt:lpstr>
      <vt:lpstr>Тестовые задания</vt:lpstr>
      <vt:lpstr>Тестовые задания</vt:lpstr>
      <vt:lpstr>Тестовые задания</vt:lpstr>
      <vt:lpstr>Тестовые задания</vt:lpstr>
      <vt:lpstr>Тестовые задания</vt:lpstr>
      <vt:lpstr>Тестовые задания</vt:lpstr>
      <vt:lpstr>Тестовые задания</vt:lpstr>
      <vt:lpstr>Тестовые задания</vt:lpstr>
      <vt:lpstr>Тестовые задания</vt:lpstr>
      <vt:lpstr>Домашнее задание</vt:lpstr>
      <vt:lpstr>Итог урока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378</cp:revision>
  <dcterms:created xsi:type="dcterms:W3CDTF">2020-07-18T05:19:20Z</dcterms:created>
  <dcterms:modified xsi:type="dcterms:W3CDTF">2024-12-11T15:16:19Z</dcterms:modified>
</cp:coreProperties>
</file>