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677" r:id="rId2"/>
    <p:sldId id="400" r:id="rId3"/>
    <p:sldId id="399" r:id="rId4"/>
    <p:sldId id="645" r:id="rId5"/>
    <p:sldId id="624" r:id="rId6"/>
    <p:sldId id="678" r:id="rId7"/>
    <p:sldId id="679" r:id="rId8"/>
    <p:sldId id="680" r:id="rId9"/>
    <p:sldId id="681" r:id="rId10"/>
    <p:sldId id="30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767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ziz Azi" initials="A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FF9999"/>
    <a:srgbClr val="E3C5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88" autoAdjust="0"/>
    <p:restoredTop sz="98757" autoAdjust="0"/>
  </p:normalViewPr>
  <p:slideViewPr>
    <p:cSldViewPr snapToGrid="0" showGuides="1">
      <p:cViewPr varScale="1">
        <p:scale>
          <a:sx n="45" d="100"/>
          <a:sy n="45" d="100"/>
        </p:scale>
        <p:origin x="29" y="931"/>
      </p:cViewPr>
      <p:guideLst>
        <p:guide orient="horz" pos="2183"/>
        <p:guide pos="3840"/>
        <p:guide pos="767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8" d="100"/>
          <a:sy n="88" d="100"/>
        </p:scale>
        <p:origin x="-3822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EB9A8C55-0C4F-40BB-9F99-5F31E305482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15585356-880D-4B4F-931D-BBC9E4665EC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33618BE5-F755-4EC7-8913-ED860531EC1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59BD0D-08DD-43E5-AD72-BB64A5D8EE76}" type="slidenum">
              <a:rPr lang="en-ID" smtClean="0"/>
              <a:pPr/>
              <a:t>‹#›</a:t>
            </a:fld>
            <a:endParaRPr lang="en-ID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55361D2-F044-4A78-BD0F-51EFE46052D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343C4A-49E8-45E3-8518-FBFCD6640E5B}" type="datetimeFigureOut">
              <a:rPr lang="en-ID" smtClean="0"/>
              <a:pPr/>
              <a:t>14/08/2024</a:t>
            </a:fld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6421706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4660AB-C737-4725-A59E-73096A219B67}" type="datetimeFigureOut">
              <a:rPr lang="en-US" smtClean="0"/>
              <a:pPr/>
              <a:t>8/14/2024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9B9867-A8D7-43CA-B62E-65ACB63F0B1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178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9B9867-A8D7-43CA-B62E-65ACB63F0B1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0954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1150699"/>
      </p:ext>
    </p:extLst>
  </p:cSld>
  <p:clrMapOvr>
    <a:masterClrMapping/>
  </p:clrMapOvr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xmlns="" id="{F8C38F88-B935-4484-825B-1317F711597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83057" y="58664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407578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xmlns="" id="{0A335B13-64DC-434F-A109-D43A41E8DD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75596" y="111052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9F75258C-901B-47AE-A254-21F0DFFD5F2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68673" y="1051031"/>
            <a:ext cx="4881083" cy="517146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4995480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xmlns="" id="{21A36352-01F6-498C-8E1D-F0BC2021EDA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55086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xmlns="" id="{2D45CE94-76F3-4435-9141-AE9B896BD56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95508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xmlns="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8211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7116861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xmlns="" id="{09C7FD82-7F33-40B4-8043-7F05F3727B0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4271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xmlns="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97793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xmlns="" id="{F2B13A89-47B9-47C0-82C5-EF69E14457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83351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xmlns="" id="{088ABD45-FF79-487C-91F5-BDEF8D54A8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83351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0320195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15">
            <a:extLst>
              <a:ext uri="{FF2B5EF4-FFF2-40B4-BE49-F238E27FC236}">
                <a16:creationId xmlns:a16="http://schemas.microsoft.com/office/drawing/2014/main" xmlns="" id="{40FB3B7B-E82C-4D07-BF23-26DA8F42C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5760720" cy="68580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xmlns="" id="{D219FE39-30ED-428F-BAD8-39CD85C52EB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4904" y="79120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0878979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9">
            <a:extLst>
              <a:ext uri="{FF2B5EF4-FFF2-40B4-BE49-F238E27FC236}">
                <a16:creationId xmlns:a16="http://schemas.microsoft.com/office/drawing/2014/main" xmlns="" id="{E8F9B0B5-E5BC-421A-9F49-1EA8AE36496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300488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xmlns="" id="{8E8120B0-9FBE-4C78-A7DA-85D7DA82E3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42714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xmlns="" id="{FB5144F3-59CC-4E8E-81F3-413EB3A51E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8969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6807124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9">
            <a:extLst>
              <a:ext uri="{FF2B5EF4-FFF2-40B4-BE49-F238E27FC236}">
                <a16:creationId xmlns:a16="http://schemas.microsoft.com/office/drawing/2014/main" xmlns="" id="{F4767D20-668F-40A0-BCA8-2B03579DE66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5756" y="867163"/>
            <a:ext cx="5248792" cy="2848310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xmlns="" id="{8DBB746C-0ADC-4E71-BA37-D4378CAE29E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7454" y="88008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xmlns="" id="{B8DFB98F-1E0E-41D1-87AB-F45AF6C4669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575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22" name="Picture Placeholder 9">
            <a:extLst>
              <a:ext uri="{FF2B5EF4-FFF2-40B4-BE49-F238E27FC236}">
                <a16:creationId xmlns:a16="http://schemas.microsoft.com/office/drawing/2014/main" xmlns="" id="{B93F1C18-14EE-4396-BAE5-DBFAD47C7E1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18629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4098722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9">
            <a:extLst>
              <a:ext uri="{FF2B5EF4-FFF2-40B4-BE49-F238E27FC236}">
                <a16:creationId xmlns:a16="http://schemas.microsoft.com/office/drawing/2014/main" xmlns="" id="{47909367-C9B0-4EBB-A3FC-EC205736168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916567" y="153756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xmlns="" id="{5E4C9993-4434-439D-B3FB-76B01407A25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027358" y="112550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xmlns="" id="{96815EBE-4EAF-4A3E-B0B5-49AE35A2D1A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2423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7539888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xmlns="" id="{58B0E6FA-785B-4140-91AD-DF0BEBF583D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06903" y="75065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xmlns="" id="{C1C954D3-21FB-4B97-9EE8-81A09B68BB9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46299" y="1747778"/>
            <a:ext cx="5347504" cy="336823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3876856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xmlns="" id="{C3839D2A-4AB5-4CB1-A7D9-3E6AA48BDFE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5862" y="682491"/>
            <a:ext cx="6860276" cy="1146309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942805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xmlns="" id="{7685EDED-11D7-4A26-BF8F-53B82EFAF81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chemeClr val="bg2">
              <a:lumMod val="75000"/>
            </a:schemeClr>
          </a:solid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384556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xmlns="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825670" y="66753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809228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xmlns="" id="{48B6A3C5-7DBA-441A-96FB-AE700F5D028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1061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4394343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xmlns="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13152" y="74045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0329932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xmlns="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50119" y="11987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7945803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5">
            <a:extLst>
              <a:ext uri="{FF2B5EF4-FFF2-40B4-BE49-F238E27FC236}">
                <a16:creationId xmlns:a16="http://schemas.microsoft.com/office/drawing/2014/main" xmlns="" id="{56E58034-299F-43C5-BADE-3D7C7C130C6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96380" y="946327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 dirty="0"/>
          </a:p>
        </p:txBody>
      </p:sp>
      <p:sp>
        <p:nvSpPr>
          <p:cNvPr id="19" name="Picture Placeholder 15">
            <a:extLst>
              <a:ext uri="{FF2B5EF4-FFF2-40B4-BE49-F238E27FC236}">
                <a16:creationId xmlns:a16="http://schemas.microsoft.com/office/drawing/2014/main" xmlns="" id="{AB530C88-3238-4E45-AC4F-0738E0ECBAE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81228" y="946326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 dirty="0"/>
          </a:p>
        </p:txBody>
      </p:sp>
      <p:sp>
        <p:nvSpPr>
          <p:cNvPr id="20" name="Picture Placeholder 15">
            <a:extLst>
              <a:ext uri="{FF2B5EF4-FFF2-40B4-BE49-F238E27FC236}">
                <a16:creationId xmlns:a16="http://schemas.microsoft.com/office/drawing/2014/main" xmlns="" id="{C7287904-DA84-4FDD-969C-ACF5203C88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83352" y="3777470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 dirty="0"/>
          </a:p>
        </p:txBody>
      </p:sp>
      <p:sp>
        <p:nvSpPr>
          <p:cNvPr id="21" name="Picture Placeholder 15">
            <a:extLst>
              <a:ext uri="{FF2B5EF4-FFF2-40B4-BE49-F238E27FC236}">
                <a16:creationId xmlns:a16="http://schemas.microsoft.com/office/drawing/2014/main" xmlns="" id="{F282FC72-C668-4CD9-A6E8-D3414D04BF29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368200" y="3777469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xmlns="" id="{31CF62FD-3C11-47E6-B1AB-C001BD9B074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63952" y="113669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2995571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xmlns="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757184" y="135329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1" name="Picture Placeholder 15">
            <a:extLst>
              <a:ext uri="{FF2B5EF4-FFF2-40B4-BE49-F238E27FC236}">
                <a16:creationId xmlns:a16="http://schemas.microsoft.com/office/drawing/2014/main" xmlns="" id="{55C637F5-D1EC-40F8-B892-3041F157E68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43004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 dirty="0"/>
          </a:p>
        </p:txBody>
      </p:sp>
      <p:sp>
        <p:nvSpPr>
          <p:cNvPr id="29" name="Picture Placeholder 15">
            <a:extLst>
              <a:ext uri="{FF2B5EF4-FFF2-40B4-BE49-F238E27FC236}">
                <a16:creationId xmlns:a16="http://schemas.microsoft.com/office/drawing/2014/main" xmlns="" id="{7B6584BF-A5F0-4D14-AB3C-251B01128D9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555401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 dirty="0"/>
          </a:p>
        </p:txBody>
      </p:sp>
      <p:sp>
        <p:nvSpPr>
          <p:cNvPr id="30" name="Picture Placeholder 15">
            <a:extLst>
              <a:ext uri="{FF2B5EF4-FFF2-40B4-BE49-F238E27FC236}">
                <a16:creationId xmlns:a16="http://schemas.microsoft.com/office/drawing/2014/main" xmlns="" id="{19FEFA85-2B2D-4508-A193-8A3EC8B397C7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430289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2413110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2">
            <a:extLst>
              <a:ext uri="{FF2B5EF4-FFF2-40B4-BE49-F238E27FC236}">
                <a16:creationId xmlns:a16="http://schemas.microsoft.com/office/drawing/2014/main" xmlns="" id="{4EF08015-1653-43D1-95DF-E7251BBDBEF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5450" y="0"/>
            <a:ext cx="5374640" cy="6858000"/>
          </a:xfrm>
          <a:custGeom>
            <a:avLst/>
            <a:gdLst>
              <a:gd name="connsiteX0" fmla="*/ 0 w 5374640"/>
              <a:gd name="connsiteY0" fmla="*/ 0 h 6858000"/>
              <a:gd name="connsiteX1" fmla="*/ 4829383 w 5374640"/>
              <a:gd name="connsiteY1" fmla="*/ 0 h 6858000"/>
              <a:gd name="connsiteX2" fmla="*/ 5374640 w 5374640"/>
              <a:gd name="connsiteY2" fmla="*/ 545257 h 6858000"/>
              <a:gd name="connsiteX3" fmla="*/ 5374640 w 5374640"/>
              <a:gd name="connsiteY3" fmla="*/ 6312743 h 6858000"/>
              <a:gd name="connsiteX4" fmla="*/ 4829383 w 5374640"/>
              <a:gd name="connsiteY4" fmla="*/ 6858000 h 6858000"/>
              <a:gd name="connsiteX5" fmla="*/ 0 w 5374640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4640" h="6858000">
                <a:moveTo>
                  <a:pt x="0" y="0"/>
                </a:moveTo>
                <a:lnTo>
                  <a:pt x="4829383" y="0"/>
                </a:lnTo>
                <a:cubicBezTo>
                  <a:pt x="5130520" y="0"/>
                  <a:pt x="5374640" y="244120"/>
                  <a:pt x="5374640" y="545257"/>
                </a:cubicBezTo>
                <a:lnTo>
                  <a:pt x="5374640" y="6312743"/>
                </a:lnTo>
                <a:cubicBezTo>
                  <a:pt x="5374640" y="6613880"/>
                  <a:pt x="5130520" y="6858000"/>
                  <a:pt x="4829383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058A68AA-1F01-4DB5-AD86-AACE390EF6B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63403" y="95707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8858095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0340273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609600" y="6377940"/>
            <a:ext cx="2804160" cy="184666"/>
          </a:xfrm>
        </p:spPr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145280" y="6377940"/>
            <a:ext cx="3901440" cy="184666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778241" y="6377940"/>
            <a:ext cx="2804160" cy="184666"/>
          </a:xfrm>
        </p:spPr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080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xmlns="" id="{A295FCD4-B2C3-4812-AFF4-AD5767FB02B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1120817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531179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1425586-1B77-4F1D-A056-35C60C7DCEB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94366" y="76502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763178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xmlns="" id="{716292C9-F964-4725-A8D5-4B9F699EB5C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83582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073456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6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4786242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xmlns="" id="{153D02E3-A946-4936-832A-826C3B7072A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87206" y="668801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547240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F4EF66F0-DC35-4E9A-B665-1FA6E36D57C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4804859 w 5419544"/>
              <a:gd name="connsiteY1" fmla="*/ 0 h 6883224"/>
              <a:gd name="connsiteX2" fmla="*/ 5419544 w 5419544"/>
              <a:gd name="connsiteY2" fmla="*/ 614685 h 6883224"/>
              <a:gd name="connsiteX3" fmla="*/ 5419544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4804859" y="0"/>
                </a:lnTo>
                <a:cubicBezTo>
                  <a:pt x="5144340" y="0"/>
                  <a:pt x="5419544" y="275204"/>
                  <a:pt x="5419544" y="614685"/>
                </a:cubicBezTo>
                <a:lnTo>
                  <a:pt x="5419544" y="6883224"/>
                </a:ln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xmlns="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941569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xmlns="" id="{79E4B32B-5183-4CB7-9BC7-ABD8C34773E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5419544 w 5419544"/>
              <a:gd name="connsiteY1" fmla="*/ 0 h 6883224"/>
              <a:gd name="connsiteX2" fmla="*/ 5419544 w 5419544"/>
              <a:gd name="connsiteY2" fmla="*/ 6268539 h 6883224"/>
              <a:gd name="connsiteX3" fmla="*/ 4804859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5419544" y="0"/>
                </a:lnTo>
                <a:lnTo>
                  <a:pt x="5419544" y="6268539"/>
                </a:lnTo>
                <a:cubicBezTo>
                  <a:pt x="5419544" y="6608020"/>
                  <a:pt x="5144340" y="6883224"/>
                  <a:pt x="4804859" y="6883224"/>
                </a:cubicBez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xmlns="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14066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38710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63" r:id="rId5"/>
    <p:sldLayoutId id="2147483656" r:id="rId6"/>
    <p:sldLayoutId id="2147483657" r:id="rId7"/>
    <p:sldLayoutId id="2147483661" r:id="rId8"/>
    <p:sldLayoutId id="2147483680" r:id="rId9"/>
    <p:sldLayoutId id="2147483658" r:id="rId10"/>
    <p:sldLayoutId id="2147483664" r:id="rId11"/>
    <p:sldLayoutId id="2147483665" r:id="rId12"/>
    <p:sldLayoutId id="2147483666" r:id="rId13"/>
    <p:sldLayoutId id="2147483667" r:id="rId14"/>
    <p:sldLayoutId id="2147483668" r:id="rId15"/>
    <p:sldLayoutId id="2147483669" r:id="rId16"/>
    <p:sldLayoutId id="2147483670" r:id="rId17"/>
    <p:sldLayoutId id="2147483671" r:id="rId18"/>
    <p:sldLayoutId id="2147483672" r:id="rId19"/>
    <p:sldLayoutId id="2147483673" r:id="rId20"/>
    <p:sldLayoutId id="2147483674" r:id="rId21"/>
    <p:sldLayoutId id="2147483675" r:id="rId22"/>
    <p:sldLayoutId id="2147483676" r:id="rId23"/>
    <p:sldLayoutId id="2147483677" r:id="rId24"/>
    <p:sldLayoutId id="2147483678" r:id="rId25"/>
    <p:sldLayoutId id="2147483679" r:id="rId26"/>
    <p:sldLayoutId id="2147483682" r:id="rId27"/>
    <p:sldLayoutId id="2147483683" r:id="rId2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7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2698" y="2559100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Пән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r>
              <a:rPr lang="en-US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52698" y="3470257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Сынып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52698" y="4381414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Тоқсан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52698" y="5292571"/>
            <a:ext cx="67781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Мұғалім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988384" y="2538189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988384" y="3449346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988384" y="4360503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14" name="Прямоугольник 6"/>
          <p:cNvSpPr/>
          <p:nvPr/>
        </p:nvSpPr>
        <p:spPr>
          <a:xfrm>
            <a:off x="6010468" y="4296666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8121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Title 4">
            <a:extLst>
              <a:ext uri="{FF2B5EF4-FFF2-40B4-BE49-F238E27FC236}">
                <a16:creationId xmlns:a16="http://schemas.microsoft.com/office/drawing/2014/main" xmlns="" id="{5EB30651-9D2E-4206-B2E2-EBC471154F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6011" y="1093236"/>
            <a:ext cx="6670446" cy="1178452"/>
          </a:xfrm>
        </p:spPr>
        <p:txBody>
          <a:bodyPr anchor="t"/>
          <a:lstStyle/>
          <a:p>
            <a:r>
              <a:rPr lang="kk-KZ" sz="4000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Бүгін біз не үйрендік:</a:t>
            </a:r>
            <a:endParaRPr lang="kk-KZ" sz="4000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  <a:sym typeface="Open Sans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23" b="6225"/>
          <a:stretch/>
        </p:blipFill>
        <p:spPr>
          <a:xfrm>
            <a:off x="8306236" y="2271688"/>
            <a:ext cx="3730752" cy="4521926"/>
          </a:xfrm>
          <a:prstGeom prst="rect">
            <a:avLst/>
          </a:prstGeom>
        </p:spPr>
      </p:pic>
      <p:sp>
        <p:nvSpPr>
          <p:cNvPr id="72" name="TextBox 71">
            <a:extLst>
              <a:ext uri="{FF2B5EF4-FFF2-40B4-BE49-F238E27FC236}">
                <a16:creationId xmlns:a16="http://schemas.microsoft.com/office/drawing/2014/main" xmlns="" id="{14FCEE11-4AB3-4847-9E51-E42FD092039B}"/>
              </a:ext>
            </a:extLst>
          </p:cNvPr>
          <p:cNvSpPr txBox="1"/>
          <p:nvPr/>
        </p:nvSpPr>
        <p:spPr>
          <a:xfrm>
            <a:off x="906011" y="2001723"/>
            <a:ext cx="8175862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ts val="3300"/>
              </a:lnSpc>
              <a:buFont typeface="Arial" pitchFamily="34" charset="0"/>
              <a:buChar char="•"/>
            </a:pPr>
            <a:r>
              <a:rPr lang="ru-RU" sz="3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Бөлшектің</a:t>
            </a:r>
            <a:r>
              <a:rPr lang="ru-RU" sz="3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3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алымы</a:t>
            </a:r>
            <a:r>
              <a:rPr lang="ru-RU" sz="3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мен </a:t>
            </a:r>
            <a:r>
              <a:rPr lang="ru-RU" sz="3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бөлімін</a:t>
            </a:r>
            <a:r>
              <a:rPr lang="ru-RU" sz="3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3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иррационалдықтан</a:t>
            </a:r>
            <a:r>
              <a:rPr lang="ru-RU" sz="3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3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арылта</a:t>
            </a:r>
            <a:r>
              <a:rPr lang="ru-RU" sz="3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3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аламыз</a:t>
            </a:r>
            <a:r>
              <a:rPr lang="ru-RU" sz="3000" b="1" dirty="0">
                <a:latin typeface="Tahoma" pitchFamily="34" charset="0"/>
                <a:ea typeface="Tahoma" pitchFamily="34" charset="0"/>
                <a:cs typeface="Tahoma" pitchFamily="34" charset="0"/>
              </a:rPr>
              <a:t>;</a:t>
            </a:r>
            <a:endParaRPr lang="kk-KZ" sz="3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indent="-457200">
              <a:lnSpc>
                <a:spcPts val="3300"/>
              </a:lnSpc>
              <a:buFont typeface="Arial" pitchFamily="34" charset="0"/>
              <a:buChar char="•"/>
            </a:pPr>
            <a:endParaRPr lang="ru-RU" sz="3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indent="-457200">
              <a:lnSpc>
                <a:spcPts val="3300"/>
              </a:lnSpc>
              <a:buFont typeface="Arial" pitchFamily="34" charset="0"/>
              <a:buChar char="•"/>
            </a:pPr>
            <a:r>
              <a:rPr lang="ru-RU" sz="3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Күрделі</a:t>
            </a:r>
            <a:r>
              <a:rPr lang="ru-RU" sz="3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3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арифметикалық</a:t>
            </a:r>
            <a:r>
              <a:rPr lang="ru-RU" sz="3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квадраты бар </a:t>
            </a:r>
            <a:r>
              <a:rPr lang="ru-RU" sz="3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бөлшектерді</a:t>
            </a:r>
            <a:r>
              <a:rPr lang="ru-RU" sz="3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3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түрлендіруді</a:t>
            </a:r>
            <a:r>
              <a:rPr lang="ru-RU" sz="3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3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білем</a:t>
            </a:r>
            <a:r>
              <a:rPr lang="kk-KZ" sz="3000" b="1" dirty="0">
                <a:latin typeface="Tahoma" pitchFamily="34" charset="0"/>
                <a:ea typeface="Tahoma" pitchFamily="34" charset="0"/>
                <a:cs typeface="Tahoma" pitchFamily="34" charset="0"/>
              </a:rPr>
              <a:t>і</a:t>
            </a:r>
            <a:r>
              <a:rPr lang="ru-RU" sz="3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з.</a:t>
            </a:r>
          </a:p>
        </p:txBody>
      </p:sp>
    </p:spTree>
    <p:extLst>
      <p:ext uri="{BB962C8B-B14F-4D97-AF65-F5344CB8AC3E}">
        <p14:creationId xmlns:p14="http://schemas.microsoft.com/office/powerpoint/2010/main" val="2566660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TextBox 262">
            <a:extLst>
              <a:ext uri="{FF2B5EF4-FFF2-40B4-BE49-F238E27FC236}">
                <a16:creationId xmlns:a16="http://schemas.microsoft.com/office/drawing/2014/main" xmlns="" id="{C9FC8678-F308-40FB-A870-20A094CFCAFF}"/>
              </a:ext>
            </a:extLst>
          </p:cNvPr>
          <p:cNvSpPr txBox="1"/>
          <p:nvPr/>
        </p:nvSpPr>
        <p:spPr>
          <a:xfrm>
            <a:off x="851942" y="2242145"/>
            <a:ext cx="6266944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ts val="5000"/>
              </a:lnSpc>
              <a:buClr>
                <a:schemeClr val="dk1"/>
              </a:buClr>
              <a:buSzPts val="1100"/>
            </a:pPr>
            <a:r>
              <a:rPr lang="kk-KZ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</a:t>
            </a:r>
            <a:r>
              <a:rPr lang="kk-KZ" sz="4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өлшек </a:t>
            </a:r>
            <a:r>
              <a:rPr lang="kk-KZ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бөлімін иррационалдықтан </a:t>
            </a:r>
            <a:r>
              <a:rPr lang="kk-KZ" sz="4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арылту</a:t>
            </a:r>
            <a:endParaRPr lang="ru-RU" sz="4000" b="1" dirty="0">
              <a:latin typeface="Tahoma" pitchFamily="34" charset="0"/>
              <a:ea typeface="Tahoma" pitchFamily="34" charset="0"/>
              <a:cs typeface="Tahoma" pitchFamily="34" charset="0"/>
              <a:sym typeface="PT Sans Caption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6481" y="983108"/>
            <a:ext cx="3523793" cy="4322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566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>
            <a:extLst>
              <a:ext uri="{FF2B5EF4-FFF2-40B4-BE49-F238E27FC236}">
                <a16:creationId xmlns:a16="http://schemas.microsoft.com/office/drawing/2014/main" xmlns="" id="{072D82C0-95C0-4E5C-AB55-C42DD3D5C8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6011" y="751528"/>
            <a:ext cx="6255111" cy="812480"/>
          </a:xfrm>
        </p:spPr>
        <p:txBody>
          <a:bodyPr/>
          <a:lstStyle/>
          <a:p>
            <a:r>
              <a:rPr lang="ru-RU" sz="5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Бүгінгі</a:t>
            </a:r>
            <a:r>
              <a:rPr lang="ru-RU" sz="5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5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сабақта</a:t>
            </a:r>
            <a:endParaRPr lang="en-ID" sz="5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2" name="Rectangle 151">
            <a:extLst>
              <a:ext uri="{FF2B5EF4-FFF2-40B4-BE49-F238E27FC236}">
                <a16:creationId xmlns:a16="http://schemas.microsoft.com/office/drawing/2014/main" xmlns="" id="{FE43F11A-34E8-4E0F-8AD4-F87DBB74D073}"/>
              </a:ext>
            </a:extLst>
          </p:cNvPr>
          <p:cNvSpPr/>
          <p:nvPr/>
        </p:nvSpPr>
        <p:spPr>
          <a:xfrm>
            <a:off x="815323" y="2331216"/>
            <a:ext cx="6436485" cy="1887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ts val="3500"/>
              </a:lnSpc>
              <a:buFont typeface="Arial" pitchFamily="34" charset="0"/>
              <a:buChar char="•"/>
            </a:pPr>
            <a:r>
              <a:rPr lang="kk-KZ" sz="3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Бөлшек бөлімін иррационалдықтан арылту үшін өрнектерді түрлендіріп үлгереміз.</a:t>
            </a:r>
            <a:endParaRPr lang="ru-RU" sz="32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45053" y="1113845"/>
            <a:ext cx="3523793" cy="4322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812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06011" y="716130"/>
            <a:ext cx="10379978" cy="10669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800"/>
              </a:lnSpc>
            </a:pPr>
            <a:r>
              <a:rPr lang="ru-RU" sz="45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Бөлшек</a:t>
            </a:r>
            <a:r>
              <a:rPr lang="ru-RU" sz="4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45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бөлімін</a:t>
            </a:r>
            <a:r>
              <a:rPr lang="ru-RU" sz="4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45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иррационалдықтан</a:t>
            </a:r>
            <a:r>
              <a:rPr lang="ru-RU" sz="4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45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арылту</a:t>
            </a:r>
            <a:r>
              <a:rPr lang="ru-RU" sz="4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45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үшін</a:t>
            </a:r>
            <a:r>
              <a:rPr lang="ru-RU" sz="4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</a:t>
            </a:r>
            <a:endParaRPr lang="ru-RU" sz="45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906011" y="2335062"/>
            <a:ext cx="10379978" cy="25288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indent="-685800">
              <a:lnSpc>
                <a:spcPts val="3800"/>
              </a:lnSpc>
              <a:buFont typeface="Arial" pitchFamily="34" charset="0"/>
              <a:buChar char="•"/>
            </a:pPr>
            <a:r>
              <a:rPr lang="ru-RU" sz="4000" b="1" dirty="0" err="1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Бөлшектің</a:t>
            </a:r>
            <a:r>
              <a:rPr lang="ru-RU" sz="40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4000" b="1" dirty="0" err="1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бөлімін</a:t>
            </a:r>
            <a:r>
              <a:rPr lang="ru-RU" sz="40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(</a:t>
            </a:r>
            <a:r>
              <a:rPr lang="ru-RU" sz="4000" b="1" dirty="0" err="1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алымын</a:t>
            </a:r>
            <a:r>
              <a:rPr lang="ru-RU" sz="40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) </a:t>
            </a:r>
            <a:r>
              <a:rPr lang="ru-RU" sz="4000" b="1" dirty="0" err="1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түйіндес</a:t>
            </a:r>
            <a:r>
              <a:rPr lang="ru-RU" sz="40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4000" b="1" dirty="0" err="1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өрнегіне</a:t>
            </a:r>
            <a:r>
              <a:rPr lang="ru-RU" sz="40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4000" b="1" dirty="0" err="1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көбейтеміз</a:t>
            </a:r>
            <a:r>
              <a:rPr lang="ru-RU" sz="40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;</a:t>
            </a:r>
          </a:p>
          <a:p>
            <a:pPr marL="685800" indent="-685800">
              <a:lnSpc>
                <a:spcPts val="3800"/>
              </a:lnSpc>
              <a:buFont typeface="Arial" pitchFamily="34" charset="0"/>
              <a:buChar char="•"/>
            </a:pPr>
            <a:endParaRPr lang="ru-RU" sz="4000" b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685800" indent="-685800">
              <a:lnSpc>
                <a:spcPts val="3800"/>
              </a:lnSpc>
              <a:buFont typeface="Arial" pitchFamily="34" charset="0"/>
              <a:buChar char="•"/>
            </a:pPr>
            <a:r>
              <a:rPr lang="ru-RU" sz="4000" b="1" dirty="0" err="1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Берілген</a:t>
            </a:r>
            <a:r>
              <a:rPr lang="ru-RU" sz="40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4000" b="1" dirty="0" err="1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өрнекті</a:t>
            </a:r>
            <a:r>
              <a:rPr lang="ru-RU" sz="40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4000" b="1" dirty="0" err="1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түрлендіреміз</a:t>
            </a:r>
            <a:r>
              <a:rPr lang="ru-RU" sz="40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  <a:p>
            <a:pPr>
              <a:lnSpc>
                <a:spcPts val="3800"/>
              </a:lnSpc>
            </a:pPr>
            <a:endParaRPr lang="ru-RU" sz="4000" b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3599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/>
          <p:cNvSpPr/>
          <p:nvPr/>
        </p:nvSpPr>
        <p:spPr>
          <a:xfrm>
            <a:off x="906010" y="451336"/>
            <a:ext cx="10517788" cy="1554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800"/>
              </a:lnSpc>
            </a:pPr>
            <a:endParaRPr lang="ru-RU" sz="40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ts val="3800"/>
              </a:lnSpc>
            </a:pPr>
            <a:r>
              <a:rPr lang="ru-RU" sz="4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Келесі</a:t>
            </a:r>
            <a:r>
              <a:rPr lang="ru-RU" sz="4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4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есептерді</a:t>
            </a:r>
            <a:r>
              <a:rPr lang="ru-RU" sz="4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4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қарастырайық</a:t>
            </a:r>
            <a:r>
              <a:rPr lang="ru-RU" sz="4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</a:t>
            </a:r>
          </a:p>
          <a:p>
            <a:pPr algn="ctr">
              <a:lnSpc>
                <a:spcPts val="3800"/>
              </a:lnSpc>
            </a:pPr>
            <a:endParaRPr lang="ru-RU" sz="4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51">
                <a:extLst>
                  <a:ext uri="{FF2B5EF4-FFF2-40B4-BE49-F238E27FC236}">
                    <a16:creationId xmlns:a16="http://schemas.microsoft.com/office/drawing/2014/main" xmlns="" id="{FE43F11A-34E8-4E0F-8AD4-F87DBB74D073}"/>
                  </a:ext>
                </a:extLst>
              </p:cNvPr>
              <p:cNvSpPr/>
              <p:nvPr/>
            </p:nvSpPr>
            <p:spPr>
              <a:xfrm>
                <a:off x="1282508" y="2107985"/>
                <a:ext cx="8810726" cy="203837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kk-KZ" sz="36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1)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kk-KZ" sz="3600" b="1" i="1" smtClean="0"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kk-KZ" sz="3600" b="1" i="1" smtClean="0">
                                <a:latin typeface="Cambria Math" panose="02040503050406030204" pitchFamily="18" charset="0"/>
                                <a:ea typeface="Tahoma" pitchFamily="34" charset="0"/>
                                <a:cs typeface="Tahoma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600" b="1" i="1" smtClean="0">
                                <a:latin typeface="Cambria Math" panose="02040503050406030204" pitchFamily="18" charset="0"/>
                                <a:ea typeface="Tahoma" pitchFamily="34" charset="0"/>
                                <a:cs typeface="Tahoma" pitchFamily="34" charset="0"/>
                              </a:rPr>
                              <m:t>𝒙</m:t>
                            </m:r>
                          </m:e>
                        </m:rad>
                        <m:r>
                          <a:rPr lang="en-US" sz="3600" b="1" i="1" smtClean="0"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en-US" sz="3600" b="1" i="1" smtClean="0">
                                <a:latin typeface="Cambria Math" panose="02040503050406030204" pitchFamily="18" charset="0"/>
                                <a:ea typeface="Tahoma" pitchFamily="34" charset="0"/>
                                <a:cs typeface="Tahoma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600" b="1" i="1" smtClean="0">
                                <a:latin typeface="Cambria Math" panose="02040503050406030204" pitchFamily="18" charset="0"/>
                                <a:ea typeface="Tahoma" pitchFamily="34" charset="0"/>
                                <a:cs typeface="Tahoma" pitchFamily="34" charset="0"/>
                              </a:rPr>
                              <m:t>𝒚</m:t>
                            </m:r>
                          </m:e>
                        </m:rad>
                      </m:num>
                      <m:den>
                        <m:r>
                          <a:rPr lang="en-US" sz="3600" b="1" i="1" smtClean="0"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  <m:t>𝒛</m:t>
                        </m:r>
                      </m:den>
                    </m:f>
                    <m:r>
                      <a:rPr lang="en-US" sz="3600" b="1" i="1" smtClean="0">
                        <a:latin typeface="Cambria Math" panose="02040503050406030204" pitchFamily="18" charset="0"/>
                        <a:ea typeface="Tahoma" pitchFamily="34" charset="0"/>
                        <a:cs typeface="Tahoma" pitchFamily="34" charset="0"/>
                      </a:rPr>
                      <m:t>=</m:t>
                    </m:r>
                    <m:f>
                      <m:fPr>
                        <m:ctrlPr>
                          <a:rPr lang="en-US" sz="3600" b="1" i="1" smtClean="0"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US" sz="3600" b="1" i="1" smtClean="0">
                                <a:latin typeface="Cambria Math" panose="02040503050406030204" pitchFamily="18" charset="0"/>
                                <a:ea typeface="Tahoma" pitchFamily="34" charset="0"/>
                                <a:cs typeface="Tahoma" pitchFamily="34" charset="0"/>
                              </a:rPr>
                            </m:ctrlPr>
                          </m:dPr>
                          <m:e>
                            <m:rad>
                              <m:radPr>
                                <m:degHide m:val="on"/>
                                <m:ctrlPr>
                                  <a:rPr lang="en-US" sz="3600" b="1" i="1" smtClean="0">
                                    <a:latin typeface="Cambria Math" panose="02040503050406030204" pitchFamily="18" charset="0"/>
                                    <a:ea typeface="Tahoma" pitchFamily="34" charset="0"/>
                                    <a:cs typeface="Tahoma" pitchFamily="34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3600" b="1" i="1" smtClean="0">
                                    <a:latin typeface="Cambria Math" panose="02040503050406030204" pitchFamily="18" charset="0"/>
                                    <a:ea typeface="Tahoma" pitchFamily="34" charset="0"/>
                                    <a:cs typeface="Tahoma" pitchFamily="34" charset="0"/>
                                  </a:rPr>
                                  <m:t>𝒙</m:t>
                                </m:r>
                              </m:e>
                            </m:rad>
                            <m:r>
                              <a:rPr lang="en-US" sz="3600" b="1" i="1" smtClean="0">
                                <a:latin typeface="Cambria Math" panose="02040503050406030204" pitchFamily="18" charset="0"/>
                                <a:ea typeface="Tahoma" pitchFamily="34" charset="0"/>
                                <a:cs typeface="Tahoma" pitchFamily="34" charset="0"/>
                              </a:rPr>
                              <m:t>−</m:t>
                            </m:r>
                            <m:rad>
                              <m:radPr>
                                <m:degHide m:val="on"/>
                                <m:ctrlPr>
                                  <a:rPr lang="en-US" sz="3600" b="1" i="1" smtClean="0">
                                    <a:latin typeface="Cambria Math" panose="02040503050406030204" pitchFamily="18" charset="0"/>
                                    <a:ea typeface="Tahoma" pitchFamily="34" charset="0"/>
                                    <a:cs typeface="Tahoma" pitchFamily="34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3600" b="1" i="1" smtClean="0">
                                    <a:latin typeface="Cambria Math" panose="02040503050406030204" pitchFamily="18" charset="0"/>
                                    <a:ea typeface="Tahoma" pitchFamily="34" charset="0"/>
                                    <a:cs typeface="Tahoma" pitchFamily="34" charset="0"/>
                                  </a:rPr>
                                  <m:t>𝒚</m:t>
                                </m:r>
                              </m:e>
                            </m:rad>
                          </m:e>
                        </m:d>
                        <m:r>
                          <a:rPr lang="en-US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itchFamily="34" charset="0"/>
                          </a:rPr>
                          <m:t>∙</m:t>
                        </m:r>
                        <m:d>
                          <m:dPr>
                            <m:ctrlPr>
                              <a:rPr lang="en-US" sz="36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itchFamily="34" charset="0"/>
                              </a:rPr>
                            </m:ctrlPr>
                          </m:dPr>
                          <m:e>
                            <m:rad>
                              <m:radPr>
                                <m:degHide m:val="on"/>
                                <m:ctrlPr>
                                  <a:rPr lang="en-US" sz="3600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ahoma" pitchFamily="34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3600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ahoma" pitchFamily="34" charset="0"/>
                                  </a:rPr>
                                  <m:t>𝒙</m:t>
                                </m:r>
                              </m:e>
                            </m:rad>
                            <m:r>
                              <a:rPr lang="en-US" sz="36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itchFamily="34" charset="0"/>
                              </a:rPr>
                              <m:t>+</m:t>
                            </m:r>
                            <m:rad>
                              <m:radPr>
                                <m:degHide m:val="on"/>
                                <m:ctrlPr>
                                  <a:rPr lang="en-US" sz="3600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ahoma" pitchFamily="34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3600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ahoma" pitchFamily="34" charset="0"/>
                                  </a:rPr>
                                  <m:t>𝒚</m:t>
                                </m:r>
                              </m:e>
                            </m:rad>
                          </m:e>
                        </m:d>
                      </m:num>
                      <m:den>
                        <m:r>
                          <a:rPr lang="en-US" sz="3600" b="1" i="1" smtClean="0"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  <m:t>𝒛</m:t>
                        </m:r>
                        <m:d>
                          <m:dPr>
                            <m:ctrlPr>
                              <a:rPr lang="en-US" sz="3600" b="1" i="1" smtClean="0">
                                <a:latin typeface="Cambria Math" panose="02040503050406030204" pitchFamily="18" charset="0"/>
                                <a:ea typeface="Tahoma" pitchFamily="34" charset="0"/>
                                <a:cs typeface="Tahoma" pitchFamily="34" charset="0"/>
                              </a:rPr>
                            </m:ctrlPr>
                          </m:dPr>
                          <m:e>
                            <m:rad>
                              <m:radPr>
                                <m:degHide m:val="on"/>
                                <m:ctrlPr>
                                  <a:rPr lang="en-US" sz="3600" b="1" i="1" smtClean="0">
                                    <a:latin typeface="Cambria Math" panose="02040503050406030204" pitchFamily="18" charset="0"/>
                                    <a:ea typeface="Tahoma" pitchFamily="34" charset="0"/>
                                    <a:cs typeface="Tahoma" pitchFamily="34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3600" b="1" i="1" smtClean="0">
                                    <a:latin typeface="Cambria Math" panose="02040503050406030204" pitchFamily="18" charset="0"/>
                                    <a:ea typeface="Tahoma" pitchFamily="34" charset="0"/>
                                    <a:cs typeface="Tahoma" pitchFamily="34" charset="0"/>
                                  </a:rPr>
                                  <m:t>𝒙</m:t>
                                </m:r>
                              </m:e>
                            </m:rad>
                            <m:r>
                              <a:rPr lang="en-US" sz="3600" b="1" i="1" smtClean="0">
                                <a:latin typeface="Cambria Math" panose="02040503050406030204" pitchFamily="18" charset="0"/>
                                <a:ea typeface="Tahoma" pitchFamily="34" charset="0"/>
                                <a:cs typeface="Tahoma" pitchFamily="34" charset="0"/>
                              </a:rPr>
                              <m:t>+</m:t>
                            </m:r>
                            <m:rad>
                              <m:radPr>
                                <m:degHide m:val="on"/>
                                <m:ctrlPr>
                                  <a:rPr lang="en-US" sz="3600" b="1" i="1" smtClean="0">
                                    <a:latin typeface="Cambria Math" panose="02040503050406030204" pitchFamily="18" charset="0"/>
                                    <a:ea typeface="Tahoma" pitchFamily="34" charset="0"/>
                                    <a:cs typeface="Tahoma" pitchFamily="34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3600" b="1" i="1" smtClean="0">
                                    <a:latin typeface="Cambria Math" panose="02040503050406030204" pitchFamily="18" charset="0"/>
                                    <a:ea typeface="Tahoma" pitchFamily="34" charset="0"/>
                                    <a:cs typeface="Tahoma" pitchFamily="34" charset="0"/>
                                  </a:rPr>
                                  <m:t>𝒚</m:t>
                                </m:r>
                              </m:e>
                            </m:rad>
                          </m:e>
                        </m:d>
                      </m:den>
                    </m:f>
                    <m:r>
                      <a:rPr lang="en-US" sz="3600" b="1" i="1" smtClean="0">
                        <a:latin typeface="Cambria Math" panose="02040503050406030204" pitchFamily="18" charset="0"/>
                        <a:ea typeface="Tahoma" pitchFamily="34" charset="0"/>
                        <a:cs typeface="Tahoma" pitchFamily="34" charset="0"/>
                      </a:rPr>
                      <m:t>=</m:t>
                    </m:r>
                    <m:f>
                      <m:fPr>
                        <m:ctrlPr>
                          <a:rPr lang="en-US" sz="3600" b="1" i="1" smtClean="0"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600" b="1" i="1" smtClean="0">
                                <a:latin typeface="Cambria Math" panose="02040503050406030204" pitchFamily="18" charset="0"/>
                                <a:ea typeface="Tahoma" pitchFamily="34" charset="0"/>
                                <a:cs typeface="Tahoma" pitchFamily="34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3600" b="1" i="1" smtClean="0">
                                    <a:latin typeface="Cambria Math" panose="02040503050406030204" pitchFamily="18" charset="0"/>
                                    <a:ea typeface="Tahoma" pitchFamily="34" charset="0"/>
                                    <a:cs typeface="Tahoma" pitchFamily="34" charset="0"/>
                                  </a:rPr>
                                </m:ctrlPr>
                              </m:dPr>
                              <m:e>
                                <m:rad>
                                  <m:radPr>
                                    <m:degHide m:val="on"/>
                                    <m:ctrlPr>
                                      <a:rPr lang="en-US" sz="3600" b="1" i="1" smtClean="0">
                                        <a:latin typeface="Cambria Math" panose="02040503050406030204" pitchFamily="18" charset="0"/>
                                        <a:ea typeface="Tahoma" pitchFamily="34" charset="0"/>
                                        <a:cs typeface="Tahoma" pitchFamily="34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sz="3600" b="1" i="1" smtClean="0">
                                        <a:latin typeface="Cambria Math" panose="02040503050406030204" pitchFamily="18" charset="0"/>
                                        <a:ea typeface="Tahoma" pitchFamily="34" charset="0"/>
                                        <a:cs typeface="Tahoma" pitchFamily="34" charset="0"/>
                                      </a:rPr>
                                      <m:t>𝒙</m:t>
                                    </m:r>
                                  </m:e>
                                </m:rad>
                              </m:e>
                            </m:d>
                          </m:e>
                          <m:sup>
                            <m:r>
                              <a:rPr lang="en-US" sz="3600" b="1" i="1" smtClean="0">
                                <a:latin typeface="Cambria Math" panose="02040503050406030204" pitchFamily="18" charset="0"/>
                                <a:ea typeface="Tahoma" pitchFamily="34" charset="0"/>
                                <a:cs typeface="Tahoma" pitchFamily="34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3600" b="1" i="1" smtClean="0"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sz="3600" b="1" i="1" smtClean="0">
                                <a:latin typeface="Cambria Math" panose="02040503050406030204" pitchFamily="18" charset="0"/>
                                <a:ea typeface="Tahoma" pitchFamily="34" charset="0"/>
                                <a:cs typeface="Tahoma" pitchFamily="34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3600" b="1" i="1" smtClean="0">
                                    <a:latin typeface="Cambria Math" panose="02040503050406030204" pitchFamily="18" charset="0"/>
                                    <a:ea typeface="Tahoma" pitchFamily="34" charset="0"/>
                                    <a:cs typeface="Tahoma" pitchFamily="34" charset="0"/>
                                  </a:rPr>
                                </m:ctrlPr>
                              </m:dPr>
                              <m:e>
                                <m:rad>
                                  <m:radPr>
                                    <m:degHide m:val="on"/>
                                    <m:ctrlPr>
                                      <a:rPr lang="en-US" sz="3600" b="1" i="1" smtClean="0">
                                        <a:latin typeface="Cambria Math" panose="02040503050406030204" pitchFamily="18" charset="0"/>
                                        <a:ea typeface="Tahoma" pitchFamily="34" charset="0"/>
                                        <a:cs typeface="Tahoma" pitchFamily="34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sz="3600" b="1" i="1" smtClean="0">
                                        <a:latin typeface="Cambria Math" panose="02040503050406030204" pitchFamily="18" charset="0"/>
                                        <a:ea typeface="Tahoma" pitchFamily="34" charset="0"/>
                                        <a:cs typeface="Tahoma" pitchFamily="34" charset="0"/>
                                      </a:rPr>
                                      <m:t>𝒚</m:t>
                                    </m:r>
                                  </m:e>
                                </m:rad>
                              </m:e>
                            </m:d>
                          </m:e>
                          <m:sup>
                            <m:r>
                              <a:rPr lang="en-US" sz="3600" b="1" i="1" smtClean="0">
                                <a:latin typeface="Cambria Math" panose="02040503050406030204" pitchFamily="18" charset="0"/>
                                <a:ea typeface="Tahoma" pitchFamily="34" charset="0"/>
                                <a:cs typeface="Tahoma" pitchFamily="34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US" sz="3600" b="1" i="1" smtClean="0"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  <m:t>𝒛</m:t>
                        </m:r>
                        <m:d>
                          <m:dPr>
                            <m:ctrlPr>
                              <a:rPr lang="en-US" sz="3600" b="1" i="1" smtClean="0">
                                <a:latin typeface="Cambria Math" panose="02040503050406030204" pitchFamily="18" charset="0"/>
                                <a:ea typeface="Tahoma" pitchFamily="34" charset="0"/>
                                <a:cs typeface="Tahoma" pitchFamily="34" charset="0"/>
                              </a:rPr>
                            </m:ctrlPr>
                          </m:dPr>
                          <m:e>
                            <m:rad>
                              <m:radPr>
                                <m:degHide m:val="on"/>
                                <m:ctrlPr>
                                  <a:rPr lang="en-US" sz="3600" b="1" i="1" smtClean="0">
                                    <a:latin typeface="Cambria Math" panose="02040503050406030204" pitchFamily="18" charset="0"/>
                                    <a:ea typeface="Tahoma" pitchFamily="34" charset="0"/>
                                    <a:cs typeface="Tahoma" pitchFamily="34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3600" b="1" i="1" smtClean="0">
                                    <a:latin typeface="Cambria Math" panose="02040503050406030204" pitchFamily="18" charset="0"/>
                                    <a:ea typeface="Tahoma" pitchFamily="34" charset="0"/>
                                    <a:cs typeface="Tahoma" pitchFamily="34" charset="0"/>
                                  </a:rPr>
                                  <m:t>𝒙</m:t>
                                </m:r>
                              </m:e>
                            </m:rad>
                            <m:r>
                              <a:rPr lang="en-US" sz="3600" b="1" i="1" smtClean="0">
                                <a:latin typeface="Cambria Math" panose="02040503050406030204" pitchFamily="18" charset="0"/>
                                <a:ea typeface="Tahoma" pitchFamily="34" charset="0"/>
                                <a:cs typeface="Tahoma" pitchFamily="34" charset="0"/>
                              </a:rPr>
                              <m:t>+</m:t>
                            </m:r>
                            <m:rad>
                              <m:radPr>
                                <m:degHide m:val="on"/>
                                <m:ctrlPr>
                                  <a:rPr lang="en-US" sz="3600" b="1" i="1" smtClean="0">
                                    <a:latin typeface="Cambria Math" panose="02040503050406030204" pitchFamily="18" charset="0"/>
                                    <a:ea typeface="Tahoma" pitchFamily="34" charset="0"/>
                                    <a:cs typeface="Tahoma" pitchFamily="34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3600" b="1" i="1" smtClean="0">
                                    <a:latin typeface="Cambria Math" panose="02040503050406030204" pitchFamily="18" charset="0"/>
                                    <a:ea typeface="Tahoma" pitchFamily="34" charset="0"/>
                                    <a:cs typeface="Tahoma" pitchFamily="34" charset="0"/>
                                  </a:rPr>
                                  <m:t>𝒚</m:t>
                                </m:r>
                              </m:e>
                            </m:rad>
                          </m:e>
                        </m:d>
                      </m:den>
                    </m:f>
                    <m:r>
                      <a:rPr lang="en-US" sz="3600" b="1" i="1" smtClean="0">
                        <a:latin typeface="Cambria Math" panose="02040503050406030204" pitchFamily="18" charset="0"/>
                        <a:ea typeface="Tahoma" pitchFamily="34" charset="0"/>
                        <a:cs typeface="Tahoma" pitchFamily="34" charset="0"/>
                      </a:rPr>
                      <m:t>=</m:t>
                    </m:r>
                    <m:f>
                      <m:fPr>
                        <m:ctrlPr>
                          <a:rPr lang="en-US" sz="3600" b="1" i="1" smtClean="0"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  <m:t>𝒙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  <m:t>−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  <m:t>𝒚</m:t>
                        </m:r>
                      </m:num>
                      <m:den>
                        <m:r>
                          <a:rPr lang="en-US" sz="3600" b="1" i="1" smtClean="0"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  <m:t>𝒛</m:t>
                        </m:r>
                        <m:d>
                          <m:dPr>
                            <m:ctrlPr>
                              <a:rPr lang="en-US" sz="3600" b="1" i="1" smtClean="0">
                                <a:latin typeface="Cambria Math" panose="02040503050406030204" pitchFamily="18" charset="0"/>
                                <a:ea typeface="Tahoma" pitchFamily="34" charset="0"/>
                                <a:cs typeface="Tahoma" pitchFamily="34" charset="0"/>
                              </a:rPr>
                            </m:ctrlPr>
                          </m:dPr>
                          <m:e>
                            <m:rad>
                              <m:radPr>
                                <m:degHide m:val="on"/>
                                <m:ctrlPr>
                                  <a:rPr lang="en-US" sz="3600" b="1" i="1" smtClean="0">
                                    <a:latin typeface="Cambria Math" panose="02040503050406030204" pitchFamily="18" charset="0"/>
                                    <a:ea typeface="Tahoma" pitchFamily="34" charset="0"/>
                                    <a:cs typeface="Tahoma" pitchFamily="34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3600" b="1" i="1" smtClean="0">
                                    <a:latin typeface="Cambria Math" panose="02040503050406030204" pitchFamily="18" charset="0"/>
                                    <a:ea typeface="Tahoma" pitchFamily="34" charset="0"/>
                                    <a:cs typeface="Tahoma" pitchFamily="34" charset="0"/>
                                  </a:rPr>
                                  <m:t>𝒙</m:t>
                                </m:r>
                              </m:e>
                            </m:rad>
                            <m:r>
                              <a:rPr lang="en-US" sz="3600" b="1" i="1" smtClean="0">
                                <a:latin typeface="Cambria Math" panose="02040503050406030204" pitchFamily="18" charset="0"/>
                                <a:ea typeface="Tahoma" pitchFamily="34" charset="0"/>
                                <a:cs typeface="Tahoma" pitchFamily="34" charset="0"/>
                              </a:rPr>
                              <m:t>+</m:t>
                            </m:r>
                            <m:rad>
                              <m:radPr>
                                <m:degHide m:val="on"/>
                                <m:ctrlPr>
                                  <a:rPr lang="en-US" sz="3600" b="1" i="1" smtClean="0">
                                    <a:latin typeface="Cambria Math" panose="02040503050406030204" pitchFamily="18" charset="0"/>
                                    <a:ea typeface="Tahoma" pitchFamily="34" charset="0"/>
                                    <a:cs typeface="Tahoma" pitchFamily="34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3600" b="1" i="1" smtClean="0">
                                    <a:latin typeface="Cambria Math" panose="02040503050406030204" pitchFamily="18" charset="0"/>
                                    <a:ea typeface="Tahoma" pitchFamily="34" charset="0"/>
                                    <a:cs typeface="Tahoma" pitchFamily="34" charset="0"/>
                                  </a:rPr>
                                  <m:t>𝒚</m:t>
                                </m:r>
                              </m:e>
                            </m:rad>
                          </m:e>
                        </m:d>
                      </m:den>
                    </m:f>
                    <m:r>
                      <a:rPr lang="en-US" sz="3600" b="1" i="0" smtClean="0">
                        <a:latin typeface="Cambria Math" panose="02040503050406030204" pitchFamily="18" charset="0"/>
                        <a:ea typeface="Tahoma" pitchFamily="34" charset="0"/>
                        <a:cs typeface="Tahoma" pitchFamily="34" charset="0"/>
                      </a:rPr>
                      <m:t>.</m:t>
                    </m:r>
                  </m:oMath>
                </a14:m>
                <a:endParaRPr lang="kk-KZ" sz="36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19" name="Rectangle 151">
                <a:extLst>
                  <a:ext uri="{FF2B5EF4-FFF2-40B4-BE49-F238E27FC236}">
                    <a16:creationId xmlns:a16="http://schemas.microsoft.com/office/drawing/2014/main" id="{FE43F11A-34E8-4E0F-8AD4-F87DBB74D07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2508" y="2107985"/>
                <a:ext cx="8810726" cy="2038379"/>
              </a:xfrm>
              <a:prstGeom prst="rect">
                <a:avLst/>
              </a:prstGeom>
              <a:blipFill>
                <a:blip r:embed="rId2"/>
                <a:stretch>
                  <a:fillRect l="-20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Прямоугольник 34"/>
              <p:cNvSpPr/>
              <p:nvPr/>
            </p:nvSpPr>
            <p:spPr>
              <a:xfrm>
                <a:off x="905598" y="4345773"/>
                <a:ext cx="8800659" cy="1132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ts val="3800"/>
                  </a:lnSpc>
                </a:pPr>
                <a:endParaRPr lang="kk-KZ" sz="3400" b="1" dirty="0" smtClean="0">
                  <a:solidFill>
                    <a:srgbClr val="00206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pPr>
                  <a:lnSpc>
                    <a:spcPts val="3800"/>
                  </a:lnSpc>
                </a:pPr>
                <a:r>
                  <a:rPr lang="kk-KZ" sz="3400" b="1" dirty="0" smtClean="0">
                    <a:solidFill>
                      <a:srgbClr val="00206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Жауабы</a:t>
                </a:r>
                <a:r>
                  <a:rPr lang="ru-RU" sz="3400" b="1" dirty="0" smtClean="0">
                    <a:solidFill>
                      <a:srgbClr val="00206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</m:ctrlPr>
                      </m:fPr>
                      <m:num>
                        <m:r>
                          <a:rPr lang="en-US" sz="3200" b="1" i="1"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  <m:t>𝒙</m:t>
                        </m:r>
                        <m:r>
                          <a:rPr lang="en-US" sz="3200" b="1" i="1"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  <m:t>−</m:t>
                        </m:r>
                        <m:r>
                          <a:rPr lang="en-US" sz="3200" b="1" i="1"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  <m:t>𝒚</m:t>
                        </m:r>
                      </m:num>
                      <m:den>
                        <m:r>
                          <a:rPr lang="en-US" sz="3200" b="1" i="1"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  <m:t>𝒛</m:t>
                        </m:r>
                        <m:d>
                          <m:dPr>
                            <m:ctrlPr>
                              <a:rPr lang="en-US" sz="3200" b="1" i="1">
                                <a:latin typeface="Cambria Math" panose="02040503050406030204" pitchFamily="18" charset="0"/>
                                <a:ea typeface="Tahoma" pitchFamily="34" charset="0"/>
                                <a:cs typeface="Tahoma" pitchFamily="34" charset="0"/>
                              </a:rPr>
                            </m:ctrlPr>
                          </m:dPr>
                          <m:e>
                            <m:rad>
                              <m:radPr>
                                <m:degHide m:val="on"/>
                                <m:ctrlPr>
                                  <a:rPr lang="en-US" sz="3200" b="1" i="1">
                                    <a:latin typeface="Cambria Math" panose="02040503050406030204" pitchFamily="18" charset="0"/>
                                    <a:ea typeface="Tahoma" pitchFamily="34" charset="0"/>
                                    <a:cs typeface="Tahoma" pitchFamily="34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3200" b="1" i="1">
                                    <a:latin typeface="Cambria Math" panose="02040503050406030204" pitchFamily="18" charset="0"/>
                                    <a:ea typeface="Tahoma" pitchFamily="34" charset="0"/>
                                    <a:cs typeface="Tahoma" pitchFamily="34" charset="0"/>
                                  </a:rPr>
                                  <m:t>𝒙</m:t>
                                </m:r>
                              </m:e>
                            </m:rad>
                            <m:r>
                              <a:rPr lang="en-US" sz="3200" b="1" i="1">
                                <a:latin typeface="Cambria Math" panose="02040503050406030204" pitchFamily="18" charset="0"/>
                                <a:ea typeface="Tahoma" pitchFamily="34" charset="0"/>
                                <a:cs typeface="Tahoma" pitchFamily="34" charset="0"/>
                              </a:rPr>
                              <m:t>+</m:t>
                            </m:r>
                            <m:rad>
                              <m:radPr>
                                <m:degHide m:val="on"/>
                                <m:ctrlPr>
                                  <a:rPr lang="en-US" sz="3200" b="1" i="1">
                                    <a:latin typeface="Cambria Math" panose="02040503050406030204" pitchFamily="18" charset="0"/>
                                    <a:ea typeface="Tahoma" pitchFamily="34" charset="0"/>
                                    <a:cs typeface="Tahoma" pitchFamily="34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3200" b="1" i="1">
                                    <a:latin typeface="Cambria Math" panose="02040503050406030204" pitchFamily="18" charset="0"/>
                                    <a:ea typeface="Tahoma" pitchFamily="34" charset="0"/>
                                    <a:cs typeface="Tahoma" pitchFamily="34" charset="0"/>
                                  </a:rPr>
                                  <m:t>𝒚</m:t>
                                </m:r>
                              </m:e>
                            </m:rad>
                          </m:e>
                        </m:d>
                      </m:den>
                    </m:f>
                  </m:oMath>
                </a14:m>
                <a:r>
                  <a:rPr lang="ru-RU" sz="3400" b="1" dirty="0" smtClean="0">
                    <a:solidFill>
                      <a:srgbClr val="00206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endParaRPr lang="ru-RU" sz="3400" b="1" dirty="0">
                  <a:solidFill>
                    <a:srgbClr val="00206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35" name="Прямоугольник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5598" y="4345773"/>
                <a:ext cx="8800659" cy="1132554"/>
              </a:xfrm>
              <a:prstGeom prst="rect">
                <a:avLst/>
              </a:prstGeom>
              <a:blipFill>
                <a:blip r:embed="rId3"/>
                <a:stretch>
                  <a:fillRect l="-19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Рисунок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8727" y="4024444"/>
            <a:ext cx="3893309" cy="263430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853506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3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786975" y="2159903"/>
                <a:ext cx="10412248" cy="41851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3600" b="1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Шешуі: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𝒃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</m:rad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</m:rad>
                        </m:den>
                      </m:f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</m:d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d>
                            <m:d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𝒂</m:t>
                                  </m:r>
                                </m:e>
                              </m:rad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𝒃</m:t>
                                  </m:r>
                                </m:e>
                              </m:rad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𝒂</m:t>
                                  </m:r>
                                </m:e>
                              </m:rad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𝒃</m:t>
                                  </m:r>
                                </m:e>
                              </m:rad>
                            </m:e>
                          </m:d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d>
                            <m:d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𝒂</m:t>
                                  </m:r>
                                </m:e>
                              </m:rad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𝒃</m:t>
                                  </m:r>
                                </m:e>
                              </m:rad>
                            </m:e>
                          </m:d>
                        </m:den>
                      </m:f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</m:d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d>
                            <m:d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𝒂</m:t>
                                  </m:r>
                                </m:e>
                              </m:rad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𝒃</m:t>
                                  </m:r>
                                </m:e>
                              </m:rad>
                            </m:e>
                          </m:d>
                        </m:num>
                        <m:den>
                          <m:sSup>
                            <m:sSup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ad>
                                    <m:radPr>
                                      <m:degHide m:val="on"/>
                                      <m:ctrlPr>
                                        <a:rPr lang="en-US" sz="36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3600" b="1" i="1" smtClean="0">
                                          <a:latin typeface="Cambria Math" panose="02040503050406030204" pitchFamily="18" charset="0"/>
                                        </a:rPr>
                                        <m:t>𝒂</m:t>
                                      </m:r>
                                    </m:e>
                                  </m:rad>
                                </m:e>
                              </m:d>
                            </m:e>
                            <m:sup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ad>
                                    <m:radPr>
                                      <m:degHide m:val="on"/>
                                      <m:ctrlPr>
                                        <a:rPr lang="en-US" sz="36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3600" b="1" i="1" smtClean="0">
                                          <a:latin typeface="Cambria Math" panose="02040503050406030204" pitchFamily="18" charset="0"/>
                                        </a:rPr>
                                        <m:t>𝒃</m:t>
                                      </m:r>
                                    </m:e>
                                  </m:rad>
                                </m:e>
                              </m:d>
                            </m:e>
                            <m:sup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</m:d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d>
                            <m:d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𝒂</m:t>
                                  </m:r>
                                </m:e>
                              </m:rad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𝒃</m:t>
                                  </m:r>
                                </m:e>
                              </m:rad>
                            </m:e>
                          </m:d>
                        </m:num>
                        <m:den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𝒃</m:t>
                          </m:r>
                        </m:den>
                      </m:f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</m:rad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</m:rad>
                    </m:oMath>
                  </m:oMathPara>
                </a14:m>
                <a:endParaRPr lang="en-US" sz="36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975" y="2159903"/>
                <a:ext cx="10412248" cy="4185185"/>
              </a:xfrm>
              <a:prstGeom prst="rect">
                <a:avLst/>
              </a:prstGeom>
              <a:blipFill>
                <a:blip r:embed="rId2"/>
                <a:stretch>
                  <a:fillRect l="-1756" t="-21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5152402" y="860765"/>
                <a:ext cx="2043060" cy="12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𝒃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3600" b="1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b="1" i="1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</m:rad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en-US" sz="3600" b="1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b="1" i="1"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sz="36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2402" y="860765"/>
                <a:ext cx="2043060" cy="12959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7698377" y="5852160"/>
                <a:ext cx="4191084" cy="7042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kk-KZ" sz="3600" b="1" dirty="0" smtClean="0">
                    <a:solidFill>
                      <a:schemeClr val="accent5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Жауабы: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kk-KZ" sz="36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</m:rad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en-US" sz="36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</m:rad>
                  </m:oMath>
                </a14:m>
                <a:endParaRPr lang="en-US" sz="36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98377" y="5852160"/>
                <a:ext cx="4191084" cy="704295"/>
              </a:xfrm>
              <a:prstGeom prst="rect">
                <a:avLst/>
              </a:prstGeom>
              <a:blipFill>
                <a:blip r:embed="rId4"/>
                <a:stretch>
                  <a:fillRect l="-4512" t="-6034" b="-301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89508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715589" y="4232366"/>
            <a:ext cx="2098765" cy="1314994"/>
          </a:xfrm>
          <a:prstGeom prst="rect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079863" y="2619544"/>
                <a:ext cx="9659824" cy="28184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e>
                          </m:rad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𝒄</m:t>
                          </m:r>
                        </m:num>
                        <m:den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𝒄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e>
                          </m:rad>
                        </m:den>
                      </m:f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kk-KZ" sz="3600" b="1" i="1" smtClean="0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e>
                              </m:rad>
                              <m:r>
                                <a:rPr lang="kk-KZ" sz="3600" b="1" i="1" smtClean="0">
                                  <a:latin typeface="Cambria Math" panose="02040503050406030204" pitchFamily="18" charset="0"/>
                                </a:rPr>
                                <m:t>+с</m:t>
                              </m:r>
                            </m:e>
                          </m:d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d>
                            <m:d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kk-KZ" sz="36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𝟑</m:t>
                                  </m:r>
                                </m:e>
                              </m:rad>
                              <m:r>
                                <a:rPr lang="kk-KZ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−с</m:t>
                              </m:r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kk-KZ" sz="3600" b="1" i="1" smtClean="0">
                                  <a:latin typeface="Cambria Math" panose="02040503050406030204" pitchFamily="18" charset="0"/>
                                </a:rPr>
                                <m:t>с−</m:t>
                              </m:r>
                              <m:rad>
                                <m:radPr>
                                  <m:degHide m:val="on"/>
                                  <m:ctrlPr>
                                    <a:rPr lang="kk-KZ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kk-KZ" sz="3600" b="1" i="1" smtClean="0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e>
                              </m:rad>
                            </m:e>
                          </m:d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d>
                            <m:d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kk-KZ" sz="36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kk-KZ" sz="36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𝟑</m:t>
                                  </m:r>
                                </m:e>
                              </m:rad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𝒄</m:t>
                              </m:r>
                            </m:e>
                          </m:d>
                        </m:den>
                      </m:f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ad>
                                    <m:radPr>
                                      <m:degHide m:val="on"/>
                                      <m:ctrlPr>
                                        <a:rPr lang="en-US" sz="36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3600" b="1" i="1" smtClean="0"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</m:e>
                                  </m:rad>
                                </m:e>
                              </m:d>
                            </m:e>
                            <m:sup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𝒄</m:t>
                              </m:r>
                            </m:e>
                            <m:sup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𝒄</m:t>
                                  </m:r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sz="36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3600" b="1" i="1" smtClean="0"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</m:e>
                                  </m:rad>
                                </m:e>
                              </m:d>
                            </m:e>
                            <m:sup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b="1" dirty="0" smtClean="0"/>
              </a:p>
              <a:p>
                <a:r>
                  <a:rPr lang="en-US" sz="3600" b="1" dirty="0" smtClean="0"/>
                  <a:t> </a:t>
                </a:r>
                <a14:m>
                  <m:oMath xmlns:m="http://schemas.openxmlformats.org/officeDocument/2006/math">
                    <m:r>
                      <a:rPr lang="en-US" sz="3600" b="1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36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sz="36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1" i="1" smtClean="0">
                                <a:latin typeface="Cambria Math" panose="02040503050406030204" pitchFamily="18" charset="0"/>
                              </a:rPr>
                              <m:t>𝒄</m:t>
                            </m:r>
                          </m:e>
                          <m:sup>
                            <m:r>
                              <a:rPr lang="en-US" sz="36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36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36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3600" b="1" i="1" smtClean="0">
                                    <a:latin typeface="Cambria Math" panose="02040503050406030204" pitchFamily="18" charset="0"/>
                                  </a:rPr>
                                  <m:t>𝒄</m:t>
                                </m:r>
                                <m:r>
                                  <a:rPr lang="en-US" sz="3600" b="1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US" sz="36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sz="3600" b="1" i="1" smtClean="0">
                                        <a:latin typeface="Cambria Math" panose="02040503050406030204" pitchFamily="18" charset="0"/>
                                      </a:rPr>
                                      <m:t>𝟑</m:t>
                                    </m:r>
                                  </m:e>
                                </m:rad>
                              </m:e>
                            </m:d>
                          </m:e>
                          <m:sup>
                            <m:r>
                              <a:rPr lang="en-US" sz="36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endParaRPr lang="en-US" sz="3600" b="1" i="1" dirty="0" smtClean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863" y="2619544"/>
                <a:ext cx="9659824" cy="281840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1079863" y="1149531"/>
            <a:ext cx="973696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Бөлшектің алымын иррационалдықтан</a:t>
            </a:r>
          </a:p>
          <a:p>
            <a:r>
              <a:rPr lang="kk-KZ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босатыңдар:</a:t>
            </a:r>
            <a:endParaRPr lang="en-US" sz="36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Шешуі:</a:t>
            </a:r>
            <a:endParaRPr lang="en-US" sz="3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120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вал 5"/>
          <p:cNvSpPr/>
          <p:nvPr/>
        </p:nvSpPr>
        <p:spPr>
          <a:xfrm>
            <a:off x="6139543" y="3465513"/>
            <a:ext cx="740228" cy="627017"/>
          </a:xfrm>
          <a:prstGeom prst="ellipse">
            <a:avLst/>
          </a:prstGeom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Прямоугольник 3"/>
          <p:cNvSpPr/>
          <p:nvPr/>
        </p:nvSpPr>
        <p:spPr>
          <a:xfrm>
            <a:off x="5016138" y="797137"/>
            <a:ext cx="2151016" cy="1406132"/>
          </a:xfrm>
          <a:prstGeom prst="rect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5016138" y="748937"/>
                <a:ext cx="2027030" cy="136319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𝟕</m:t>
                              </m:r>
                            </m:e>
                          </m:ra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𝟕</m:t>
                              </m:r>
                            </m:e>
                          </m:rad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sz="36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6138" y="748937"/>
                <a:ext cx="2027030" cy="136319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Овал 4"/>
          <p:cNvSpPr/>
          <p:nvPr/>
        </p:nvSpPr>
        <p:spPr>
          <a:xfrm>
            <a:off x="5434149" y="2743200"/>
            <a:ext cx="740228" cy="627017"/>
          </a:xfrm>
          <a:prstGeom prst="ellipse">
            <a:avLst/>
          </a:prstGeom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254033" y="2699159"/>
                <a:ext cx="10319748" cy="34344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𝟕</m:t>
                              </m:r>
                            </m:e>
                          </m:ra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𝟕</m:t>
                              </m:r>
                            </m:e>
                          </m:rad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e>
                          </m:rad>
                        </m:den>
                      </m:f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𝟕</m:t>
                              </m:r>
                            </m:e>
                          </m:rad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ad>
                            <m:radPr>
                              <m:degHide m:val="on"/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kk-KZ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𝟕</m:t>
                              </m:r>
                            </m:e>
                          </m:rad>
                        </m:num>
                        <m:den>
                          <m:d>
                            <m:d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𝟕</m:t>
                                  </m:r>
                                </m:e>
                              </m:rad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e>
                              </m:rad>
                            </m:e>
                          </m:d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ad>
                            <m:radPr>
                              <m:degHide m:val="on"/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kk-KZ" sz="3600" b="1" i="1" smtClean="0">
                                  <a:latin typeface="Cambria Math" panose="02040503050406030204" pitchFamily="18" charset="0"/>
                                </a:rPr>
                                <m:t>𝟕</m:t>
                              </m:r>
                            </m:e>
                          </m:rad>
                        </m:den>
                      </m:f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𝟕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𝟕</m:t>
                              </m:r>
                            </m:e>
                          </m:rad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ad>
                            <m:radPr>
                              <m:degHide m:val="on"/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𝟕</m:t>
                              </m:r>
                            </m:e>
                          </m:rad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𝟕</m:t>
                              </m:r>
                            </m:e>
                          </m:rad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ad>
                            <m:radPr>
                              <m:degHide m:val="on"/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e>
                          </m:rad>
                        </m:den>
                      </m:f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b="1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𝟕</m:t>
                          </m:r>
                        </m:num>
                        <m:den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𝟕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𝟏𝟒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kk-KZ" sz="3600" b="1" dirty="0" smtClean="0"/>
              </a:p>
              <a:p>
                <a:r>
                  <a:rPr lang="kk-KZ" sz="3600" b="1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Жауабы: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en-US" sz="3600" b="1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600" b="1" i="1">
                                <a:latin typeface="Cambria Math" panose="02040503050406030204" pitchFamily="18" charset="0"/>
                              </a:rPr>
                              <m:t>𝟏𝟒</m:t>
                            </m:r>
                          </m:e>
                        </m:rad>
                      </m:den>
                    </m:f>
                  </m:oMath>
                </a14:m>
                <a:endParaRPr lang="en-US" sz="36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4033" y="2699159"/>
                <a:ext cx="10319748" cy="3434402"/>
              </a:xfrm>
              <a:prstGeom prst="rect">
                <a:avLst/>
              </a:prstGeom>
              <a:blipFill>
                <a:blip r:embed="rId3"/>
                <a:stretch>
                  <a:fillRect l="-1831" b="-10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50002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" grpId="0" animBg="1"/>
      <p:bldP spid="2" grpId="0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798259" y="749379"/>
            <a:ext cx="2151016" cy="1406132"/>
          </a:xfrm>
          <a:prstGeom prst="rect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902925" y="722811"/>
                <a:ext cx="1941685" cy="14327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360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den>
                      </m:f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2925" y="722811"/>
                <a:ext cx="1941685" cy="143270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105989" y="2412274"/>
                <a:ext cx="9721251" cy="29859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8</m:t>
                          </m:r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US" sz="36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36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𝑦</m:t>
                          </m:r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3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rad>
                            </m:e>
                          </m:d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d>
                            <m:d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8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3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rad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en-US" sz="3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rad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d>
                            <m:d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8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3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rad>
                            </m:e>
                          </m:d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b="0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3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3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ad>
                                    <m:radPr>
                                      <m:degHide m:val="on"/>
                                      <m:ctrlPr>
                                        <a:rPr lang="en-US" sz="36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3600" b="0" i="1" smtClean="0">
                                          <a:latin typeface="Cambria Math" panose="02040503050406030204" pitchFamily="18" charset="0"/>
                                        </a:rPr>
                                        <m:t>5</m:t>
                                      </m:r>
                                    </m:e>
                                  </m:rad>
                                </m:e>
                              </m:d>
                            </m:e>
                            <m:sup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d>
                            <m:d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en-US" sz="3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rad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d>
                            <m:d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8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3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rad>
                            </m:e>
                          </m:d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64</m:t>
                          </m:r>
                          <m:sSup>
                            <m:sSup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−5</m:t>
                          </m:r>
                        </m:num>
                        <m:den>
                          <m:d>
                            <m:d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en-US" sz="3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rad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d>
                            <m:d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8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3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rad>
                            </m:e>
                          </m:d>
                        </m:den>
                      </m:f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5989" y="2412274"/>
                <a:ext cx="9721251" cy="298594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80928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Colors 185">
      <a:dk1>
        <a:srgbClr val="3F3F3F"/>
      </a:dk1>
      <a:lt1>
        <a:sysClr val="window" lastClr="FFFFFF"/>
      </a:lt1>
      <a:dk2>
        <a:srgbClr val="3F3F3F"/>
      </a:dk2>
      <a:lt2>
        <a:srgbClr val="FFFFFF"/>
      </a:lt2>
      <a:accent1>
        <a:srgbClr val="593593"/>
      </a:accent1>
      <a:accent2>
        <a:srgbClr val="FFC118"/>
      </a:accent2>
      <a:accent3>
        <a:srgbClr val="FD9144"/>
      </a:accent3>
      <a:accent4>
        <a:srgbClr val="B22C9C"/>
      </a:accent4>
      <a:accent5>
        <a:srgbClr val="852075"/>
      </a:accent5>
      <a:accent6>
        <a:srgbClr val="F30D90"/>
      </a:accent6>
      <a:hlink>
        <a:srgbClr val="A05024"/>
      </a:hlink>
      <a:folHlink>
        <a:srgbClr val="FEC037"/>
      </a:folHlink>
    </a:clrScheme>
    <a:fontScheme name="Custom 83">
      <a:majorFont>
        <a:latin typeface="Roboto Condensed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19495</TotalTime>
  <Words>91</Words>
  <Application>Microsoft Office PowerPoint</Application>
  <PresentationFormat>Широкоэкранный</PresentationFormat>
  <Paragraphs>41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9" baseType="lpstr">
      <vt:lpstr>Arial</vt:lpstr>
      <vt:lpstr>Calibri</vt:lpstr>
      <vt:lpstr>Cambria Math</vt:lpstr>
      <vt:lpstr>Open Sans</vt:lpstr>
      <vt:lpstr>PT Sans Caption</vt:lpstr>
      <vt:lpstr>Roboto Condensed</vt:lpstr>
      <vt:lpstr>Source Sans Pro</vt:lpstr>
      <vt:lpstr>Tahoma</vt:lpstr>
      <vt:lpstr>Office Theme</vt:lpstr>
      <vt:lpstr>Презентация PowerPoint</vt:lpstr>
      <vt:lpstr>Презентация PowerPoint</vt:lpstr>
      <vt:lpstr>Бүгінгі сабақта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Бүгін біз не үйрендік: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ICONIC</dc:title>
  <dc:creator>Musedsmh</dc:creator>
  <cp:lastModifiedBy>Huawei</cp:lastModifiedBy>
  <cp:revision>1271</cp:revision>
  <dcterms:created xsi:type="dcterms:W3CDTF">2017-01-10T11:09:36Z</dcterms:created>
  <dcterms:modified xsi:type="dcterms:W3CDTF">2024-08-14T05:10:00Z</dcterms:modified>
</cp:coreProperties>
</file>