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677" r:id="rId2"/>
    <p:sldId id="400" r:id="rId3"/>
    <p:sldId id="399" r:id="rId4"/>
    <p:sldId id="645" r:id="rId5"/>
    <p:sldId id="678" r:id="rId6"/>
    <p:sldId id="679" r:id="rId7"/>
    <p:sldId id="680" r:id="rId8"/>
    <p:sldId id="681" r:id="rId9"/>
    <p:sldId id="682" r:id="rId10"/>
    <p:sldId id="30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0340273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2" r:id="rId27"/>
    <p:sldLayoutId id="2147483683" r:id="rId2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7F8F18E1-A255-6910-CEEF-0EA00C5A89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768" y="3124200"/>
            <a:ext cx="4527232" cy="3733800"/>
          </a:xfrm>
          <a:prstGeom prst="rect">
            <a:avLst/>
          </a:prstGeom>
        </p:spPr>
      </p:pic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6211" y="562174"/>
            <a:ext cx="7685539" cy="871414"/>
          </a:xfrm>
        </p:spPr>
        <p:txBody>
          <a:bodyPr anchor="t"/>
          <a:lstStyle/>
          <a:p>
            <a:r>
              <a:rPr lang="kk-KZ" sz="5000" dirty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Қорытындылай келе: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336432" y="1763677"/>
            <a:ext cx="7912218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kk-KZ" sz="36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Құрамында</a:t>
            </a:r>
            <a:r>
              <a:rPr lang="kk-KZ" sz="3600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kk-KZ" sz="3600" b="1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түбір таңбасы бар өрнектерді түрлендіруді үйрендік</a:t>
            </a:r>
            <a:r>
              <a:rPr lang="kk-KZ" sz="3600" dirty="0">
                <a:solidFill>
                  <a:srgbClr val="7030A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endParaRPr lang="ru-RU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300"/>
              </a:lnSpc>
              <a:buFont typeface="Arial" pitchFamily="34" charset="0"/>
              <a:buChar char="•"/>
            </a:pPr>
            <a:r>
              <a:rPr lang="kk-KZ" sz="36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Өрнектерді түрлендіру үшін тиімді тәсілдерді қолдандық.</a:t>
            </a:r>
          </a:p>
        </p:txBody>
      </p:sp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Box 262">
            <a:extLst>
              <a:ext uri="{FF2B5EF4-FFF2-40B4-BE49-F238E27FC236}">
                <a16:creationId xmlns:a16="http://schemas.microsoft.com/office/drawing/2014/main" xmlns="" id="{C9FC8678-F308-40FB-A870-20A094CFCAFF}"/>
              </a:ext>
            </a:extLst>
          </p:cNvPr>
          <p:cNvSpPr txBox="1"/>
          <p:nvPr/>
        </p:nvSpPr>
        <p:spPr>
          <a:xfrm>
            <a:off x="1060947" y="1388705"/>
            <a:ext cx="6266944" cy="3298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ts val="5000"/>
              </a:lnSpc>
              <a:buClr>
                <a:schemeClr val="dk1"/>
              </a:buClr>
              <a:buSzPts val="1100"/>
            </a:pPr>
            <a:r>
              <a:rPr lang="kk-KZ" sz="4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Құрамында түбір таңбасы бар өрнектерді түрлендіруді орындау</a:t>
            </a:r>
            <a:endParaRPr lang="ru-RU" sz="4400" b="1" dirty="0">
              <a:latin typeface="Tahoma" pitchFamily="34" charset="0"/>
              <a:ea typeface="Tahoma" pitchFamily="34" charset="0"/>
              <a:cs typeface="Tahoma" pitchFamily="34" charset="0"/>
              <a:sym typeface="PT Sans Caption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751528"/>
            <a:ext cx="6975246" cy="812480"/>
          </a:xfrm>
        </p:spPr>
        <p:txBody>
          <a:bodyPr/>
          <a:lstStyle/>
          <a:p>
            <a:r>
              <a:rPr lang="ru-RU" sz="5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84"/>
          <a:stretch/>
        </p:blipFill>
        <p:spPr>
          <a:xfrm>
            <a:off x="8044978" y="1426029"/>
            <a:ext cx="3730752" cy="4565469"/>
          </a:xfrm>
          <a:prstGeom prst="rect">
            <a:avLst/>
          </a:prstGeom>
        </p:spPr>
      </p:pic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906010" y="1882376"/>
            <a:ext cx="6436485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Құрамында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түбір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таңбасы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бар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өрнектерді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түрлендіруді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32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орындау</a:t>
            </a:r>
            <a:r>
              <a:rPr lang="ru-RU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;</a:t>
            </a:r>
          </a:p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endParaRPr lang="ru-RU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ts val="3500"/>
              </a:lnSpc>
              <a:buFont typeface="Arial" pitchFamily="34" charset="0"/>
              <a:buChar char="•"/>
            </a:pPr>
            <a:r>
              <a:rPr lang="kk-KZ" sz="3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Өрнектерді түрлендірудің тиімді тәсілін айқындау.</a:t>
            </a:r>
            <a:endParaRPr lang="en-US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6011" y="507124"/>
            <a:ext cx="103799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800"/>
              </a:lnSpc>
            </a:pPr>
            <a:r>
              <a:rPr lang="ru-RU" sz="45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Келесі</a:t>
            </a:r>
            <a:r>
              <a:rPr lang="ru-RU" sz="45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мысалдарды</a:t>
            </a:r>
            <a:r>
              <a:rPr lang="ru-RU" sz="4500" b="1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4500" b="1" dirty="0" err="1">
                <a:latin typeface="Tahoma" pitchFamily="34" charset="0"/>
                <a:ea typeface="Tahoma" pitchFamily="34" charset="0"/>
                <a:cs typeface="Tahoma" pitchFamily="34" charset="0"/>
              </a:rPr>
              <a:t>қарастырайық</a:t>
            </a:r>
            <a:r>
              <a:rPr lang="ru-RU" sz="4500" b="1" dirty="0"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906011" y="1777713"/>
                <a:ext cx="10379978" cy="44781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ts val="3800"/>
                  </a:lnSpc>
                </a:pPr>
                <a:endParaRPr lang="ru-RU" sz="3600" b="1" i="1" dirty="0">
                  <a:solidFill>
                    <a:srgbClr val="7030A0"/>
                  </a:solidFill>
                  <a:latin typeface="Cambria Math" panose="02040503050406030204" pitchFamily="18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𝟏𝟑</m:t>
                        </m:r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+</m:t>
                        </m:r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𝟑</m:t>
                            </m:r>
                          </m:e>
                        </m:rad>
                      </m:e>
                    </m:rad>
                    <m:r>
                      <a:rPr lang="kk-KZ" sz="36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radPr>
                      <m:deg/>
                      <m:e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𝟏𝟑</m:t>
                        </m:r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−</m:t>
                        </m:r>
                        <m:r>
                          <a:rPr lang="kk-KZ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𝟒</m:t>
                        </m:r>
                        <m:rad>
                          <m:radPr>
                            <m:degHide m:val="on"/>
                            <m:ctrlPr>
                              <a:rPr lang="kk-KZ" sz="3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kk-KZ" sz="36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𝟑</m:t>
                            </m:r>
                          </m:e>
                        </m:rad>
                      </m:e>
                    </m:rad>
                  </m:oMath>
                </a14:m>
                <a:r>
                  <a:rPr lang="en-US" sz="36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kk-KZ" sz="3600" b="1" dirty="0">
                    <a:solidFill>
                      <a:srgbClr val="7030A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өрнегін ықшамдайық:</a:t>
                </a:r>
                <a:endParaRPr lang="en-US" sz="3600" b="1" dirty="0">
                  <a:solidFill>
                    <a:srgbClr val="7030A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:endParaRPr lang="kk-KZ" sz="3600" b="1" dirty="0">
                  <a:solidFill>
                    <a:srgbClr val="7030A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:r>
                  <a:rPr lang="kk-KZ" sz="3600" b="1" dirty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Ең алдымен әрбір түбір астындағы өрнекті қысқаша көбейту формуласын қолданып түрлендіреміз:</a:t>
                </a:r>
              </a:p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𝒂𝒃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:r>
                  <a:rPr lang="en-US" sz="3600" b="1" dirty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𝒂</m:t>
                            </m:r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𝒂𝒃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+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011" y="1777713"/>
                <a:ext cx="10379978" cy="4478149"/>
              </a:xfrm>
              <a:prstGeom prst="rect">
                <a:avLst/>
              </a:prstGeom>
              <a:blipFill>
                <a:blip r:embed="rId2"/>
                <a:stretch>
                  <a:fillRect l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359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2697" y="1097281"/>
                <a:ext cx="11486605" cy="16668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97" y="1097281"/>
                <a:ext cx="11486605" cy="16668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-99637" y="4256128"/>
                <a:ext cx="5599674" cy="7560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𝟏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d>
                        <m:d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6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99637" y="4256128"/>
                <a:ext cx="5599674" cy="7560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0" y="2969622"/>
                <a:ext cx="12423016" cy="14975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e>
                          </m:rad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𝟏𝟑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𝟑</m:t>
                              </m:r>
                            </m:e>
                          </m:rad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+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>
                                          <a:latin typeface="Cambria Math" panose="02040503050406030204" pitchFamily="18" charset="0"/>
                                          <a:ea typeface="Tahoma" panose="020B0604030504040204" pitchFamily="34" charset="0"/>
                                          <a:cs typeface="Tahoma" panose="020B0604030504040204" pitchFamily="34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Tahoma" panose="020B0604030504040204" pitchFamily="34" charset="0"/>
                                      <a:cs typeface="Tahoma" panose="020B0604030504040204" pitchFamily="34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600" b="1" i="1"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6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969622"/>
                <a:ext cx="12423016" cy="14975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97888" y="4238425"/>
                <a:ext cx="5678927" cy="7116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7888" y="4238425"/>
                <a:ext cx="5678927" cy="7116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6211508" y="4057370"/>
            <a:ext cx="2229394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35577" y="4025125"/>
            <a:ext cx="2229394" cy="0"/>
          </a:xfrm>
          <a:prstGeom prst="line">
            <a:avLst/>
          </a:prstGeom>
          <a:ln w="57150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70643" y="4057370"/>
            <a:ext cx="2229394" cy="0"/>
          </a:xfrm>
          <a:prstGeom prst="line">
            <a:avLst/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9431957" y="4057370"/>
            <a:ext cx="2229394" cy="0"/>
          </a:xfrm>
          <a:prstGeom prst="line">
            <a:avLst/>
          </a:prstGeom>
          <a:ln w="5715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6654822" y="4366611"/>
            <a:ext cx="682388" cy="53507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8815818" y="4366610"/>
            <a:ext cx="682388" cy="53507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461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39F9FE7C-8089-0B20-B8AE-3E7F96F88B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" y="133350"/>
            <a:ext cx="3219450" cy="321945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2F67B78-3647-EE41-07FB-0E1CC6B57C19}"/>
              </a:ext>
            </a:extLst>
          </p:cNvPr>
          <p:cNvSpPr/>
          <p:nvPr/>
        </p:nvSpPr>
        <p:spPr>
          <a:xfrm>
            <a:off x="4133850" y="567733"/>
            <a:ext cx="3895725" cy="1175342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9149D4A3-1921-D312-0F85-EB5C2171EF7E}"/>
                  </a:ext>
                </a:extLst>
              </p:cNvPr>
              <p:cNvSpPr txBox="1"/>
              <p:nvPr/>
            </p:nvSpPr>
            <p:spPr>
              <a:xfrm>
                <a:off x="4238625" y="790575"/>
                <a:ext cx="3449791" cy="7662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149D4A3-1921-D312-0F85-EB5C2171E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8625" y="790575"/>
                <a:ext cx="3449791" cy="7662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F0FFFF7D-7171-656C-8E9C-359727A8A988}"/>
                  </a:ext>
                </a:extLst>
              </p:cNvPr>
              <p:cNvSpPr txBox="1"/>
              <p:nvPr/>
            </p:nvSpPr>
            <p:spPr>
              <a:xfrm>
                <a:off x="1228725" y="2817934"/>
                <a:ext cx="4905376" cy="76623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kk-KZ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0FFFF7D-7171-656C-8E9C-359727A8A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725" y="2817934"/>
                <a:ext cx="4905376" cy="7662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003533B6-342A-FD7B-494C-C813FDB00862}"/>
                  </a:ext>
                </a:extLst>
              </p:cNvPr>
              <p:cNvSpPr txBox="1"/>
              <p:nvPr/>
            </p:nvSpPr>
            <p:spPr>
              <a:xfrm>
                <a:off x="2915520" y="5129571"/>
                <a:ext cx="6096000" cy="106695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38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𝒂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itchFamily="34" charset="0"/>
                                  <a:cs typeface="Tahoma" pitchFamily="34" charset="0"/>
                                </a:rPr>
                                <m:t>𝒃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𝟐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𝒂𝒃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itchFamily="34" charset="0"/>
                          <a:cs typeface="Tahoma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𝒃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itchFamily="34" charset="0"/>
                              <a:cs typeface="Tahoma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36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  <a:p>
                <a:pPr>
                  <a:lnSpc>
                    <a:spcPts val="3800"/>
                  </a:lnSpc>
                </a:pPr>
                <a:r>
                  <a:rPr lang="en-US" sz="3600" b="1" dirty="0">
                    <a:solidFill>
                      <a:srgbClr val="002060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</m:ctrlPr>
                          </m:dPr>
                          <m:e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𝒂</m:t>
                            </m:r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−</m:t>
                            </m:r>
                            <m:r>
                              <a:rPr lang="en-US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itchFamily="34" charset="0"/>
                                <a:cs typeface="Tahoma" pitchFamily="34" charset="0"/>
                              </a:rPr>
                              <m:t>𝒃</m:t>
                            </m:r>
                          </m:e>
                        </m:d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=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𝒂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−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𝟐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𝒂𝒃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itchFamily="34" charset="0"/>
                        <a:cs typeface="Tahoma" pitchFamily="34" charset="0"/>
                      </a:rPr>
                      <m:t>+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𝒃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itchFamily="34" charset="0"/>
                            <a:cs typeface="Tahoma" pitchFamily="34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3600" b="1" dirty="0">
                  <a:solidFill>
                    <a:srgbClr val="00206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03533B6-342A-FD7B-494C-C813FDB008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520" y="5129571"/>
                <a:ext cx="6096000" cy="10669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1EC968E6-8AE1-A970-7410-1401DCAFC254}"/>
                  </a:ext>
                </a:extLst>
              </p:cNvPr>
              <p:cNvSpPr txBox="1"/>
              <p:nvPr/>
            </p:nvSpPr>
            <p:spPr>
              <a:xfrm>
                <a:off x="4762500" y="2813839"/>
                <a:ext cx="6096000" cy="785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EC968E6-8AE1-A970-7410-1401DCAFC2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2500" y="2813839"/>
                <a:ext cx="6096000" cy="785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87E44794-32D7-22EB-49D9-A3704EC57341}"/>
                  </a:ext>
                </a:extLst>
              </p:cNvPr>
              <p:cNvSpPr txBox="1"/>
              <p:nvPr/>
            </p:nvSpPr>
            <p:spPr>
              <a:xfrm>
                <a:off x="652463" y="3839256"/>
                <a:ext cx="6762750" cy="785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𝒂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7E44794-32D7-22EB-49D9-A3704EC57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63" y="3839256"/>
                <a:ext cx="6762750" cy="7856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xmlns="" id="{E087A186-7977-1B79-DB97-B998752D06DC}"/>
                  </a:ext>
                </a:extLst>
              </p:cNvPr>
              <p:cNvSpPr txBox="1"/>
              <p:nvPr/>
            </p:nvSpPr>
            <p:spPr>
              <a:xfrm>
                <a:off x="4507066" y="3974359"/>
                <a:ext cx="6762750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087A186-7977-1B79-DB97-B998752D0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7066" y="3974359"/>
                <a:ext cx="6762750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0249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10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1C9C8E7-B20C-ADC0-5582-9E43469C7E84}"/>
              </a:ext>
            </a:extLst>
          </p:cNvPr>
          <p:cNvSpPr txBox="1"/>
          <p:nvPr/>
        </p:nvSpPr>
        <p:spPr>
          <a:xfrm>
            <a:off x="4229100" y="696320"/>
            <a:ext cx="5525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Өрнектерді ықшамда: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6936AFA4-B9FB-1E73-02F4-3E944CDD0540}"/>
                  </a:ext>
                </a:extLst>
              </p:cNvPr>
              <p:cNvSpPr txBox="1"/>
              <p:nvPr/>
            </p:nvSpPr>
            <p:spPr>
              <a:xfrm>
                <a:off x="526683" y="1508427"/>
                <a:ext cx="9182194" cy="14725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936AFA4-B9FB-1E73-02F4-3E944CDD0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683" y="1508427"/>
                <a:ext cx="9182194" cy="147251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="" id="{FBCDBB04-BCF7-3D19-2C2F-95872FE04C5E}"/>
                  </a:ext>
                </a:extLst>
              </p:cNvPr>
              <p:cNvSpPr txBox="1"/>
              <p:nvPr/>
            </p:nvSpPr>
            <p:spPr>
              <a:xfrm>
                <a:off x="394030" y="3043524"/>
                <a:ext cx="6979218" cy="15930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𝟕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BCDBB04-BCF7-3D19-2C2F-95872FE04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30" y="3043524"/>
                <a:ext cx="6979218" cy="15930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="" id="{90E17C81-84A5-81E0-2022-B7A1749CC03F}"/>
                  </a:ext>
                </a:extLst>
              </p:cNvPr>
              <p:cNvSpPr txBox="1"/>
              <p:nvPr/>
            </p:nvSpPr>
            <p:spPr>
              <a:xfrm>
                <a:off x="7131133" y="3147121"/>
                <a:ext cx="4036682" cy="11330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0E17C81-84A5-81E0-2022-B7A1749CC0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1133" y="3147121"/>
                <a:ext cx="4036682" cy="11330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C2C45297-1A48-4B10-67DB-D36F6C6B2EEF}"/>
                  </a:ext>
                </a:extLst>
              </p:cNvPr>
              <p:cNvSpPr txBox="1"/>
              <p:nvPr/>
            </p:nvSpPr>
            <p:spPr>
              <a:xfrm>
                <a:off x="394030" y="4632676"/>
                <a:ext cx="3701654" cy="11333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𝟐𝟖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𝟏𝟔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2C45297-1A48-4B10-67DB-D36F6C6B2E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030" y="4632676"/>
                <a:ext cx="3701654" cy="11333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F22B6A50-AB19-B8BA-5E09-51ECF622FABC}"/>
                  </a:ext>
                </a:extLst>
              </p:cNvPr>
              <p:cNvSpPr txBox="1"/>
              <p:nvPr/>
            </p:nvSpPr>
            <p:spPr>
              <a:xfrm>
                <a:off x="5499441" y="4634600"/>
                <a:ext cx="4337255" cy="1129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2B6A50-AB19-B8BA-5E09-51ECF622FA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441" y="4634600"/>
                <a:ext cx="4337255" cy="1129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0713825D-471C-D471-83F3-0C46E183BA33}"/>
                  </a:ext>
                </a:extLst>
              </p:cNvPr>
              <p:cNvSpPr txBox="1"/>
              <p:nvPr/>
            </p:nvSpPr>
            <p:spPr>
              <a:xfrm>
                <a:off x="7506594" y="4632676"/>
                <a:ext cx="4040058" cy="1129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𝟐𝟒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713825D-471C-D471-83F3-0C46E183BA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594" y="4632676"/>
                <a:ext cx="4040058" cy="11294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D358E5CE-757C-2A19-5208-CBBB1F6F644C}"/>
                  </a:ext>
                </a:extLst>
              </p:cNvPr>
              <p:cNvSpPr txBox="1"/>
              <p:nvPr/>
            </p:nvSpPr>
            <p:spPr>
              <a:xfrm>
                <a:off x="2665377" y="4543229"/>
                <a:ext cx="5284548" cy="122277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\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\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358E5CE-757C-2A19-5208-CBBB1F6F6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5377" y="4543229"/>
                <a:ext cx="5284548" cy="122277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8E04085D-F3EB-0C5A-E0C2-6F890BF7E53A}"/>
              </a:ext>
            </a:extLst>
          </p:cNvPr>
          <p:cNvCxnSpPr>
            <a:cxnSpLocks/>
          </p:cNvCxnSpPr>
          <p:nvPr/>
        </p:nvCxnSpPr>
        <p:spPr>
          <a:xfrm flipH="1">
            <a:off x="3336566" y="3043524"/>
            <a:ext cx="892534" cy="6701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7BADFE75-07D8-0BA4-08A5-89CF18819B42}"/>
              </a:ext>
            </a:extLst>
          </p:cNvPr>
          <p:cNvCxnSpPr>
            <a:cxnSpLocks/>
          </p:cNvCxnSpPr>
          <p:nvPr/>
        </p:nvCxnSpPr>
        <p:spPr>
          <a:xfrm flipH="1">
            <a:off x="4765971" y="3043524"/>
            <a:ext cx="892534" cy="67013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670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11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6BB904F-DAB6-84D4-EDF8-B242F811F023}"/>
              </a:ext>
            </a:extLst>
          </p:cNvPr>
          <p:cNvSpPr/>
          <p:nvPr/>
        </p:nvSpPr>
        <p:spPr>
          <a:xfrm>
            <a:off x="4514849" y="390526"/>
            <a:ext cx="3028951" cy="1466850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xmlns="" id="{676D79D1-8967-EC55-D3BC-99E6278E7E1F}"/>
                  </a:ext>
                </a:extLst>
              </p:cNvPr>
              <p:cNvSpPr txBox="1"/>
              <p:nvPr/>
            </p:nvSpPr>
            <p:spPr>
              <a:xfrm>
                <a:off x="5097676" y="520593"/>
                <a:ext cx="1791067" cy="11710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76D79D1-8967-EC55-D3BC-99E6278E7E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676" y="520593"/>
                <a:ext cx="1791067" cy="11710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="" id="{B5D82613-4386-CCEB-205B-67A182A69ECE}"/>
                  </a:ext>
                </a:extLst>
              </p:cNvPr>
              <p:cNvSpPr txBox="1"/>
              <p:nvPr/>
            </p:nvSpPr>
            <p:spPr>
              <a:xfrm>
                <a:off x="1292467" y="2253960"/>
                <a:ext cx="7610417" cy="14844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5D82613-4386-CCEB-205B-67A182A69E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467" y="2253960"/>
                <a:ext cx="7610417" cy="14844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FA3FA419-8A15-7E0D-E265-D7D29570ED9F}"/>
                  </a:ext>
                </a:extLst>
              </p:cNvPr>
              <p:cNvSpPr txBox="1"/>
              <p:nvPr/>
            </p:nvSpPr>
            <p:spPr>
              <a:xfrm>
                <a:off x="0" y="3598923"/>
                <a:ext cx="4690057" cy="151567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𝟓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A3FA419-8A15-7E0D-E265-D7D29570ED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598923"/>
                <a:ext cx="4690057" cy="151567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="" id="{4F1474F7-3325-1291-DE0D-E226A916AFE1}"/>
                  </a:ext>
                </a:extLst>
              </p:cNvPr>
              <p:cNvSpPr txBox="1"/>
              <p:nvPr/>
            </p:nvSpPr>
            <p:spPr>
              <a:xfrm>
                <a:off x="4424720" y="3752298"/>
                <a:ext cx="5146089" cy="13622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𝟓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F1474F7-3325-1291-DE0D-E226A916AF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4720" y="3752298"/>
                <a:ext cx="5146089" cy="13622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092FA87C-2D12-13EA-E6ED-46BFE1DE1409}"/>
                  </a:ext>
                </a:extLst>
              </p:cNvPr>
              <p:cNvSpPr txBox="1"/>
              <p:nvPr/>
            </p:nvSpPr>
            <p:spPr>
              <a:xfrm>
                <a:off x="9570809" y="3791250"/>
                <a:ext cx="1975734" cy="12843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92FA87C-2D12-13EA-E6ED-46BFE1DE14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0809" y="3791250"/>
                <a:ext cx="1975734" cy="12843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71E03BE2-3ADD-BBDF-1F68-17A0E938A0D0}"/>
                  </a:ext>
                </a:extLst>
              </p:cNvPr>
              <p:cNvSpPr txBox="1"/>
              <p:nvPr/>
            </p:nvSpPr>
            <p:spPr>
              <a:xfrm>
                <a:off x="7874063" y="5448583"/>
                <a:ext cx="3672480" cy="10474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Жауабы:</a:t>
                </a:r>
                <a:r>
                  <a:rPr lang="kk-KZ" sz="36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kk-KZ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𝟓</m:t>
                            </m:r>
                          </m:e>
                        </m:rad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rad>
                      </m:den>
                    </m:f>
                  </m:oMath>
                </a14:m>
                <a:endParaRPr lang="kk-KZ" sz="40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1E03BE2-3ADD-BBDF-1F68-17A0E938A0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4063" y="5448583"/>
                <a:ext cx="3672480" cy="1047466"/>
              </a:xfrm>
              <a:prstGeom prst="rect">
                <a:avLst/>
              </a:prstGeom>
              <a:blipFill>
                <a:blip r:embed="rId7"/>
                <a:stretch>
                  <a:fillRect l="-5150"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25BB19C2-2ACF-E5DA-B68B-D36F8CDAB304}"/>
              </a:ext>
            </a:extLst>
          </p:cNvPr>
          <p:cNvCxnSpPr>
            <a:cxnSpLocks/>
          </p:cNvCxnSpPr>
          <p:nvPr/>
        </p:nvCxnSpPr>
        <p:spPr>
          <a:xfrm flipH="1">
            <a:off x="6314102" y="3752298"/>
            <a:ext cx="1187843" cy="6044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64B60E6F-B0F4-F933-309B-B090C77D508E}"/>
              </a:ext>
            </a:extLst>
          </p:cNvPr>
          <p:cNvCxnSpPr>
            <a:cxnSpLocks/>
          </p:cNvCxnSpPr>
          <p:nvPr/>
        </p:nvCxnSpPr>
        <p:spPr>
          <a:xfrm flipH="1">
            <a:off x="5209202" y="4524027"/>
            <a:ext cx="1187843" cy="6044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0793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6FA5F501-04B0-2B51-2F43-0F0E8A75EB10}"/>
              </a:ext>
            </a:extLst>
          </p:cNvPr>
          <p:cNvSpPr/>
          <p:nvPr/>
        </p:nvSpPr>
        <p:spPr>
          <a:xfrm>
            <a:off x="4429125" y="4896921"/>
            <a:ext cx="2941499" cy="1351767"/>
          </a:xfrm>
          <a:prstGeom prst="rect">
            <a:avLst/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EFFFB3B-EA15-7538-4DA9-1A463FCA40BA}"/>
              </a:ext>
            </a:extLst>
          </p:cNvPr>
          <p:cNvSpPr txBox="1"/>
          <p:nvPr/>
        </p:nvSpPr>
        <p:spPr>
          <a:xfrm>
            <a:off x="895350" y="704850"/>
            <a:ext cx="71753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Бөлшектерді қысқартыңдар: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xmlns="" id="{D8CAD637-EAC4-0F2B-4938-97AA6979F3A8}"/>
                  </a:ext>
                </a:extLst>
              </p:cNvPr>
              <p:cNvSpPr txBox="1"/>
              <p:nvPr/>
            </p:nvSpPr>
            <p:spPr>
              <a:xfrm>
                <a:off x="895350" y="2085975"/>
                <a:ext cx="9426811" cy="15006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sSup>
                            <m:sSupPr>
                              <m:ctrlPr>
                                <a:rPr lang="kk-KZ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600" b="1" i="1" smtClean="0">
                                          <a:latin typeface="Cambria Math" panose="02040503050406030204" pitchFamily="18" charset="0"/>
                                        </a:rPr>
                                        <m:t>𝟕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</m:e>
                          </m:d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𝒃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</m:e>
                          </m:d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8CAD637-EAC4-0F2B-4938-97AA6979F3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350" y="2085975"/>
                <a:ext cx="9426811" cy="15006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xmlns="" id="{954ACA9C-B60B-0F2E-7198-A3AFEEDE1637}"/>
                  </a:ext>
                </a:extLst>
              </p:cNvPr>
              <p:cNvSpPr txBox="1"/>
              <p:nvPr/>
            </p:nvSpPr>
            <p:spPr>
              <a:xfrm>
                <a:off x="10194750" y="2163740"/>
                <a:ext cx="1686936" cy="12366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kk-KZ" sz="36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54ACA9C-B60B-0F2E-7198-A3AFEEDE1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94750" y="2163740"/>
                <a:ext cx="1686936" cy="123668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0B3EF6EB-86EE-38E5-01CD-EA46C5DEE8F9}"/>
              </a:ext>
            </a:extLst>
          </p:cNvPr>
          <p:cNvCxnSpPr>
            <a:cxnSpLocks/>
          </p:cNvCxnSpPr>
          <p:nvPr/>
        </p:nvCxnSpPr>
        <p:spPr>
          <a:xfrm flipH="1">
            <a:off x="6915150" y="2000250"/>
            <a:ext cx="1533525" cy="7143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6CE313E-B60E-3355-EDD4-1E0BE8409FA0}"/>
              </a:ext>
            </a:extLst>
          </p:cNvPr>
          <p:cNvCxnSpPr>
            <a:cxnSpLocks/>
          </p:cNvCxnSpPr>
          <p:nvPr/>
        </p:nvCxnSpPr>
        <p:spPr>
          <a:xfrm flipH="1">
            <a:off x="8137387" y="2872267"/>
            <a:ext cx="1533525" cy="71437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1975053B-8808-A091-4759-D89E5A931066}"/>
                  </a:ext>
                </a:extLst>
              </p:cNvPr>
              <p:cNvSpPr txBox="1"/>
              <p:nvPr/>
            </p:nvSpPr>
            <p:spPr>
              <a:xfrm>
                <a:off x="2808149" y="4896921"/>
                <a:ext cx="6096000" cy="12366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kk-KZ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975053B-8808-A091-4759-D89E5A9310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8149" y="4896921"/>
                <a:ext cx="6096000" cy="123668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kk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3613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19541</TotalTime>
  <Words>102</Words>
  <Application>Microsoft Office PowerPoint</Application>
  <PresentationFormat>Широкоэкранный</PresentationFormat>
  <Paragraphs>55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Қорытындылай келе: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1268</cp:revision>
  <dcterms:created xsi:type="dcterms:W3CDTF">2017-01-10T11:09:36Z</dcterms:created>
  <dcterms:modified xsi:type="dcterms:W3CDTF">2024-08-14T05:10:43Z</dcterms:modified>
</cp:coreProperties>
</file>