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677" r:id="rId2"/>
    <p:sldId id="400" r:id="rId3"/>
    <p:sldId id="399" r:id="rId4"/>
    <p:sldId id="679" r:id="rId5"/>
    <p:sldId id="680" r:id="rId6"/>
    <p:sldId id="681" r:id="rId7"/>
    <p:sldId id="682" r:id="rId8"/>
    <p:sldId id="683" r:id="rId9"/>
    <p:sldId id="684" r:id="rId10"/>
    <p:sldId id="30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76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ziz Azi" initials="A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9999"/>
    <a:srgbClr val="E3C5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88" autoAdjust="0"/>
    <p:restoredTop sz="98757" autoAdjust="0"/>
  </p:normalViewPr>
  <p:slideViewPr>
    <p:cSldViewPr snapToGrid="0" showGuides="1">
      <p:cViewPr varScale="1">
        <p:scale>
          <a:sx n="45" d="100"/>
          <a:sy n="45" d="100"/>
        </p:scale>
        <p:origin x="29" y="931"/>
      </p:cViewPr>
      <p:guideLst>
        <p:guide orient="horz" pos="2205"/>
        <p:guide pos="3840"/>
        <p:guide pos="767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EB9A8C55-0C4F-40BB-9F99-5F31E30548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5585356-880D-4B4F-931D-BBC9E4665EC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3618BE5-F755-4EC7-8913-ED860531EC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9BD0D-08DD-43E5-AD72-BB64A5D8EE76}" type="slidenum">
              <a:rPr lang="en-ID" smtClean="0"/>
              <a:pPr/>
              <a:t>‹#›</a:t>
            </a:fld>
            <a:endParaRPr lang="en-ID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55361D2-F044-4A78-BD0F-51EFE46052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343C4A-49E8-45E3-8518-FBFCD6640E5B}" type="datetimeFigureOut">
              <a:rPr lang="en-ID" smtClean="0"/>
              <a:pPr/>
              <a:t>14/08/2024</a:t>
            </a:fld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6421706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660AB-C737-4725-A59E-73096A219B67}" type="datetimeFigureOut">
              <a:rPr lang="en-US" smtClean="0"/>
              <a:pPr/>
              <a:t>8/14/2024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B9867-A8D7-43CA-B62E-65ACB63F0B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178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9B9867-A8D7-43CA-B62E-65ACB63F0B1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095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11506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xmlns="" id="{F8C38F88-B935-4484-825B-1317F711597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83057" y="58664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407578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xmlns="" id="{0A335B13-64DC-434F-A109-D43A41E8DD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75596" y="111052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9F75258C-901B-47AE-A254-21F0DFFD5F2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68673" y="1051031"/>
            <a:ext cx="4881083" cy="517146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499548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xmlns="" id="{21A36352-01F6-498C-8E1D-F0BC2021EDA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55086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xmlns="" id="{2D45CE94-76F3-4435-9141-AE9B896BD5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95508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xmlns="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8211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711686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xmlns="" id="{09C7FD82-7F33-40B4-8043-7F05F3727B0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271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xmlns="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97793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xmlns="" id="{F2B13A89-47B9-47C0-82C5-EF69E14457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83351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xmlns="" id="{088ABD45-FF79-487C-91F5-BDEF8D54A8E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83351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032019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5">
            <a:extLst>
              <a:ext uri="{FF2B5EF4-FFF2-40B4-BE49-F238E27FC236}">
                <a16:creationId xmlns:a16="http://schemas.microsoft.com/office/drawing/2014/main" xmlns="" id="{40FB3B7B-E82C-4D07-BF23-26DA8F42C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5760720" cy="6858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D219FE39-30ED-428F-BAD8-39CD85C52EB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4904" y="79120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0878979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9">
            <a:extLst>
              <a:ext uri="{FF2B5EF4-FFF2-40B4-BE49-F238E27FC236}">
                <a16:creationId xmlns:a16="http://schemas.microsoft.com/office/drawing/2014/main" xmlns="" id="{E8F9B0B5-E5BC-421A-9F49-1EA8AE36496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300488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xmlns="" id="{8E8120B0-9FBE-4C78-A7DA-85D7DA82E3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42714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FB5144F3-59CC-4E8E-81F3-413EB3A51E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8969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680712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9">
            <a:extLst>
              <a:ext uri="{FF2B5EF4-FFF2-40B4-BE49-F238E27FC236}">
                <a16:creationId xmlns:a16="http://schemas.microsoft.com/office/drawing/2014/main" xmlns="" id="{F4767D20-668F-40A0-BCA8-2B03579DE66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5756" y="867163"/>
            <a:ext cx="5248792" cy="2848310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8DBB746C-0ADC-4E71-BA37-D4378CAE29E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7454" y="88008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xmlns="" id="{B8DFB98F-1E0E-41D1-87AB-F45AF6C4669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575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22" name="Picture Placeholder 9">
            <a:extLst>
              <a:ext uri="{FF2B5EF4-FFF2-40B4-BE49-F238E27FC236}">
                <a16:creationId xmlns:a16="http://schemas.microsoft.com/office/drawing/2014/main" xmlns="" id="{B93F1C18-14EE-4396-BAE5-DBFAD47C7E1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18629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4098722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9">
            <a:extLst>
              <a:ext uri="{FF2B5EF4-FFF2-40B4-BE49-F238E27FC236}">
                <a16:creationId xmlns:a16="http://schemas.microsoft.com/office/drawing/2014/main" xmlns="" id="{47909367-C9B0-4EBB-A3FC-EC205736168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916567" y="153756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xmlns="" id="{5E4C9993-4434-439D-B3FB-76B01407A25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027358" y="112550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96815EBE-4EAF-4A3E-B0B5-49AE35A2D1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2423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7539888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xmlns="" id="{58B0E6FA-785B-4140-91AD-DF0BEBF583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06903" y="75065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xmlns="" id="{C1C954D3-21FB-4B97-9EE8-81A09B68BB9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46299" y="1747778"/>
            <a:ext cx="5347504" cy="336823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3876856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xmlns="" id="{C3839D2A-4AB5-4CB1-A7D9-3E6AA48BDFE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65862" y="682491"/>
            <a:ext cx="6860276" cy="1146309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805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xmlns="" id="{7685EDED-11D7-4A26-BF8F-53B82EFAF81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bg2">
              <a:lumMod val="75000"/>
            </a:schemeClr>
          </a:solidFill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6384556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xmlns="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25670" y="66753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809228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xmlns="" id="{48B6A3C5-7DBA-441A-96FB-AE700F5D028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1061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4394343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xmlns="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13152" y="74045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0329932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xmlns="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50119" y="11987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794580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5">
            <a:extLst>
              <a:ext uri="{FF2B5EF4-FFF2-40B4-BE49-F238E27FC236}">
                <a16:creationId xmlns:a16="http://schemas.microsoft.com/office/drawing/2014/main" xmlns="" id="{56E58034-299F-43C5-BADE-3D7C7C130C6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6380" y="946327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 dirty="0"/>
          </a:p>
        </p:txBody>
      </p:sp>
      <p:sp>
        <p:nvSpPr>
          <p:cNvPr id="19" name="Picture Placeholder 15">
            <a:extLst>
              <a:ext uri="{FF2B5EF4-FFF2-40B4-BE49-F238E27FC236}">
                <a16:creationId xmlns:a16="http://schemas.microsoft.com/office/drawing/2014/main" xmlns="" id="{AB530C88-3238-4E45-AC4F-0738E0ECBAE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81228" y="946326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 dirty="0"/>
          </a:p>
        </p:txBody>
      </p:sp>
      <p:sp>
        <p:nvSpPr>
          <p:cNvPr id="20" name="Picture Placeholder 15">
            <a:extLst>
              <a:ext uri="{FF2B5EF4-FFF2-40B4-BE49-F238E27FC236}">
                <a16:creationId xmlns:a16="http://schemas.microsoft.com/office/drawing/2014/main" xmlns="" id="{C7287904-DA84-4FDD-969C-ACF5203C88D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83352" y="3777470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 dirty="0"/>
          </a:p>
        </p:txBody>
      </p:sp>
      <p:sp>
        <p:nvSpPr>
          <p:cNvPr id="21" name="Picture Placeholder 15">
            <a:extLst>
              <a:ext uri="{FF2B5EF4-FFF2-40B4-BE49-F238E27FC236}">
                <a16:creationId xmlns:a16="http://schemas.microsoft.com/office/drawing/2014/main" xmlns="" id="{F282FC72-C668-4CD9-A6E8-D3414D04BF29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368200" y="3777469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31CF62FD-3C11-47E6-B1AB-C001BD9B074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63952" y="113669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2995571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xmlns="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57184" y="135329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Picture Placeholder 15">
            <a:extLst>
              <a:ext uri="{FF2B5EF4-FFF2-40B4-BE49-F238E27FC236}">
                <a16:creationId xmlns:a16="http://schemas.microsoft.com/office/drawing/2014/main" xmlns="" id="{55C637F5-D1EC-40F8-B892-3041F157E68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43004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 dirty="0"/>
          </a:p>
        </p:txBody>
      </p:sp>
      <p:sp>
        <p:nvSpPr>
          <p:cNvPr id="29" name="Picture Placeholder 15">
            <a:extLst>
              <a:ext uri="{FF2B5EF4-FFF2-40B4-BE49-F238E27FC236}">
                <a16:creationId xmlns:a16="http://schemas.microsoft.com/office/drawing/2014/main" xmlns="" id="{7B6584BF-A5F0-4D14-AB3C-251B01128D9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555401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 dirty="0"/>
          </a:p>
        </p:txBody>
      </p:sp>
      <p:sp>
        <p:nvSpPr>
          <p:cNvPr id="30" name="Picture Placeholder 15">
            <a:extLst>
              <a:ext uri="{FF2B5EF4-FFF2-40B4-BE49-F238E27FC236}">
                <a16:creationId xmlns:a16="http://schemas.microsoft.com/office/drawing/2014/main" xmlns="" id="{19FEFA85-2B2D-4508-A193-8A3EC8B397C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430289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2413110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2">
            <a:extLst>
              <a:ext uri="{FF2B5EF4-FFF2-40B4-BE49-F238E27FC236}">
                <a16:creationId xmlns:a16="http://schemas.microsoft.com/office/drawing/2014/main" xmlns="" id="{4EF08015-1653-43D1-95DF-E7251BBDBEF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50" y="0"/>
            <a:ext cx="5374640" cy="6858000"/>
          </a:xfrm>
          <a:custGeom>
            <a:avLst/>
            <a:gdLst>
              <a:gd name="connsiteX0" fmla="*/ 0 w 5374640"/>
              <a:gd name="connsiteY0" fmla="*/ 0 h 6858000"/>
              <a:gd name="connsiteX1" fmla="*/ 4829383 w 5374640"/>
              <a:gd name="connsiteY1" fmla="*/ 0 h 6858000"/>
              <a:gd name="connsiteX2" fmla="*/ 5374640 w 5374640"/>
              <a:gd name="connsiteY2" fmla="*/ 545257 h 6858000"/>
              <a:gd name="connsiteX3" fmla="*/ 5374640 w 5374640"/>
              <a:gd name="connsiteY3" fmla="*/ 6312743 h 6858000"/>
              <a:gd name="connsiteX4" fmla="*/ 4829383 w 5374640"/>
              <a:gd name="connsiteY4" fmla="*/ 6858000 h 6858000"/>
              <a:gd name="connsiteX5" fmla="*/ 0 w 537464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4640" h="6858000">
                <a:moveTo>
                  <a:pt x="0" y="0"/>
                </a:moveTo>
                <a:lnTo>
                  <a:pt x="4829383" y="0"/>
                </a:lnTo>
                <a:cubicBezTo>
                  <a:pt x="5130520" y="0"/>
                  <a:pt x="5374640" y="244120"/>
                  <a:pt x="5374640" y="545257"/>
                </a:cubicBezTo>
                <a:lnTo>
                  <a:pt x="5374640" y="6312743"/>
                </a:lnTo>
                <a:cubicBezTo>
                  <a:pt x="5374640" y="6613880"/>
                  <a:pt x="5130520" y="6858000"/>
                  <a:pt x="4829383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058A68AA-1F01-4DB5-AD86-AACE390EF6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63403" y="95707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885809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609600" y="6377940"/>
            <a:ext cx="2804160" cy="184666"/>
          </a:xfrm>
        </p:spPr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145280" y="6377940"/>
            <a:ext cx="3901440" cy="184666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778241" y="6377940"/>
            <a:ext cx="2804160" cy="184666"/>
          </a:xfrm>
        </p:spPr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80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xmlns="" id="{A295FCD4-B2C3-4812-AFF4-AD5767FB02B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1120817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531179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1425586-1B77-4F1D-A056-35C60C7DCEB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94366" y="76502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763178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xmlns="" id="{716292C9-F964-4725-A8D5-4B9F699EB5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83582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073456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478624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xmlns="" id="{153D02E3-A946-4936-832A-826C3B7072A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87206" y="668801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547240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F4EF66F0-DC35-4E9A-B665-1FA6E36D57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4804859 w 5419544"/>
              <a:gd name="connsiteY1" fmla="*/ 0 h 6883224"/>
              <a:gd name="connsiteX2" fmla="*/ 5419544 w 5419544"/>
              <a:gd name="connsiteY2" fmla="*/ 614685 h 6883224"/>
              <a:gd name="connsiteX3" fmla="*/ 5419544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4804859" y="0"/>
                </a:lnTo>
                <a:cubicBezTo>
                  <a:pt x="5144340" y="0"/>
                  <a:pt x="5419544" y="275204"/>
                  <a:pt x="5419544" y="614685"/>
                </a:cubicBezTo>
                <a:lnTo>
                  <a:pt x="5419544" y="6883224"/>
                </a:ln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xmlns="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941569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xmlns="" id="{79E4B32B-5183-4CB7-9BC7-ABD8C34773E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5419544 w 5419544"/>
              <a:gd name="connsiteY1" fmla="*/ 0 h 6883224"/>
              <a:gd name="connsiteX2" fmla="*/ 5419544 w 5419544"/>
              <a:gd name="connsiteY2" fmla="*/ 6268539 h 6883224"/>
              <a:gd name="connsiteX3" fmla="*/ 4804859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5419544" y="0"/>
                </a:lnTo>
                <a:lnTo>
                  <a:pt x="5419544" y="6268539"/>
                </a:lnTo>
                <a:cubicBezTo>
                  <a:pt x="5419544" y="6608020"/>
                  <a:pt x="5144340" y="6883224"/>
                  <a:pt x="4804859" y="6883224"/>
                </a:cubicBez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xmlns="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140663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38710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63" r:id="rId5"/>
    <p:sldLayoutId id="2147483656" r:id="rId6"/>
    <p:sldLayoutId id="2147483657" r:id="rId7"/>
    <p:sldLayoutId id="2147483661" r:id="rId8"/>
    <p:sldLayoutId id="2147483680" r:id="rId9"/>
    <p:sldLayoutId id="2147483658" r:id="rId10"/>
    <p:sldLayoutId id="2147483664" r:id="rId11"/>
    <p:sldLayoutId id="2147483665" r:id="rId12"/>
    <p:sldLayoutId id="2147483666" r:id="rId13"/>
    <p:sldLayoutId id="2147483667" r:id="rId14"/>
    <p:sldLayoutId id="2147483668" r:id="rId15"/>
    <p:sldLayoutId id="2147483669" r:id="rId16"/>
    <p:sldLayoutId id="2147483670" r:id="rId17"/>
    <p:sldLayoutId id="2147483671" r:id="rId18"/>
    <p:sldLayoutId id="2147483672" r:id="rId19"/>
    <p:sldLayoutId id="2147483673" r:id="rId20"/>
    <p:sldLayoutId id="2147483674" r:id="rId21"/>
    <p:sldLayoutId id="2147483675" r:id="rId22"/>
    <p:sldLayoutId id="2147483676" r:id="rId23"/>
    <p:sldLayoutId id="2147483677" r:id="rId24"/>
    <p:sldLayoutId id="2147483678" r:id="rId25"/>
    <p:sldLayoutId id="2147483679" r:id="rId26"/>
    <p:sldLayoutId id="2147483683" r:id="rId2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2698" y="2559100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Пән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en-US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52698" y="3470257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Сынып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52698" y="4381414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52698" y="5292571"/>
            <a:ext cx="67781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Мұғалім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88384" y="2538189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988384" y="3449346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8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88384" y="4360503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14" name="Прямоугольник 6"/>
          <p:cNvSpPr/>
          <p:nvPr/>
        </p:nvSpPr>
        <p:spPr>
          <a:xfrm>
            <a:off x="6010468" y="4296666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121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Title 4">
            <a:extLst>
              <a:ext uri="{FF2B5EF4-FFF2-40B4-BE49-F238E27FC236}">
                <a16:creationId xmlns:a16="http://schemas.microsoft.com/office/drawing/2014/main" xmlns="" id="{5EB30651-9D2E-4206-B2E2-EBC471154F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5016" y="1112181"/>
            <a:ext cx="5059360" cy="871414"/>
          </a:xfrm>
        </p:spPr>
        <p:txBody>
          <a:bodyPr anchor="t"/>
          <a:lstStyle/>
          <a:p>
            <a:r>
              <a:rPr lang="kk-KZ" sz="5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Қорытынды:</a:t>
            </a:r>
            <a:endParaRPr lang="kk-KZ" sz="5000" dirty="0">
              <a:latin typeface="Tahoma" pitchFamily="34" charset="0"/>
              <a:ea typeface="Tahoma" pitchFamily="34" charset="0"/>
              <a:cs typeface="Tahoma" pitchFamily="34" charset="0"/>
              <a:sym typeface="Open Sans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xmlns="" id="{14FCEE11-4AB3-4847-9E51-E42FD092039B}"/>
              </a:ext>
            </a:extLst>
          </p:cNvPr>
          <p:cNvSpPr txBox="1"/>
          <p:nvPr/>
        </p:nvSpPr>
        <p:spPr>
          <a:xfrm>
            <a:off x="662171" y="2419827"/>
            <a:ext cx="8175862" cy="136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300"/>
              </a:lnSpc>
            </a:pPr>
            <a:r>
              <a:rPr lang="ru-RU" sz="30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Құрамында</a:t>
            </a:r>
            <a:r>
              <a:rPr lang="ru-RU" sz="3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квадрат </a:t>
            </a:r>
            <a:r>
              <a:rPr lang="ru-RU" sz="30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түбірі</a:t>
            </a:r>
            <a:r>
              <a:rPr lang="ru-RU" sz="3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бар </a:t>
            </a:r>
            <a:r>
              <a:rPr lang="ru-RU" sz="30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өрнектерді</a:t>
            </a:r>
            <a:r>
              <a:rPr lang="ru-RU" sz="3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30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түрлендірудің</a:t>
            </a:r>
            <a:r>
              <a:rPr lang="ru-RU" sz="3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30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тиімді</a:t>
            </a:r>
            <a:r>
              <a:rPr lang="ru-RU" sz="3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30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тәсілін</a:t>
            </a:r>
            <a:r>
              <a:rPr lang="ru-RU" sz="3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30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білеміз</a:t>
            </a:r>
            <a:endParaRPr lang="kk-KZ" sz="3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2088" y="1547888"/>
            <a:ext cx="3523793" cy="4322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660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TextBox 262">
            <a:extLst>
              <a:ext uri="{FF2B5EF4-FFF2-40B4-BE49-F238E27FC236}">
                <a16:creationId xmlns:a16="http://schemas.microsoft.com/office/drawing/2014/main" xmlns="" id="{C9FC8678-F308-40FB-A870-20A094CFCAFF}"/>
              </a:ext>
            </a:extLst>
          </p:cNvPr>
          <p:cNvSpPr txBox="1"/>
          <p:nvPr/>
        </p:nvSpPr>
        <p:spPr>
          <a:xfrm>
            <a:off x="1060947" y="1388705"/>
            <a:ext cx="6266944" cy="32983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ts val="5000"/>
              </a:lnSpc>
              <a:buClr>
                <a:schemeClr val="dk1"/>
              </a:buClr>
              <a:buSzPts val="1100"/>
            </a:pPr>
            <a:r>
              <a:rPr lang="kk-KZ" sz="4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Құрамында түбір таңбасы бар өрнектерді түрлендіруді орындау</a:t>
            </a:r>
            <a:endParaRPr lang="ru-RU" sz="4400" b="1" dirty="0">
              <a:latin typeface="Tahoma" pitchFamily="34" charset="0"/>
              <a:ea typeface="Tahoma" pitchFamily="34" charset="0"/>
              <a:cs typeface="Tahoma" pitchFamily="34" charset="0"/>
              <a:sym typeface="PT Sans Caption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6481" y="983108"/>
            <a:ext cx="3523793" cy="4322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566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xmlns="" id="{072D82C0-95C0-4E5C-AB55-C42DD3D5C8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6011" y="751528"/>
            <a:ext cx="6975246" cy="812480"/>
          </a:xfrm>
        </p:spPr>
        <p:txBody>
          <a:bodyPr/>
          <a:lstStyle/>
          <a:p>
            <a:r>
              <a:rPr lang="ru-RU" sz="5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Сабақтың</a:t>
            </a:r>
            <a:r>
              <a:rPr lang="ru-RU" sz="5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5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мақсаты</a:t>
            </a:r>
            <a:r>
              <a:rPr lang="ru-RU" sz="5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ID" sz="5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84"/>
          <a:stretch/>
        </p:blipFill>
        <p:spPr>
          <a:xfrm>
            <a:off x="8044978" y="1426029"/>
            <a:ext cx="3730752" cy="4565469"/>
          </a:xfrm>
          <a:prstGeom prst="rect">
            <a:avLst/>
          </a:prstGeom>
        </p:spPr>
      </p:pic>
      <p:sp>
        <p:nvSpPr>
          <p:cNvPr id="152" name="Rectangle 151">
            <a:extLst>
              <a:ext uri="{FF2B5EF4-FFF2-40B4-BE49-F238E27FC236}">
                <a16:creationId xmlns:a16="http://schemas.microsoft.com/office/drawing/2014/main" xmlns="" id="{FE43F11A-34E8-4E0F-8AD4-F87DBB74D073}"/>
              </a:ext>
            </a:extLst>
          </p:cNvPr>
          <p:cNvSpPr/>
          <p:nvPr/>
        </p:nvSpPr>
        <p:spPr>
          <a:xfrm>
            <a:off x="906010" y="1882376"/>
            <a:ext cx="6436485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ts val="3500"/>
              </a:lnSpc>
              <a:buFont typeface="Arial" pitchFamily="34" charset="0"/>
              <a:buChar char="•"/>
            </a:pPr>
            <a:r>
              <a:rPr lang="ru-RU" sz="3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Құрамында</a:t>
            </a:r>
            <a:r>
              <a:rPr lang="ru-RU" sz="3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3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түбір</a:t>
            </a:r>
            <a:r>
              <a:rPr lang="ru-RU" sz="3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3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таңбасы</a:t>
            </a:r>
            <a:r>
              <a:rPr lang="ru-RU" sz="3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бар </a:t>
            </a:r>
            <a:r>
              <a:rPr lang="ru-RU" sz="3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өрнектерді</a:t>
            </a:r>
            <a:r>
              <a:rPr lang="ru-RU" sz="3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3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түрлендіруді</a:t>
            </a:r>
            <a:r>
              <a:rPr lang="ru-RU" sz="3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3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орындау</a:t>
            </a:r>
            <a:r>
              <a:rPr lang="ru-RU" sz="3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pPr marL="457200" indent="-457200">
              <a:lnSpc>
                <a:spcPts val="3500"/>
              </a:lnSpc>
              <a:buFont typeface="Arial" pitchFamily="34" charset="0"/>
              <a:buChar char="•"/>
            </a:pPr>
            <a:endParaRPr lang="ru-RU" sz="3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>
              <a:lnSpc>
                <a:spcPts val="3500"/>
              </a:lnSpc>
              <a:buFont typeface="Arial" pitchFamily="34" charset="0"/>
              <a:buChar char="•"/>
            </a:pPr>
            <a:r>
              <a:rPr lang="kk-KZ" sz="3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Өрнектерді түрлендірудің тиімді тәсілін айқындау.</a:t>
            </a:r>
            <a:endParaRPr lang="en-US" sz="3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12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5D85B312-E037-3552-BE5A-1557706E01E2}"/>
              </a:ext>
            </a:extLst>
          </p:cNvPr>
          <p:cNvSpPr txBox="1"/>
          <p:nvPr/>
        </p:nvSpPr>
        <p:spPr>
          <a:xfrm>
            <a:off x="4219575" y="923925"/>
            <a:ext cx="36567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Миға шабуыл: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xmlns="" id="{5112F18D-66C5-D930-9B13-5722CD733CA9}"/>
                  </a:ext>
                </a:extLst>
              </p:cNvPr>
              <p:cNvSpPr txBox="1"/>
              <p:nvPr/>
            </p:nvSpPr>
            <p:spPr>
              <a:xfrm>
                <a:off x="1104900" y="1948244"/>
                <a:ext cx="2848600" cy="8661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ad>
                              <m:radPr>
                                <m:degHide m:val="on"/>
                                <m:ctrlPr>
                                  <a:rPr lang="en-US" sz="36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3600" b="1" i="1" smtClean="0">
                                    <a:latin typeface="Cambria Math" panose="02040503050406030204" pitchFamily="18" charset="0"/>
                                  </a:rPr>
                                  <m:t>𝟕</m:t>
                                </m:r>
                              </m:e>
                            </m:rad>
                          </m:e>
                        </m:d>
                      </m:e>
                      <m:sup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𝟕</m:t>
                    </m:r>
                  </m:oMath>
                </a14:m>
                <a:endParaRPr lang="en-US" sz="36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112F18D-66C5-D930-9B13-5722CD733C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4900" y="1948244"/>
                <a:ext cx="2848600" cy="866199"/>
              </a:xfrm>
              <a:prstGeom prst="rect">
                <a:avLst/>
              </a:prstGeom>
              <a:blipFill>
                <a:blip r:embed="rId2"/>
                <a:stretch>
                  <a:fillRect l="-6410" b="-19718"/>
                </a:stretch>
              </a:blipFill>
            </p:spPr>
            <p:txBody>
              <a:bodyPr/>
              <a:lstStyle/>
              <a:p>
                <a:r>
                  <a:rPr lang="kk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xmlns="" id="{DFA67F4D-727D-30AE-33B2-D41A0AC4EBE2}"/>
                  </a:ext>
                </a:extLst>
              </p:cNvPr>
              <p:cNvSpPr txBox="1"/>
              <p:nvPr/>
            </p:nvSpPr>
            <p:spPr>
              <a:xfrm>
                <a:off x="1104900" y="2814443"/>
                <a:ext cx="7423507" cy="8683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ad>
                              <m:radPr>
                                <m:degHide m:val="on"/>
                                <m:ctrlPr>
                                  <a:rPr lang="en-US" sz="36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3600" b="1" i="1" smtClean="0">
                                    <a:latin typeface="Cambria Math" panose="02040503050406030204" pitchFamily="18" charset="0"/>
                                  </a:rPr>
                                  <m:t>𝟏𝟏</m:t>
                                </m:r>
                              </m:e>
                            </m:rad>
                          </m:e>
                        </m:d>
                      </m:e>
                      <m:sup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𝟏𝟏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𝟏𝟏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𝟒𝟒</m:t>
                    </m:r>
                  </m:oMath>
                </a14:m>
                <a:endParaRPr lang="kk-KZ" sz="36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FA67F4D-727D-30AE-33B2-D41A0AC4EB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4900" y="2814443"/>
                <a:ext cx="7423507" cy="868315"/>
              </a:xfrm>
              <a:prstGeom prst="rect">
                <a:avLst/>
              </a:prstGeom>
              <a:blipFill>
                <a:blip r:embed="rId3"/>
                <a:stretch>
                  <a:fillRect l="-2463" b="-19718"/>
                </a:stretch>
              </a:blipFill>
            </p:spPr>
            <p:txBody>
              <a:bodyPr/>
              <a:lstStyle/>
              <a:p>
                <a:r>
                  <a:rPr lang="kk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="" id="{70B0D700-0DC1-B236-301C-5CD0327B2420}"/>
                  </a:ext>
                </a:extLst>
              </p:cNvPr>
              <p:cNvSpPr txBox="1"/>
              <p:nvPr/>
            </p:nvSpPr>
            <p:spPr>
              <a:xfrm>
                <a:off x="1219200" y="3609399"/>
                <a:ext cx="10306604" cy="7741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3600" b="1" dirty="0"/>
                  <a:t>3.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kk-KZ" sz="3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kk-KZ" sz="3600" b="1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e>
                        </m:rad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d>
                    <m:r>
                      <a:rPr lang="kk-KZ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kk-KZ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kk-KZ" sz="36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6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𝟑</m:t>
                            </m:r>
                          </m:e>
                        </m:rad>
                        <m:r>
                          <a:rPr lang="en-US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e>
                    </m:d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ad>
                              <m:radPr>
                                <m:degHide m:val="on"/>
                                <m:ctrlPr>
                                  <a:rPr lang="en-US" sz="36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36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𝟑</m:t>
                                </m:r>
                              </m:e>
                            </m:rad>
                          </m:e>
                        </m:d>
                      </m:e>
                      <m:sup>
                        <m:r>
                          <a:rPr lang="en-US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US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endParaRPr lang="kk-KZ" sz="36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0B0D700-0DC1-B236-301C-5CD0327B24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3609399"/>
                <a:ext cx="10306604" cy="774186"/>
              </a:xfrm>
              <a:prstGeom prst="rect">
                <a:avLst/>
              </a:prstGeom>
              <a:blipFill>
                <a:blip r:embed="rId4"/>
                <a:stretch>
                  <a:fillRect l="-2661" b="-31496"/>
                </a:stretch>
              </a:blipFill>
            </p:spPr>
            <p:txBody>
              <a:bodyPr/>
              <a:lstStyle/>
              <a:p>
                <a:r>
                  <a:rPr lang="kk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id="{4500D881-C4B3-4010-4275-846CE8A26FE6}"/>
                  </a:ext>
                </a:extLst>
              </p:cNvPr>
              <p:cNvSpPr txBox="1"/>
              <p:nvPr/>
            </p:nvSpPr>
            <p:spPr>
              <a:xfrm>
                <a:off x="1104900" y="4335629"/>
                <a:ext cx="10302116" cy="13299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36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4.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kk-KZ" sz="3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kk-KZ" sz="3600" b="1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  <m:t>𝟏𝟏</m:t>
                            </m:r>
                          </m:e>
                        </m:rad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  <m:t>𝟕</m:t>
                            </m:r>
                          </m:e>
                        </m:rad>
                      </m:e>
                    </m:d>
                    <m:r>
                      <a:rPr lang="kk-KZ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kk-KZ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kk-KZ" sz="36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6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𝟏𝟏</m:t>
                            </m:r>
                          </m:e>
                        </m:rad>
                        <m:r>
                          <a:rPr lang="en-US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6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𝟕</m:t>
                            </m:r>
                          </m:e>
                        </m:rad>
                      </m:e>
                    </m:d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ad>
                              <m:radPr>
                                <m:degHide m:val="on"/>
                                <m:ctrlPr>
                                  <a:rPr lang="en-US" sz="36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36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𝟏𝟏</m:t>
                                </m:r>
                              </m:e>
                            </m:rad>
                          </m:e>
                        </m:d>
                      </m:e>
                      <m:sup>
                        <m:r>
                          <a:rPr lang="en-US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ad>
                              <m:radPr>
                                <m:degHide m:val="on"/>
                                <m:ctrlPr>
                                  <a:rPr lang="en-US" sz="36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36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𝟕</m:t>
                                </m:r>
                              </m:e>
                            </m:rad>
                          </m:e>
                        </m:d>
                      </m:e>
                      <m:sup>
                        <m:r>
                          <a:rPr lang="en-US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3600" b="1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𝟏𝟏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kk-KZ" sz="36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500D881-C4B3-4010-4275-846CE8A26F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4900" y="4335629"/>
                <a:ext cx="10302116" cy="1329979"/>
              </a:xfrm>
              <a:prstGeom prst="rect">
                <a:avLst/>
              </a:prstGeom>
              <a:blipFill>
                <a:blip r:embed="rId5"/>
                <a:stretch>
                  <a:fillRect l="-1361"/>
                </a:stretch>
              </a:blipFill>
            </p:spPr>
            <p:txBody>
              <a:bodyPr/>
              <a:lstStyle/>
              <a:p>
                <a:r>
                  <a:rPr lang="kk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398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3474" y="759824"/>
            <a:ext cx="54954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Өрнекті ықшамдаңыз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83474" y="1663337"/>
                <a:ext cx="4542462" cy="17291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𝟏𝟕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rad>
                            <m:radPr>
                              <m:degHide m:val="on"/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𝟗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e>
                              </m:rad>
                            </m:e>
                          </m:rad>
                        </m:e>
                      </m:rad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474" y="1663337"/>
                <a:ext cx="4542462" cy="172919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873480" y="1663336"/>
                <a:ext cx="5978753" cy="17291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𝟏𝟕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rad>
                            <m:radPr>
                              <m:degHide m:val="on"/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𝟓</m:t>
                                  </m:r>
                                </m:e>
                              </m:rad>
                            </m:e>
                          </m:rad>
                        </m:e>
                      </m:rad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3480" y="1663336"/>
                <a:ext cx="5978753" cy="172919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4991" y="3465513"/>
                <a:ext cx="5190845" cy="16368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𝟏𝟕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rad>
                            <m:radPr>
                              <m:degHide m:val="on"/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36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3600" b="1" i="1" smtClean="0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  <m:r>
                                        <a:rPr lang="en-US" sz="3600" b="1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ad>
                                        <m:radPr>
                                          <m:degHide m:val="on"/>
                                          <m:ctrlPr>
                                            <a:rPr lang="en-US" sz="3600" b="1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en-US" sz="3600" b="1" i="1" smtClean="0">
                                              <a:latin typeface="Cambria Math" panose="02040503050406030204" pitchFamily="18" charset="0"/>
                                            </a:rPr>
                                            <m:t>𝟓</m:t>
                                          </m:r>
                                        </m:e>
                                      </m:rad>
                                    </m:e>
                                  </m:d>
                                </m:e>
                                <m:sup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</m:rad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rad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91" y="3465513"/>
                <a:ext cx="5190845" cy="163685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5125936" y="3649708"/>
                <a:ext cx="4328493" cy="12196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𝟏𝟕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d>
                            <m:d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e>
                              </m:rad>
                            </m:e>
                          </m:d>
                        </m:e>
                      </m:rad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5936" y="3649708"/>
                <a:ext cx="4328493" cy="121969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164081" y="5068093"/>
                <a:ext cx="4201984" cy="11273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𝟏𝟕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rad>
                            <m:radPr>
                              <m:degHide m:val="on"/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</m:rad>
                        </m:e>
                      </m:rad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4081" y="5068093"/>
                <a:ext cx="4201984" cy="112736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190325" y="4975760"/>
                <a:ext cx="2339615" cy="12196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𝟗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rad>
                            <m:radPr>
                              <m:degHide m:val="on"/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</m:rad>
                        </m:e>
                      </m:rad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0325" y="4975760"/>
                <a:ext cx="2339615" cy="121969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Прямая соединительная линия 9"/>
          <p:cNvCxnSpPr/>
          <p:nvPr/>
        </p:nvCxnSpPr>
        <p:spPr>
          <a:xfrm flipV="1">
            <a:off x="2738846" y="2969623"/>
            <a:ext cx="1815737" cy="1764"/>
          </a:xfrm>
          <a:prstGeom prst="line">
            <a:avLst/>
          </a:prstGeom>
          <a:ln w="5715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7114797" y="2969623"/>
            <a:ext cx="3222277" cy="0"/>
          </a:xfrm>
          <a:prstGeom prst="line">
            <a:avLst/>
          </a:prstGeom>
          <a:ln w="5715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697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923109" y="1254034"/>
                <a:ext cx="2812500" cy="12196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𝟗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rad>
                            <m:radPr>
                              <m:degHide m:val="on"/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</m:rad>
                        </m:e>
                      </m:rad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109" y="1254034"/>
                <a:ext cx="2812500" cy="12196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535680" y="1254033"/>
                <a:ext cx="3172663" cy="12196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36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3600" b="1" i="1" smtClean="0">
                                          <a:latin typeface="Cambria Math" panose="02040503050406030204" pitchFamily="18" charset="0"/>
                                        </a:rPr>
                                        <m:t>𝟓</m:t>
                                      </m:r>
                                    </m:e>
                                  </m:rad>
                                </m:e>
                              </m:d>
                            </m:e>
                            <m:sup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5680" y="1254033"/>
                <a:ext cx="3172663" cy="121969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579326" y="1676399"/>
                <a:ext cx="2297744" cy="6749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</m:rad>
                        </m:e>
                      </m:d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9326" y="1676399"/>
                <a:ext cx="2297744" cy="67499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193074" y="2812868"/>
                <a:ext cx="3422540" cy="7673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=−</m:t>
                      </m:r>
                      <m:d>
                        <m:d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</m:rad>
                        </m:e>
                      </m:d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3074" y="2812868"/>
                <a:ext cx="3422540" cy="76732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441372" y="2857239"/>
                <a:ext cx="1717393" cy="7229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rad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1372" y="2857239"/>
                <a:ext cx="1717393" cy="72295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7224663" y="4871147"/>
                <a:ext cx="3871829" cy="7042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sz="3600" b="1" dirty="0" smtClean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Жауабы: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e>
                    </m:rad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endParaRPr lang="en-US" sz="36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4663" y="4871147"/>
                <a:ext cx="3871829" cy="704232"/>
              </a:xfrm>
              <a:prstGeom prst="rect">
                <a:avLst/>
              </a:prstGeom>
              <a:blipFill>
                <a:blip r:embed="rId7"/>
                <a:stretch>
                  <a:fillRect l="-4724" t="-6034" b="-301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3409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09897" y="914400"/>
            <a:ext cx="45768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Теңдеуді шешіңіз:</a:t>
            </a:r>
            <a:endParaRPr lang="en-US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79268" y="1785257"/>
                <a:ext cx="3927870" cy="6428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n-US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en-US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  <m:r>
                        <a:rPr lang="en-US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268" y="1785257"/>
                <a:ext cx="3927870" cy="64286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79268" y="2428125"/>
                <a:ext cx="3558987" cy="6428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268" y="2428125"/>
                <a:ext cx="3558987" cy="64286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77564" y="3155876"/>
                <a:ext cx="3374322" cy="5505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564" y="3155876"/>
                <a:ext cx="3374322" cy="5505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79268" y="3713861"/>
                <a:ext cx="4393767" cy="7921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32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200" b="1" i="1" smtClean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268" y="3713861"/>
                <a:ext cx="4393767" cy="79214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79268" y="4506001"/>
                <a:ext cx="4819140" cy="6823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𝒙</m:t>
                      </m:r>
                      <m:d>
                        <m:d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rad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  <m:d>
                        <m:d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rad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268" y="4506001"/>
                <a:ext cx="4819140" cy="68236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77564" y="5298141"/>
                <a:ext cx="3017236" cy="11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rad>
                          <m:d>
                            <m:dPr>
                              <m:ctrlP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32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200" b="1" i="1" smtClean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e>
                              </m:rad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rad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564" y="5298141"/>
                <a:ext cx="3017236" cy="11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030686" y="5781239"/>
                <a:ext cx="1399999" cy="5505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2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0686" y="5781239"/>
                <a:ext cx="1399999" cy="55053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Прямая соединительная линия 9"/>
          <p:cNvCxnSpPr/>
          <p:nvPr/>
        </p:nvCxnSpPr>
        <p:spPr>
          <a:xfrm flipH="1">
            <a:off x="2739559" y="3706411"/>
            <a:ext cx="439070" cy="0"/>
          </a:xfrm>
          <a:prstGeom prst="line">
            <a:avLst/>
          </a:prstGeom>
          <a:ln w="571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2876151" y="4506001"/>
            <a:ext cx="842409" cy="0"/>
          </a:xfrm>
          <a:prstGeom prst="line">
            <a:avLst/>
          </a:prstGeom>
          <a:ln w="571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>
            <a:off x="2168435" y="5298141"/>
            <a:ext cx="1626365" cy="56129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1924594" y="5969209"/>
            <a:ext cx="1519128" cy="53507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009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2280" y="503816"/>
            <a:ext cx="114874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200" b="1" dirty="0" smtClean="0"/>
              <a:t>Бөлшектің бөліміндегі иррационалдықтан құтылыңыз:</a:t>
            </a:r>
            <a:endParaRPr lang="en-US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84327" y="1409433"/>
                <a:ext cx="2517228" cy="12243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3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kk-KZ" sz="32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kk-KZ" sz="32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kk-KZ" sz="32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ad>
                                <m:radPr>
                                  <m:degHide m:val="on"/>
                                  <m:ctrlPr>
                                    <a:rPr lang="kk-KZ" sz="32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kk-KZ" sz="32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e>
                              </m:rad>
                            </m:e>
                          </m:rad>
                        </m:den>
                      </m:f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327" y="1409433"/>
                <a:ext cx="2517228" cy="12243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096082" y="1238479"/>
                <a:ext cx="4428905" cy="13417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ad>
                            <m:radPr>
                              <m:degHide m:val="on"/>
                              <m:ctrlPr>
                                <a:rPr lang="en-US" sz="32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32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2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e>
                              </m:rad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32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2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e>
                              </m:rad>
                            </m:e>
                          </m:rad>
                          <m:r>
                            <a:rPr lang="en-US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ad>
                            <m:radPr>
                              <m:degHide m:val="on"/>
                              <m:ctrlPr>
                                <a:rPr lang="en-US" sz="32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32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2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e>
                              </m:rad>
                            </m:e>
                          </m:rad>
                        </m:den>
                      </m:f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6082" y="1238479"/>
                <a:ext cx="4428905" cy="134171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38810" y="2783631"/>
                <a:ext cx="5049395" cy="18397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32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2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e>
                              </m:rad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d>
                                <m:dPr>
                                  <m:ctrlPr>
                                    <a:rPr lang="en-US" sz="32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3200" b="1" i="1" smtClean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  <m:r>
                                    <a:rPr lang="en-US" sz="3200" b="1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32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32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3200" b="1" i="1" smtClean="0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e>
                                  </m:rad>
                                </m:e>
                              </m:d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d>
                                <m:dPr>
                                  <m:ctrlPr>
                                    <a:rPr lang="en-US" sz="32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32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𝟑</m:t>
                                  </m:r>
                                  <m:r>
                                    <a:rPr lang="en-US" sz="32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32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32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32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𝟐</m:t>
                                      </m:r>
                                    </m:e>
                                  </m:rad>
                                </m:e>
                              </m:d>
                            </m:e>
                          </m:rad>
                        </m:den>
                      </m:f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810" y="2783631"/>
                <a:ext cx="5049395" cy="18397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217459" y="2783631"/>
                <a:ext cx="3702487" cy="18397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32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2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e>
                              </m:rad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32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3200" b="1" i="1" smtClean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e>
                                <m:sup>
                                  <m:r>
                                    <a:rPr lang="en-US" sz="32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32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32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3200" b="1" i="1" smtClean="0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  <m:rad>
                                        <m:radPr>
                                          <m:degHide m:val="on"/>
                                          <m:ctrlPr>
                                            <a:rPr lang="en-US" sz="3200" b="1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en-US" sz="3200" b="1" i="1" smtClean="0">
                                              <a:latin typeface="Cambria Math" panose="02040503050406030204" pitchFamily="18" charset="0"/>
                                            </a:rPr>
                                            <m:t>𝟐</m:t>
                                          </m:r>
                                        </m:e>
                                      </m:rad>
                                    </m:e>
                                  </m:d>
                                </m:e>
                                <m:sup>
                                  <m:r>
                                    <a:rPr lang="en-US" sz="32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7459" y="2783631"/>
                <a:ext cx="3702487" cy="18397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38810" y="4941169"/>
                <a:ext cx="6660093" cy="12270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32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2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e>
                              </m:rad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  <m:t>𝟗</m:t>
                              </m:r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  <m:t>𝟖</m:t>
                              </m:r>
                            </m:e>
                          </m:rad>
                        </m:den>
                      </m:f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32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2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e>
                              </m:rad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rad>
                        </m:den>
                      </m:f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810" y="4941169"/>
                <a:ext cx="6660093" cy="122706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6923202" y="4614235"/>
                <a:ext cx="4203009" cy="15516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32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32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ad>
                                        <m:radPr>
                                          <m:degHide m:val="on"/>
                                          <m:ctrlPr>
                                            <a:rPr lang="en-US" sz="3200" b="1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en-US" sz="3200" b="1" i="1" smtClean="0">
                                              <a:latin typeface="Cambria Math" panose="02040503050406030204" pitchFamily="18" charset="0"/>
                                            </a:rPr>
                                            <m:t>𝟐</m:t>
                                          </m:r>
                                        </m:e>
                                      </m:rad>
                                      <m:r>
                                        <a:rPr lang="en-US" sz="3200" b="1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sz="3200" b="1" i="1" smtClean="0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32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</m:rad>
                        </m:num>
                        <m:den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3202" y="4614235"/>
                <a:ext cx="4203009" cy="15516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0575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619897" y="448909"/>
                <a:ext cx="2369495" cy="11443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rad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9897" y="448909"/>
                <a:ext cx="2369495" cy="114435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873743" y="2016834"/>
                <a:ext cx="5130443" cy="13567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3600" b="1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rad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𝒂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e>
                          </m:rad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𝒂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e>
                          </m:rad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743" y="2016834"/>
                <a:ext cx="5130443" cy="135671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861934" y="2016834"/>
                <a:ext cx="4172296" cy="14919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rad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sSup>
                            <m:sSup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ad>
                                    <m:radPr>
                                      <m:degHide m:val="on"/>
                                      <m:ctrlPr>
                                        <a:rPr lang="en-US" sz="36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3600" b="1" i="1" smtClean="0">
                                          <a:latin typeface="Cambria Math" panose="02040503050406030204" pitchFamily="18" charset="0"/>
                                        </a:rPr>
                                        <m:t>𝒂</m:t>
                                      </m:r>
                                      <m:r>
                                        <a:rPr lang="en-US" sz="3600" b="1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US" sz="3600" b="1" i="1" smtClean="0">
                                          <a:latin typeface="Cambria Math" panose="02040503050406030204" pitchFamily="18" charset="0"/>
                                        </a:rPr>
                                        <m:t>𝟑</m:t>
                                      </m:r>
                                    </m:e>
                                  </m:rad>
                                </m:e>
                              </m:d>
                            </m:e>
                            <m:sup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  <m:sup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1934" y="2016834"/>
                <a:ext cx="4172296" cy="149194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80682" y="3999221"/>
                <a:ext cx="2842380" cy="11700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rad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0682" y="3999221"/>
                <a:ext cx="2842380" cy="117006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897086" y="3999221"/>
                <a:ext cx="1571897" cy="116076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rad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7086" y="3999221"/>
                <a:ext cx="1571897" cy="1160767"/>
              </a:xfrm>
              <a:prstGeom prst="rect">
                <a:avLst/>
              </a:prstGeom>
              <a:blipFill>
                <a:blip r:embed="rId6"/>
                <a:stretch>
                  <a:fillRect r="-713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Прямоугольник 8"/>
          <p:cNvSpPr/>
          <p:nvPr/>
        </p:nvSpPr>
        <p:spPr>
          <a:xfrm>
            <a:off x="4319451" y="304800"/>
            <a:ext cx="3074126" cy="1524000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Левая фигурная скобка 9"/>
          <p:cNvSpPr/>
          <p:nvPr/>
        </p:nvSpPr>
        <p:spPr>
          <a:xfrm rot="5400000" flipH="1">
            <a:off x="1735278" y="2865626"/>
            <a:ext cx="218487" cy="1114701"/>
          </a:xfrm>
          <a:prstGeom prst="leftBrace">
            <a:avLst>
              <a:gd name="adj1" fmla="val 8333"/>
              <a:gd name="adj2" fmla="val 50781"/>
            </a:avLst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Левая фигурная скобка 10"/>
          <p:cNvSpPr/>
          <p:nvPr/>
        </p:nvSpPr>
        <p:spPr>
          <a:xfrm rot="5400000" flipH="1">
            <a:off x="2996578" y="3132453"/>
            <a:ext cx="218485" cy="581043"/>
          </a:xfrm>
          <a:prstGeom prst="leftBrace">
            <a:avLst>
              <a:gd name="adj1" fmla="val 8333"/>
              <a:gd name="adj2" fmla="val 50781"/>
            </a:avLst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745519" y="3627220"/>
                <a:ext cx="1980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5519" y="3627220"/>
                <a:ext cx="198003" cy="276999"/>
              </a:xfrm>
              <a:prstGeom prst="rect">
                <a:avLst/>
              </a:prstGeom>
              <a:blipFill>
                <a:blip r:embed="rId7"/>
                <a:stretch>
                  <a:fillRect l="-15152" r="-9091" b="-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08710" y="3674721"/>
                <a:ext cx="1942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8710" y="3674721"/>
                <a:ext cx="194219" cy="276999"/>
              </a:xfrm>
              <a:prstGeom prst="rect">
                <a:avLst/>
              </a:prstGeom>
              <a:blipFill>
                <a:blip r:embed="rId8"/>
                <a:stretch>
                  <a:fillRect l="-29032" r="-25806"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7564905" y="5369226"/>
                <a:ext cx="3457550" cy="8843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Жауабы</a:t>
                </a:r>
                <a:r>
                  <a:rPr lang="kk-KZ" sz="3200" b="1" dirty="0" smtClean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: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3200" b="1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200" b="1" i="1">
                                <a:latin typeface="Cambria Math" panose="02040503050406030204" pitchFamily="18" charset="0"/>
                              </a:rPr>
                              <m:t>𝒂</m:t>
                            </m:r>
                            <m:r>
                              <a:rPr lang="en-US" sz="3200" b="1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3200" b="1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</m:e>
                        </m:rad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</m:oMath>
                </a14:m>
                <a:r>
                  <a:rPr lang="kk-KZ" b="1" dirty="0" smtClean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4905" y="5369226"/>
                <a:ext cx="3457550" cy="884345"/>
              </a:xfrm>
              <a:prstGeom prst="rect">
                <a:avLst/>
              </a:prstGeom>
              <a:blipFill>
                <a:blip r:embed="rId9"/>
                <a:stretch>
                  <a:fillRect l="-4586" b="-82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2851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 animBg="1"/>
      <p:bldP spid="10" grpId="0" animBg="1"/>
      <p:bldP spid="11" grpId="0" animBg="1"/>
      <p:bldP spid="12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Colors 185">
      <a:dk1>
        <a:srgbClr val="3F3F3F"/>
      </a:dk1>
      <a:lt1>
        <a:sysClr val="window" lastClr="FFFFFF"/>
      </a:lt1>
      <a:dk2>
        <a:srgbClr val="3F3F3F"/>
      </a:dk2>
      <a:lt2>
        <a:srgbClr val="FFFFFF"/>
      </a:lt2>
      <a:accent1>
        <a:srgbClr val="593593"/>
      </a:accent1>
      <a:accent2>
        <a:srgbClr val="FFC118"/>
      </a:accent2>
      <a:accent3>
        <a:srgbClr val="FD9144"/>
      </a:accent3>
      <a:accent4>
        <a:srgbClr val="B22C9C"/>
      </a:accent4>
      <a:accent5>
        <a:srgbClr val="852075"/>
      </a:accent5>
      <a:accent6>
        <a:srgbClr val="F30D90"/>
      </a:accent6>
      <a:hlink>
        <a:srgbClr val="A05024"/>
      </a:hlink>
      <a:folHlink>
        <a:srgbClr val="FEC037"/>
      </a:folHlink>
    </a:clrScheme>
    <a:fontScheme name="Custom 83">
      <a:majorFont>
        <a:latin typeface="Roboto Condense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19591</TotalTime>
  <Words>103</Words>
  <Application>Microsoft Office PowerPoint</Application>
  <PresentationFormat>Широкоэкранный</PresentationFormat>
  <Paragraphs>58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Arial</vt:lpstr>
      <vt:lpstr>Calibri</vt:lpstr>
      <vt:lpstr>Cambria Math</vt:lpstr>
      <vt:lpstr>Open Sans</vt:lpstr>
      <vt:lpstr>PT Sans Caption</vt:lpstr>
      <vt:lpstr>Roboto Condensed</vt:lpstr>
      <vt:lpstr>Source Sans Pro</vt:lpstr>
      <vt:lpstr>Tahoma</vt:lpstr>
      <vt:lpstr>Office Theme</vt:lpstr>
      <vt:lpstr>Презентация PowerPoint</vt:lpstr>
      <vt:lpstr>Презентация PowerPoint</vt:lpstr>
      <vt:lpstr>Сабақтың мақсаты: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Қорытынды: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ICONIC</dc:title>
  <dc:creator>Musedsmh</dc:creator>
  <cp:lastModifiedBy>Huawei</cp:lastModifiedBy>
  <cp:revision>1278</cp:revision>
  <dcterms:created xsi:type="dcterms:W3CDTF">2017-01-10T11:09:36Z</dcterms:created>
  <dcterms:modified xsi:type="dcterms:W3CDTF">2024-08-14T05:11:09Z</dcterms:modified>
</cp:coreProperties>
</file>