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59" r:id="rId3"/>
    <p:sldId id="279" r:id="rId4"/>
    <p:sldId id="296" r:id="rId5"/>
    <p:sldId id="291" r:id="rId6"/>
    <p:sldId id="290" r:id="rId7"/>
    <p:sldId id="293" r:id="rId8"/>
    <p:sldId id="288" r:id="rId9"/>
    <p:sldId id="287" r:id="rId10"/>
    <p:sldId id="286" r:id="rId11"/>
    <p:sldId id="285" r:id="rId12"/>
    <p:sldId id="284" r:id="rId13"/>
    <p:sldId id="283" r:id="rId14"/>
    <p:sldId id="281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9060" autoAdjust="0"/>
  </p:normalViewPr>
  <p:slideViewPr>
    <p:cSldViewPr snapToGrid="0">
      <p:cViewPr varScale="1">
        <p:scale>
          <a:sx n="46" d="100"/>
          <a:sy n="46" d="100"/>
        </p:scale>
        <p:origin x="53" y="9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9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10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986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192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5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33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61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18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83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49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95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9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259D0-34A0-4D03-BD3A-50F7F6034403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42872-7659-4856-963F-78491DA69C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00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2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5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7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2697" y="2559099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Пәні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52697" y="3470256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Сынып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52697" y="4381413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52697" y="5292570"/>
            <a:ext cx="67781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Ұстаздың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аты-жөні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88383" y="2538188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988383" y="3449345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88383" y="4360502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-4713148"/>
            <a:ext cx="10496550" cy="1086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8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8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8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8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8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8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Тапсырма №3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Шексіз периодты ондық бөлшектерді жай бөлшек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түрінде жазыңыз: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kk-KZ" sz="2800" dirty="0" smtClean="0"/>
              <a:t>а)</a:t>
            </a:r>
            <a:r>
              <a:rPr lang="en-US" sz="2800" dirty="0" smtClean="0"/>
              <a:t>   </a:t>
            </a:r>
            <a:r>
              <a:rPr lang="kk-KZ" sz="2800" dirty="0" smtClean="0"/>
              <a:t> </a:t>
            </a:r>
            <a:r>
              <a:rPr lang="en-US" sz="2800" dirty="0" smtClean="0"/>
              <a:t>    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kk-KZ" sz="2800" dirty="0" smtClean="0"/>
              <a:t>ә)</a:t>
            </a:r>
            <a:r>
              <a:rPr lang="en-US" sz="2800" dirty="0" smtClean="0"/>
              <a:t>            </a:t>
            </a:r>
            <a:r>
              <a:rPr lang="kk-KZ" sz="2800" dirty="0" smtClean="0"/>
              <a:t> </a:t>
            </a:r>
            <a:endParaRPr lang="en-US" sz="2800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kk-KZ" sz="2800" dirty="0" smtClean="0"/>
              <a:t>б) </a:t>
            </a:r>
            <a:endParaRPr lang="en-US" sz="2800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800" dirty="0" smtClean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457200" y="2300288"/>
          <a:ext cx="828675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5" name="Уравнение" r:id="rId3" imgW="330120" imgH="203040" progId="Equation.3">
                  <p:embed/>
                </p:oleObj>
              </mc:Choice>
              <mc:Fallback>
                <p:oleObj name="Уравнение" r:id="rId3" imgW="33012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300288"/>
                        <a:ext cx="828675" cy="503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3" name="Object 3"/>
          <p:cNvGraphicFramePr>
            <a:graphicFrameLocks noChangeAspect="1"/>
          </p:cNvGraphicFramePr>
          <p:nvPr/>
        </p:nvGraphicFramePr>
        <p:xfrm>
          <a:off x="447675" y="3171825"/>
          <a:ext cx="1012825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6" name="Уравнение" r:id="rId5" imgW="406048" imgH="203024" progId="Equation.3">
                  <p:embed/>
                </p:oleObj>
              </mc:Choice>
              <mc:Fallback>
                <p:oleObj name="Уравнение" r:id="rId5" imgW="406048" imgH="203024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675" y="3171825"/>
                        <a:ext cx="1012825" cy="522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4" name="Object 4"/>
          <p:cNvGraphicFramePr>
            <a:graphicFrameLocks noChangeAspect="1"/>
          </p:cNvGraphicFramePr>
          <p:nvPr/>
        </p:nvGraphicFramePr>
        <p:xfrm>
          <a:off x="374650" y="4008438"/>
          <a:ext cx="1897063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7" name="Уравнение" r:id="rId7" imgW="774364" imgH="203112" progId="Equation.3">
                  <p:embed/>
                </p:oleObj>
              </mc:Choice>
              <mc:Fallback>
                <p:oleObj name="Уравнение" r:id="rId7" imgW="774364" imgH="203112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650" y="4008438"/>
                        <a:ext cx="1897063" cy="503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542924" y="226173"/>
            <a:ext cx="8972551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kk-KZ" sz="3200" b="1" dirty="0" smtClean="0"/>
              <a:t>         </a:t>
            </a:r>
          </a:p>
          <a:p>
            <a:r>
              <a:rPr lang="kk-KZ" sz="3200" b="1" dirty="0" smtClean="0"/>
              <a:t>             Шешуі:</a:t>
            </a:r>
            <a:endParaRPr lang="en-US" sz="3200" b="1" dirty="0" smtClean="0"/>
          </a:p>
          <a:p>
            <a:r>
              <a:rPr lang="ru-RU" sz="3200" b="1" dirty="0" smtClean="0"/>
              <a:t>а</a:t>
            </a:r>
            <a:r>
              <a:rPr lang="kk-KZ" sz="3200" b="1" dirty="0" smtClean="0"/>
              <a:t>)   </a:t>
            </a:r>
          </a:p>
          <a:p>
            <a:endParaRPr lang="kk-KZ" sz="3200" b="1" dirty="0" smtClean="0"/>
          </a:p>
          <a:p>
            <a:r>
              <a:rPr lang="kk-KZ" sz="3200" b="1" dirty="0" smtClean="0"/>
              <a:t>ә) </a:t>
            </a:r>
          </a:p>
          <a:p>
            <a:endParaRPr lang="kk-KZ" sz="3200" b="1" dirty="0" smtClean="0"/>
          </a:p>
          <a:p>
            <a:r>
              <a:rPr lang="kk-KZ" sz="3200" b="1" dirty="0" smtClean="0"/>
              <a:t>б)  </a:t>
            </a:r>
            <a:endParaRPr lang="ru-RU" sz="3200" dirty="0"/>
          </a:p>
        </p:txBody>
      </p:sp>
      <p:graphicFrame>
        <p:nvGraphicFramePr>
          <p:cNvPr id="36868" name="Object 4"/>
          <p:cNvGraphicFramePr>
            <a:graphicFrameLocks noChangeAspect="1"/>
          </p:cNvGraphicFramePr>
          <p:nvPr/>
        </p:nvGraphicFramePr>
        <p:xfrm>
          <a:off x="1338263" y="1308100"/>
          <a:ext cx="1390650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1" name="Уравнение" r:id="rId3" imgW="825500" imgH="393700" progId="Equation.3">
                  <p:embed/>
                </p:oleObj>
              </mc:Choice>
              <mc:Fallback>
                <p:oleObj name="Уравнение" r:id="rId3" imgW="825500" imgH="3937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8263" y="1308100"/>
                        <a:ext cx="1390650" cy="674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9" name="Object 5"/>
          <p:cNvGraphicFramePr>
            <a:graphicFrameLocks noChangeAspect="1"/>
          </p:cNvGraphicFramePr>
          <p:nvPr/>
        </p:nvGraphicFramePr>
        <p:xfrm>
          <a:off x="1201738" y="2151063"/>
          <a:ext cx="3187700" cy="674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2" name="Уравнение" r:id="rId5" imgW="1879600" imgH="393700" progId="Equation.3">
                  <p:embed/>
                </p:oleObj>
              </mc:Choice>
              <mc:Fallback>
                <p:oleObj name="Уравнение" r:id="rId5" imgW="1879600" imgH="3937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1738" y="2151063"/>
                        <a:ext cx="3187700" cy="674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0" name="Object 6"/>
          <p:cNvGraphicFramePr>
            <a:graphicFrameLocks noChangeAspect="1"/>
          </p:cNvGraphicFramePr>
          <p:nvPr/>
        </p:nvGraphicFramePr>
        <p:xfrm>
          <a:off x="1125538" y="3219450"/>
          <a:ext cx="429895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3" name="Уравнение" r:id="rId7" imgW="2374900" imgH="393700" progId="Equation.3">
                  <p:embed/>
                </p:oleObj>
              </mc:Choice>
              <mc:Fallback>
                <p:oleObj name="Уравнение" r:id="rId7" imgW="2374900" imgH="3937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5538" y="3219450"/>
                        <a:ext cx="4298950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0" y="-758389"/>
            <a:ext cx="10106025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Тапсырма №4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Сандарды салыстырыңыз: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kk-KZ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</a:t>
            </a:r>
            <a:r>
              <a:rPr lang="kk-KZ" sz="2800" dirty="0" smtClean="0"/>
              <a:t>1,23456 және 1,23956</a:t>
            </a:r>
            <a:endParaRPr lang="kk-KZ" sz="28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kk-KZ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ә) </a:t>
            </a:r>
            <a:r>
              <a:rPr lang="kk-KZ" sz="2800" dirty="0" smtClean="0"/>
              <a:t>1,3 және 1,(3); </a:t>
            </a:r>
            <a:endParaRPr lang="kk-KZ" sz="28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kk-KZ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     </a:t>
            </a:r>
            <a:r>
              <a:rPr lang="kk-KZ" sz="2800" dirty="0" smtClean="0"/>
              <a:t>және       .</a:t>
            </a:r>
            <a:endParaRPr lang="kk-KZ" sz="28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7891" name="Object 3"/>
          <p:cNvGraphicFramePr>
            <a:graphicFrameLocks noChangeAspect="1"/>
          </p:cNvGraphicFramePr>
          <p:nvPr/>
        </p:nvGraphicFramePr>
        <p:xfrm>
          <a:off x="1789113" y="2586038"/>
          <a:ext cx="431800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3" name="Уравнение" r:id="rId3" imgW="215713" imgH="393359" progId="Equation.3">
                  <p:embed/>
                </p:oleObj>
              </mc:Choice>
              <mc:Fallback>
                <p:oleObj name="Уравнение" r:id="rId3" imgW="215713" imgH="393359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9113" y="2586038"/>
                        <a:ext cx="431800" cy="792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330077" y="2538598"/>
          <a:ext cx="467671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4" name="Уравнение" r:id="rId5" imgW="190440" imgH="393480" progId="Equation.3">
                  <p:embed/>
                </p:oleObj>
              </mc:Choice>
              <mc:Fallback>
                <p:oleObj name="Уравнение" r:id="rId5" imgW="190440" imgH="393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077" y="2538598"/>
                        <a:ext cx="467671" cy="830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228599" y="-6367410"/>
            <a:ext cx="9629775" cy="13388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32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32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32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32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32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Шешуі: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kk-KZ" sz="3200" dirty="0" smtClean="0"/>
              <a:t>а) 1,23456 &lt; 1,23956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kk-KZ" sz="3200" dirty="0" smtClean="0"/>
              <a:t>ә) 1,3  &lt; 1,(3)=1.3333333...;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kk-KZ" sz="3200" dirty="0" smtClean="0"/>
              <a:t>б)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kk-KZ" sz="3200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kk-KZ" sz="3200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kk-KZ" sz="3200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3200" dirty="0" smtClean="0"/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kk-KZ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8916" name="Object 4"/>
          <p:cNvGraphicFramePr>
            <a:graphicFrameLocks noChangeAspect="1"/>
          </p:cNvGraphicFramePr>
          <p:nvPr/>
        </p:nvGraphicFramePr>
        <p:xfrm>
          <a:off x="868363" y="1663700"/>
          <a:ext cx="451485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7" name="Уравнение" r:id="rId3" imgW="2400120" imgH="393480" progId="Equation.3">
                  <p:embed/>
                </p:oleObj>
              </mc:Choice>
              <mc:Fallback>
                <p:oleObj name="Уравнение" r:id="rId3" imgW="240012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363" y="1663700"/>
                        <a:ext cx="4514850" cy="746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Box 71">
            <a:extLst>
              <a:ext uri="{FF2B5EF4-FFF2-40B4-BE49-F238E27FC236}">
                <a16:creationId xmlns:a16="http://schemas.microsoft.com/office/drawing/2014/main" xmlns="" id="{14FCEE11-4AB3-4847-9E51-E42FD092039B}"/>
              </a:ext>
            </a:extLst>
          </p:cNvPr>
          <p:cNvSpPr txBox="1"/>
          <p:nvPr/>
        </p:nvSpPr>
        <p:spPr>
          <a:xfrm>
            <a:off x="790575" y="3413876"/>
            <a:ext cx="7254199" cy="1515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ts val="3700"/>
              </a:lnSpc>
              <a:buFont typeface="Arial" panose="020B0604020202020204" pitchFamily="34" charset="0"/>
              <a:buChar char="•"/>
            </a:pPr>
            <a:r>
              <a:rPr lang="kk-KZ" sz="3600" dirty="0" smtClean="0"/>
              <a:t>Иррационал санды таныдыңыздар, нақты сандар жиынын түсіндіңіздер. </a:t>
            </a:r>
            <a:endParaRPr lang="en-US" sz="35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050472" y="1926038"/>
            <a:ext cx="44779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0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Қорытынды</a:t>
            </a:r>
            <a:r>
              <a:rPr lang="ru-RU" sz="5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sz="5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1" name="Рисунок 7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774" y="1954613"/>
            <a:ext cx="3521413" cy="4321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7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682506" y="1073175"/>
            <a:ext cx="4023028" cy="905417"/>
          </a:xfrm>
        </p:spPr>
        <p:txBody>
          <a:bodyPr>
            <a:noAutofit/>
          </a:bodyPr>
          <a:lstStyle/>
          <a:p>
            <a:r>
              <a:rPr lang="ru-RU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Тақырып</a:t>
            </a:r>
            <a:endParaRPr lang="ru-RU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6234" y="2482369"/>
            <a:ext cx="6519300" cy="2720941"/>
          </a:xfrm>
        </p:spPr>
        <p:txBody>
          <a:bodyPr>
            <a:normAutofit/>
          </a:bodyPr>
          <a:lstStyle/>
          <a:p>
            <a:pPr algn="l"/>
            <a:r>
              <a:rPr lang="ru-RU" sz="32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Бүгінгі</a:t>
            </a:r>
            <a:r>
              <a:rPr lang="ru-RU" sz="3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сабақта</a:t>
            </a:r>
            <a:r>
              <a:rPr lang="ru-RU" sz="3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kk-KZ" sz="6000" b="1" kern="0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«</a:t>
            </a:r>
            <a:r>
              <a:rPr lang="ru-RU" sz="6000" b="1" dirty="0" err="1" smtClean="0">
                <a:latin typeface="Times New Roman" pitchFamily="18" charset="0"/>
                <a:cs typeface="Times New Roman" pitchFamily="18" charset="0"/>
              </a:rPr>
              <a:t>Нақты сандар</a:t>
            </a:r>
            <a:r>
              <a:rPr lang="kk-KZ" sz="6000" b="1" kern="0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»</a:t>
            </a:r>
            <a:endParaRPr lang="en-US" sz="6000" b="1" dirty="0" smtClean="0">
              <a:solidFill>
                <a:srgbClr val="00206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774" y="1954613"/>
            <a:ext cx="3521413" cy="4321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14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59243" y="2011680"/>
            <a:ext cx="908777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4000" b="1" kern="0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Оқу мақсаты: </a:t>
            </a:r>
          </a:p>
          <a:p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8.1.1.1 иррационал және нақты сандар ұғымдарын меңгеру.</a:t>
            </a:r>
            <a:endParaRPr lang="ru-RU" sz="4000" kern="0" dirty="0">
              <a:solidFill>
                <a:srgbClr val="002060"/>
              </a:solidFill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739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8620" y="731520"/>
            <a:ext cx="1180338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Натурал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сан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дегеніміз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не?</a:t>
            </a:r>
          </a:p>
          <a:p>
            <a:pPr fontAlgn="base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Бүтін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сан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дегеніміз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не?</a:t>
            </a:r>
          </a:p>
          <a:p>
            <a:pPr fontAlgn="base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Рационал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сан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дегеніміз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не?</a:t>
            </a:r>
          </a:p>
          <a:p>
            <a:pPr fontAlgn="base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Анықтама.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Санауда қолданылатын сандарды 1,2,3,4,5,6,7,8,9,10,11,12,... </a:t>
            </a:r>
            <a: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  <a:t>натурал сандар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деп атайды.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Барлық натурал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сандар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жиының 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символымен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белгіленеді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Анықтама.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Бүтін сандар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оң және теріс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таңбасымен алынған барлық натурал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сандар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және 0 саны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жиынынан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құралған сандар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жиының атаймыз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Яғни бүтін сандар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0, 1, 2, 3, 4,…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1,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 –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2, 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3, 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4,…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сандар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жиындарының бірігуінен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құралған.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Бүтін сандар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иыны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символымен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белгілейміз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Анықтама.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Рационал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сандар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∈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∈ 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≠ 0)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сандарын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атаймыз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Рационал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сандар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жиының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белгілейміз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4035" name="Object 3"/>
          <p:cNvGraphicFramePr>
            <a:graphicFrameLocks noChangeAspect="1"/>
          </p:cNvGraphicFramePr>
          <p:nvPr/>
        </p:nvGraphicFramePr>
        <p:xfrm>
          <a:off x="5700158" y="5208905"/>
          <a:ext cx="676894" cy="7232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36" name="Уравнение" r:id="rId3" imgW="152334" imgH="393529" progId="Equation.3">
                  <p:embed/>
                </p:oleObj>
              </mc:Choice>
              <mc:Fallback>
                <p:oleObj name="Уравнение" r:id="rId3" imgW="152334" imgH="393529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0158" y="5208905"/>
                        <a:ext cx="676894" cy="72323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8620" y="731520"/>
            <a:ext cx="1180338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Теорема.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 Рационал сандардың арасында квадраты 2-ге тең сан болмайды.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Рационал сандар болмайтын сандарды иррационал сандар дейміз.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теңдеуінің түбірі рационал сан емес. Ол-иррационал сан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Иррационал санға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 = 3,141592… саны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жатады.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Кез келген иррационал санды шексіз периодты емес ондық бөлшек түрінде жазуға болады.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b="1" i="1" dirty="0" smtClean="0">
                <a:latin typeface="Times New Roman" pitchFamily="18" charset="0"/>
                <a:cs typeface="Times New Roman" pitchFamily="18" charset="0"/>
              </a:rPr>
              <a:t>Нақты сандар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 жиыны деп барлық рационал және иррационал сандардан құралған сандар жиының атаймыз. Нақты сандар жиынын </a:t>
            </a:r>
            <a:r>
              <a:rPr lang="kk-KZ" sz="32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 әрпімен белгілейміз.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241" name="Object 1"/>
          <p:cNvGraphicFramePr>
            <a:graphicFrameLocks noChangeAspect="1"/>
          </p:cNvGraphicFramePr>
          <p:nvPr/>
        </p:nvGraphicFramePr>
        <p:xfrm>
          <a:off x="736210" y="2253488"/>
          <a:ext cx="688830" cy="50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Уравнение" r:id="rId3" imgW="431613" imgH="203112" progId="Equation.3">
                  <p:embed/>
                </p:oleObj>
              </mc:Choice>
              <mc:Fallback>
                <p:oleObj name="Уравнение" r:id="rId3" imgW="431613" imgH="203112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210" y="2253488"/>
                        <a:ext cx="688830" cy="501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419224" y="581323"/>
            <a:ext cx="10772775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Тапсырма №1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Қажетті ұяшыққа «+» таңбасын қойыңыздар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11480" y="1790700"/>
          <a:ext cx="10211562" cy="49943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80"/>
                <a:gridCol w="829056"/>
                <a:gridCol w="1134618"/>
                <a:gridCol w="1559640"/>
                <a:gridCol w="926519"/>
                <a:gridCol w="917695"/>
                <a:gridCol w="1134618"/>
                <a:gridCol w="1134618"/>
                <a:gridCol w="1134618"/>
              </a:tblGrid>
              <a:tr h="12382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 dirty="0">
                          <a:latin typeface="Times New Roman"/>
                          <a:ea typeface="Calibri"/>
                          <a:cs typeface="Times New Roman"/>
                        </a:rPr>
                        <a:t>-22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 dirty="0">
                          <a:latin typeface="Times New Roman"/>
                          <a:ea typeface="Calibri"/>
                          <a:cs typeface="Times New Roman"/>
                        </a:rPr>
                        <a:t>11,23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 dirty="0">
                          <a:latin typeface="Times New Roman"/>
                          <a:ea typeface="Calibri"/>
                          <a:cs typeface="Times New Roman"/>
                        </a:rPr>
                        <a:t>1298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54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>
                          <a:latin typeface="Times New Roman"/>
                          <a:ea typeface="Calibri"/>
                          <a:cs typeface="Times New Roman"/>
                        </a:rPr>
                        <a:t>Натурал сан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54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>
                          <a:latin typeface="Times New Roman"/>
                          <a:ea typeface="Calibri"/>
                          <a:cs typeface="Times New Roman"/>
                        </a:rPr>
                        <a:t>Бүтін сан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0463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latin typeface="Times New Roman"/>
                          <a:ea typeface="Calibri"/>
                          <a:cs typeface="Times New Roman"/>
                        </a:rPr>
                        <a:t>Рационал сан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217" name="Object 1"/>
          <p:cNvGraphicFramePr>
            <a:graphicFrameLocks noChangeAspect="1"/>
          </p:cNvGraphicFramePr>
          <p:nvPr/>
        </p:nvGraphicFramePr>
        <p:xfrm>
          <a:off x="2830080" y="2009774"/>
          <a:ext cx="842818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Уравнение" r:id="rId3" imgW="482391" imgH="393529" progId="Equation.3">
                  <p:embed/>
                </p:oleObj>
              </mc:Choice>
              <mc:Fallback>
                <p:oleObj name="Уравнение" r:id="rId3" imgW="482391" imgH="393529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0080" y="2009774"/>
                        <a:ext cx="842818" cy="695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8496300" y="1885950"/>
          <a:ext cx="828675" cy="88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Уравнение" r:id="rId5" imgW="368140" imgH="393529" progId="Equation.3">
                  <p:embed/>
                </p:oleObj>
              </mc:Choice>
              <mc:Fallback>
                <p:oleObj name="Уравнение" r:id="rId5" imgW="368140" imgH="393529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6300" y="1885950"/>
                        <a:ext cx="828675" cy="882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587804"/>
            <a:ext cx="12192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Шешуі: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04800" y="1276350"/>
          <a:ext cx="10211562" cy="4533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80"/>
                <a:gridCol w="829056"/>
                <a:gridCol w="1134618"/>
                <a:gridCol w="1559640"/>
                <a:gridCol w="926519"/>
                <a:gridCol w="917695"/>
                <a:gridCol w="1134618"/>
                <a:gridCol w="1134618"/>
                <a:gridCol w="1134618"/>
              </a:tblGrid>
              <a:tr h="7777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 dirty="0">
                          <a:latin typeface="Times New Roman"/>
                          <a:ea typeface="Calibri"/>
                          <a:cs typeface="Times New Roman"/>
                        </a:rPr>
                        <a:t>-22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 dirty="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 dirty="0">
                          <a:latin typeface="Times New Roman"/>
                          <a:ea typeface="Calibri"/>
                          <a:cs typeface="Times New Roman"/>
                        </a:rPr>
                        <a:t>11,23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 dirty="0">
                          <a:latin typeface="Times New Roman"/>
                          <a:ea typeface="Calibri"/>
                          <a:cs typeface="Times New Roman"/>
                        </a:rPr>
                        <a:t>1298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54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>
                          <a:latin typeface="Times New Roman"/>
                          <a:ea typeface="Calibri"/>
                          <a:cs typeface="Times New Roman"/>
                        </a:rPr>
                        <a:t>Натурал сан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ru-RU" dirty="0"/>
                    </a:p>
                  </a:txBody>
                  <a:tcPr/>
                </a:tc>
              </a:tr>
              <a:tr h="854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>
                          <a:latin typeface="Times New Roman"/>
                          <a:ea typeface="Calibri"/>
                          <a:cs typeface="Times New Roman"/>
                        </a:rPr>
                        <a:t>Бүтін сан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ru-RU" dirty="0"/>
                    </a:p>
                  </a:txBody>
                  <a:tcPr/>
                </a:tc>
              </a:tr>
              <a:tr h="20463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latin typeface="Times New Roman"/>
                          <a:ea typeface="Calibri"/>
                          <a:cs typeface="Times New Roman"/>
                        </a:rPr>
                        <a:t>Рационал сан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4817" name="Object 1"/>
          <p:cNvGraphicFramePr>
            <a:graphicFrameLocks noChangeAspect="1"/>
          </p:cNvGraphicFramePr>
          <p:nvPr/>
        </p:nvGraphicFramePr>
        <p:xfrm>
          <a:off x="8505825" y="1307076"/>
          <a:ext cx="606425" cy="6455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0" name="Уравнение" r:id="rId3" imgW="368140" imgH="393529" progId="Equation.3">
                  <p:embed/>
                </p:oleObj>
              </mc:Choice>
              <mc:Fallback>
                <p:oleObj name="Уравнение" r:id="rId3" imgW="368140" imgH="393529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05825" y="1307076"/>
                        <a:ext cx="606425" cy="64554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19" name="Object 3"/>
          <p:cNvGraphicFramePr>
            <a:graphicFrameLocks noChangeAspect="1"/>
          </p:cNvGraphicFramePr>
          <p:nvPr/>
        </p:nvGraphicFramePr>
        <p:xfrm>
          <a:off x="2773363" y="1323975"/>
          <a:ext cx="842962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1" name="Уравнение" r:id="rId5" imgW="482400" imgH="393480" progId="Equation.3">
                  <p:embed/>
                </p:oleObj>
              </mc:Choice>
              <mc:Fallback>
                <p:oleObj name="Уравнение" r:id="rId5" imgW="48240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3363" y="1323975"/>
                        <a:ext cx="842962" cy="695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-1436800"/>
            <a:ext cx="1007745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Тапсырма №2.</a:t>
            </a: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Эйлер Венн диаграммасы арқылы  барлық сандар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жиындарының арасындағы қатынасты сызыңыз: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" y="1743075"/>
            <a:ext cx="4371975" cy="3162299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-1756556"/>
            <a:ext cx="702945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28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28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Жауабы: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28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952499"/>
            <a:ext cx="4962524" cy="4629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</TotalTime>
  <Words>268</Words>
  <Application>Microsoft Office PowerPoint</Application>
  <PresentationFormat>Широкоэкранный</PresentationFormat>
  <Paragraphs>144</Paragraphs>
  <Slides>14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3" baseType="lpstr">
      <vt:lpstr>Arial</vt:lpstr>
      <vt:lpstr>Calibri</vt:lpstr>
      <vt:lpstr>Calibri Light</vt:lpstr>
      <vt:lpstr>Open Sans</vt:lpstr>
      <vt:lpstr>Tahoma</vt:lpstr>
      <vt:lpstr>Times New Roman</vt:lpstr>
      <vt:lpstr>Wingdings</vt:lpstr>
      <vt:lpstr>Тема Office</vt:lpstr>
      <vt:lpstr>Уравнение</vt:lpstr>
      <vt:lpstr>Презентация PowerPoint</vt:lpstr>
      <vt:lpstr>Тақырып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Huawei</cp:lastModifiedBy>
  <cp:revision>80</cp:revision>
  <dcterms:created xsi:type="dcterms:W3CDTF">2022-09-04T21:41:09Z</dcterms:created>
  <dcterms:modified xsi:type="dcterms:W3CDTF">2024-08-14T05:03:20Z</dcterms:modified>
</cp:coreProperties>
</file>