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9" r:id="rId3"/>
    <p:sldId id="279" r:id="rId4"/>
    <p:sldId id="308" r:id="rId5"/>
    <p:sldId id="310" r:id="rId6"/>
    <p:sldId id="287" r:id="rId7"/>
    <p:sldId id="300" r:id="rId8"/>
    <p:sldId id="305" r:id="rId9"/>
    <p:sldId id="307" r:id="rId10"/>
    <p:sldId id="289" r:id="rId11"/>
    <p:sldId id="286" r:id="rId12"/>
    <p:sldId id="302" r:id="rId13"/>
    <p:sldId id="28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692" autoAdjust="0"/>
  </p:normalViewPr>
  <p:slideViewPr>
    <p:cSldViewPr snapToGrid="0">
      <p:cViewPr varScale="1">
        <p:scale>
          <a:sx n="46" d="100"/>
          <a:sy n="46" d="100"/>
        </p:scale>
        <p:origin x="53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6.wmf"/><Relationship Id="rId1" Type="http://schemas.openxmlformats.org/officeDocument/2006/relationships/image" Target="../media/image12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3" Type="http://schemas.openxmlformats.org/officeDocument/2006/relationships/image" Target="../media/image8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4" Type="http://schemas.openxmlformats.org/officeDocument/2006/relationships/image" Target="../media/image9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12.wmf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6.wmf"/><Relationship Id="rId26" Type="http://schemas.openxmlformats.org/officeDocument/2006/relationships/image" Target="../media/image30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5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9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4.wmf"/><Relationship Id="rId22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723900" y="487025"/>
            <a:ext cx="10439400" cy="6370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бъект 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  <a:blipFill rotWithShape="1">
            <a:blip r:embed="rId2" cstate="print"/>
            <a:stretch>
              <a:fillRect l="-1852" t="-1752"/>
            </a:stretch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-1" y="-5821140"/>
            <a:ext cx="11827823" cy="1388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Шешуі: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түріндегі өрнектің             болғанда ғана мағынасы болады.</a:t>
            </a:r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0" lang="kk-KZ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ъект 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981200" y="1166019"/>
            <a:ext cx="8229600" cy="4525963"/>
          </a:xfrm>
          <a:prstGeom prst="rect">
            <a:avLst/>
          </a:prstGeom>
          <a:blipFill rotWithShape="1">
            <a:blip r:embed="rId3" cstate="print"/>
            <a:stretch>
              <a:fillRect l="-1852" t="-1752" r="-815"/>
            </a:stretch>
          </a:blip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noFill/>
              </a:rPr>
              <a:t> </a:t>
            </a:r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4655128" y="521267"/>
          <a:ext cx="980742" cy="464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7" name="Уравнение" r:id="rId4" imgW="355138" imgH="177569" progId="Equation.3">
                  <p:embed/>
                </p:oleObj>
              </mc:Choice>
              <mc:Fallback>
                <p:oleObj name="Уравнение" r:id="rId4" imgW="355138" imgH="17756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128" y="521267"/>
                        <a:ext cx="980742" cy="4643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6" name="Object 6"/>
          <p:cNvGraphicFramePr>
            <a:graphicFrameLocks noChangeAspect="1"/>
          </p:cNvGraphicFramePr>
          <p:nvPr/>
        </p:nvGraphicFramePr>
        <p:xfrm>
          <a:off x="1104095" y="450101"/>
          <a:ext cx="558451" cy="515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8" name="Уравнение" r:id="rId6" imgW="241300" imgH="228600" progId="Equation.3">
                  <p:embed/>
                </p:oleObj>
              </mc:Choice>
              <mc:Fallback>
                <p:oleObj name="Уравнение" r:id="rId6" imgW="2413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095" y="450101"/>
                        <a:ext cx="558451" cy="5154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0"/>
            <a:ext cx="12030074" cy="1638299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өрнегіндегі а айнымалысының мүмкін мәндерін табу керек 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2451" y="1171575"/>
            <a:ext cx="10029824" cy="5000625"/>
          </a:xfrm>
        </p:spPr>
        <p:txBody>
          <a:bodyPr>
            <a:normAutofit/>
          </a:bodyPr>
          <a:lstStyle/>
          <a:p>
            <a:pPr algn="l"/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6023" name="Object 7"/>
          <p:cNvGraphicFramePr>
            <a:graphicFrameLocks noChangeAspect="1"/>
          </p:cNvGraphicFramePr>
          <p:nvPr/>
        </p:nvGraphicFramePr>
        <p:xfrm>
          <a:off x="4190999" y="257175"/>
          <a:ext cx="1152525" cy="5521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6" name="Уравнение" r:id="rId3" imgW="457200" imgH="228600" progId="Equation.3">
                  <p:embed/>
                </p:oleObj>
              </mc:Choice>
              <mc:Fallback>
                <p:oleObj name="Уравнение" r:id="rId3" imgW="4572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999" y="257175"/>
                        <a:ext cx="1152525" cy="5521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4" name="Object 8"/>
          <p:cNvGraphicFramePr>
            <a:graphicFrameLocks noChangeAspect="1"/>
          </p:cNvGraphicFramePr>
          <p:nvPr/>
        </p:nvGraphicFramePr>
        <p:xfrm>
          <a:off x="1266825" y="2438400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7" name="Уравнение" r:id="rId5" imgW="558558" imgH="177723" progId="Equation.3">
                  <p:embed/>
                </p:oleObj>
              </mc:Choice>
              <mc:Fallback>
                <p:oleObj name="Уравнение" r:id="rId5" imgW="558558" imgH="177723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2438400"/>
                        <a:ext cx="1473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1371600" y="3011524"/>
          <a:ext cx="1162050" cy="550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8" name="Уравнение" r:id="rId7" imgW="368140" imgH="177723" progId="Equation.3">
                  <p:embed/>
                </p:oleObj>
              </mc:Choice>
              <mc:Fallback>
                <p:oleObj name="Уравнение" r:id="rId7" imgW="368140" imgH="177723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011524"/>
                        <a:ext cx="1162050" cy="5508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6" name="Object 10"/>
          <p:cNvGraphicFramePr>
            <a:graphicFrameLocks noChangeAspect="1"/>
          </p:cNvGraphicFramePr>
          <p:nvPr/>
        </p:nvGraphicFramePr>
        <p:xfrm>
          <a:off x="2571750" y="3786188"/>
          <a:ext cx="82708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9" name="Уравнение" r:id="rId9" imgW="368140" imgH="215806" progId="Equation.3">
                  <p:embed/>
                </p:oleObj>
              </mc:Choice>
              <mc:Fallback>
                <p:oleObj name="Уравнение" r:id="rId9" imgW="368140" imgH="215806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786188"/>
                        <a:ext cx="827088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 flipH="1">
            <a:off x="790573" y="3724274"/>
            <a:ext cx="19812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638175" y="3276600"/>
            <a:ext cx="7406599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Арифметикалық квадрат түбірді таба аласыздар және теңдеулерді шешуде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арифметикалық квадрат түбірді пайдаланып шеше аласыздар.</a:t>
            </a:r>
            <a:endParaRPr lang="en-US" sz="35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6519300" cy="2720941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Квадрат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түбір</a:t>
            </a: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51" y="2011680"/>
            <a:ext cx="947547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8.1.1.2 санның квадрат түбірі және арифметикалық квадрат түбірі анықтамаларын білу және ұғымдарын ажырату.</a:t>
            </a:r>
            <a:endParaRPr lang="ru-RU" sz="40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0023"/>
            <a:ext cx="12192000" cy="3896963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/>
              <a:t>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Анықтама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. а санының арифметикалық квадрат түбірі деп квадраты а-ға тең теріс емес санды 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айтады.</a:t>
            </a:r>
            <a:br>
              <a:rPr lang="kk-KZ" sz="360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                      теңдігі            ,         және          болғанда орындалады.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Егер </a:t>
            </a:r>
            <a:r>
              <a:rPr lang="en-US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болса, онда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1886" y="3562597"/>
            <a:ext cx="10161814" cy="2609602"/>
          </a:xfrm>
        </p:spPr>
        <p:txBody>
          <a:bodyPr>
            <a:normAutofit/>
          </a:bodyPr>
          <a:lstStyle/>
          <a:p>
            <a:pPr algn="l"/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Мысалы: </a:t>
            </a:r>
          </a:p>
          <a:p>
            <a:pPr algn="l"/>
            <a:r>
              <a:rPr lang="kk-KZ" sz="6000" dirty="0" smtClean="0"/>
              <a:t>   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Рисунок 10" descr="https://fs.znanio.ru/8c0997/de/12/edd37b08672ef6eddedd5888dc61a53493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0718" y="2961410"/>
            <a:ext cx="1368426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s://fs.znanio.ru/8c0997/9c/bb/93c9a5395587ce59a26a65828ce95f7224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46743" y="2954235"/>
            <a:ext cx="1143001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2626054" y="4309727"/>
          <a:ext cx="1009650" cy="478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2" name="Уравнение" r:id="rId5" imgW="355138" imgH="177569" progId="Equation.3">
                  <p:embed/>
                </p:oleObj>
              </mc:Choice>
              <mc:Fallback>
                <p:oleObj name="Уравнение" r:id="rId5" imgW="355138" imgH="17756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054" y="4309727"/>
                        <a:ext cx="1009650" cy="4782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1835233" y="4980586"/>
          <a:ext cx="13096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3" name="Уравнение" r:id="rId7" imgW="571252" imgH="228501" progId="Equation.3">
                  <p:embed/>
                </p:oleObj>
              </mc:Choice>
              <mc:Fallback>
                <p:oleObj name="Уравнение" r:id="rId7" imgW="571252" imgH="228501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233" y="4980586"/>
                        <a:ext cx="1309688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1116652" y="1476145"/>
          <a:ext cx="1210912" cy="667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4" name="Уравнение" r:id="rId9" imgW="469900" imgH="228600" progId="Equation.3">
                  <p:embed/>
                </p:oleObj>
              </mc:Choice>
              <mc:Fallback>
                <p:oleObj name="Уравнение" r:id="rId9" imgW="4699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652" y="1476145"/>
                        <a:ext cx="1210912" cy="667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4156960" y="1523958"/>
          <a:ext cx="1129677" cy="577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5" name="Уравнение" r:id="rId11" imgW="406048" imgH="203024" progId="Equation.3">
                  <p:embed/>
                </p:oleObj>
              </mc:Choice>
              <mc:Fallback>
                <p:oleObj name="Уравнение" r:id="rId11" imgW="406048" imgH="203024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960" y="1523958"/>
                        <a:ext cx="1129677" cy="5779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522027" y="1626916"/>
          <a:ext cx="927595" cy="439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6" name="Уравнение" r:id="rId13" imgW="355138" imgH="177569" progId="Equation.3">
                  <p:embed/>
                </p:oleObj>
              </mc:Choice>
              <mc:Fallback>
                <p:oleObj name="Уравнение" r:id="rId13" imgW="355138" imgH="177569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027" y="1626916"/>
                        <a:ext cx="927595" cy="439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7599836" y="1651186"/>
          <a:ext cx="867270" cy="41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7" name="Уравнение" r:id="rId15" imgW="355138" imgH="177569" progId="Equation.3">
                  <p:embed/>
                </p:oleObj>
              </mc:Choice>
              <mc:Fallback>
                <p:oleObj name="Уравнение" r:id="rId15" imgW="355138" imgH="17756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9836" y="1651186"/>
                        <a:ext cx="867270" cy="410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https://spravochnick.ru/assets/files/handbook/images/a4/b6/a4b6b547b033c3fab74a2a81e209e74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3637" y="1278775"/>
            <a:ext cx="7092950" cy="5334317"/>
          </a:xfrm>
          <a:prstGeom prst="rect">
            <a:avLst/>
          </a:prstGeom>
          <a:noFill/>
        </p:spPr>
      </p:pic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0" y="-93992"/>
            <a:ext cx="12192000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Натурал сандар квадраттарының кестесін пайдаланып, түбірлердің мәнін табыңдар</a:t>
            </a:r>
            <a:r>
              <a:rPr kumimoji="0" lang="kk-K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0354" name="Object 2"/>
          <p:cNvGraphicFramePr>
            <a:graphicFrameLocks noChangeAspect="1"/>
          </p:cNvGraphicFramePr>
          <p:nvPr/>
        </p:nvGraphicFramePr>
        <p:xfrm>
          <a:off x="2588964" y="747547"/>
          <a:ext cx="2968687" cy="46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5" name="Уравнение" r:id="rId4" imgW="1574800" imgH="241300" progId="Equation.3">
                  <p:embed/>
                </p:oleObj>
              </mc:Choice>
              <mc:Fallback>
                <p:oleObj name="Уравнение" r:id="rId4" imgW="1574800" imgH="241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964" y="747547"/>
                        <a:ext cx="2968687" cy="46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-1" y="-7850532"/>
            <a:ext cx="7381875" cy="15419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12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en-US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endParaRPr lang="kk-KZ" sz="2400" dirty="0" smtClean="0"/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   теңдеуін қарастырайық.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1) Егер               болса,  онда                 теңдеудің шешімі бар болады.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Түбірі                   түрінде жазылады.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2) Егер                болса, онда                   теңдеуінің шешімі болмайды.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  </a:t>
            </a:r>
            <a:endParaRPr lang="ru-RU" sz="2400" dirty="0" smtClean="0"/>
          </a:p>
          <a:p>
            <a:pPr marL="36195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2225" name="Object 1"/>
          <p:cNvGraphicFramePr>
            <a:graphicFrameLocks noChangeAspect="1"/>
          </p:cNvGraphicFramePr>
          <p:nvPr/>
        </p:nvGraphicFramePr>
        <p:xfrm>
          <a:off x="114300" y="571500"/>
          <a:ext cx="1024666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Формула" r:id="rId3" imgW="444307" imgH="203112" progId="Equation.3">
                  <p:embed/>
                </p:oleObj>
              </mc:Choice>
              <mc:Fallback>
                <p:oleObj name="Формула" r:id="rId3" imgW="444307" imgH="203112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571500"/>
                        <a:ext cx="1024666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1114425" y="1073530"/>
          <a:ext cx="790575" cy="374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3" name="Формула" r:id="rId5" imgW="355138" imgH="177569" progId="Equation.3">
                  <p:embed/>
                </p:oleObj>
              </mc:Choice>
              <mc:Fallback>
                <p:oleObj name="Формула" r:id="rId5" imgW="355138" imgH="17756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1073530"/>
                        <a:ext cx="790575" cy="3742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762376" y="1025525"/>
          <a:ext cx="1009650" cy="45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Формула" r:id="rId7" imgW="444307" imgH="203112" progId="Equation.3">
                  <p:embed/>
                </p:oleObj>
              </mc:Choice>
              <mc:Fallback>
                <p:oleObj name="Формула" r:id="rId7" imgW="444307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76" y="1025525"/>
                        <a:ext cx="1009650" cy="45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990725" y="1762125"/>
          <a:ext cx="10953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Формула" r:id="rId8" imgW="571252" imgH="228501" progId="Equation.3">
                  <p:embed/>
                </p:oleObj>
              </mc:Choice>
              <mc:Fallback>
                <p:oleObj name="Формула" r:id="rId8" imgW="571252" imgH="228501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0725" y="1762125"/>
                        <a:ext cx="10953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3905251" y="2081825"/>
          <a:ext cx="1038224" cy="46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6" name="Формула" r:id="rId10" imgW="444307" imgH="203112" progId="Equation.3">
                  <p:embed/>
                </p:oleObj>
              </mc:Choice>
              <mc:Fallback>
                <p:oleObj name="Формула" r:id="rId10" imgW="444307" imgH="203112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1" y="2081825"/>
                        <a:ext cx="1038224" cy="46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246909" y="2125540"/>
          <a:ext cx="8270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7" name="Уравнение" r:id="rId11" imgW="355138" imgH="177569" progId="Equation.3">
                  <p:embed/>
                </p:oleObj>
              </mc:Choice>
              <mc:Fallback>
                <p:oleObj name="Уравнение" r:id="rId11" imgW="355138" imgH="177569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909" y="2125540"/>
                        <a:ext cx="8270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6" name="Рисунок 1"/>
          <p:cNvPicPr>
            <a:picLocks noChangeAspect="1" noChangeArrowheads="1"/>
          </p:cNvPicPr>
          <p:nvPr/>
        </p:nvPicPr>
        <p:blipFill>
          <a:blip r:embed="rId3" cstate="print"/>
          <a:srcRect l="4115" t="20676" r="4919" b="40044"/>
          <a:stretch>
            <a:fillRect/>
          </a:stretch>
        </p:blipFill>
        <p:spPr bwMode="auto">
          <a:xfrm>
            <a:off x="2476500" y="304800"/>
            <a:ext cx="4532566" cy="1466850"/>
          </a:xfrm>
          <a:prstGeom prst="rect">
            <a:avLst/>
          </a:prstGeom>
          <a:noFill/>
        </p:spPr>
      </p:pic>
      <p:pic>
        <p:nvPicPr>
          <p:cNvPr id="84995" name="Рисунок 2"/>
          <p:cNvPicPr>
            <a:picLocks noChangeAspect="1" noChangeArrowheads="1"/>
          </p:cNvPicPr>
          <p:nvPr/>
        </p:nvPicPr>
        <p:blipFill>
          <a:blip r:embed="rId3" cstate="print"/>
          <a:srcRect l="4115" t="71741" r="4919" b="11369"/>
          <a:stretch>
            <a:fillRect/>
          </a:stretch>
        </p:blipFill>
        <p:spPr bwMode="auto">
          <a:xfrm>
            <a:off x="1485900" y="2419351"/>
            <a:ext cx="6022374" cy="638174"/>
          </a:xfrm>
          <a:prstGeom prst="rect">
            <a:avLst/>
          </a:prstGeom>
          <a:noFill/>
        </p:spPr>
      </p:pic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781050" y="0"/>
            <a:ext cx="469538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Теңдеу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4998" name="Rectangle 6"/>
          <p:cNvSpPr>
            <a:spLocks noChangeArrowheads="1"/>
          </p:cNvSpPr>
          <p:nvPr/>
        </p:nvSpPr>
        <p:spPr bwMode="auto">
          <a:xfrm>
            <a:off x="466725" y="1683632"/>
            <a:ext cx="735330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Нақты түбірлері жоқ      Бір түбірі бар      Екі түбірі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kk-KZ" sz="20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0" y="22669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65654" y="3358634"/>
            <a:ext cx="47874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Мысалы: 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деу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шешейік.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kk-KZ" dirty="0" smtClean="0"/>
          </a:p>
          <a:p>
            <a:endParaRPr lang="ru-RU" dirty="0" smtClean="0"/>
          </a:p>
        </p:txBody>
      </p:sp>
      <p:graphicFrame>
        <p:nvGraphicFramePr>
          <p:cNvPr id="85002" name="Object 10"/>
          <p:cNvGraphicFramePr>
            <a:graphicFrameLocks noChangeAspect="1"/>
          </p:cNvGraphicFramePr>
          <p:nvPr/>
        </p:nvGraphicFramePr>
        <p:xfrm>
          <a:off x="2352675" y="3324225"/>
          <a:ext cx="1009650" cy="460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4" name="Уравнение" r:id="rId4" imgW="431613" imgH="203112" progId="Equation.3">
                  <p:embed/>
                </p:oleObj>
              </mc:Choice>
              <mc:Fallback>
                <p:oleObj name="Уравнение" r:id="rId4" imgW="431613" imgH="203112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3324225"/>
                        <a:ext cx="1009650" cy="4605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Object 11"/>
          <p:cNvGraphicFramePr>
            <a:graphicFrameLocks noChangeAspect="1"/>
          </p:cNvGraphicFramePr>
          <p:nvPr/>
        </p:nvGraphicFramePr>
        <p:xfrm>
          <a:off x="857250" y="3943350"/>
          <a:ext cx="188753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5" name="Уравнение" r:id="rId6" imgW="888614" imgH="215806" progId="Equation.3">
                  <p:embed/>
                </p:oleObj>
              </mc:Choice>
              <mc:Fallback>
                <p:oleObj name="Уравнение" r:id="rId6" imgW="888614" imgH="215806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3943350"/>
                        <a:ext cx="188753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241635"/>
            <a:ext cx="8172450" cy="4044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381125" y="552450"/>
            <a:ext cx="72009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</a:t>
            </a:r>
            <a:r>
              <a:rPr lang="en-US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Теңдеуді шешіңіз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26" y="171450"/>
            <a:ext cx="12030074" cy="100965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Шешу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kk-KZ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5" y="1171575"/>
            <a:ext cx="10086975" cy="5457825"/>
          </a:xfrm>
        </p:spPr>
        <p:txBody>
          <a:bodyPr>
            <a:normAutofit/>
          </a:bodyPr>
          <a:lstStyle/>
          <a:p>
            <a:pPr algn="l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1) </a:t>
            </a:r>
          </a:p>
          <a:p>
            <a:pPr algn="l"/>
            <a:r>
              <a:rPr lang="kk-KZ" sz="6000" dirty="0" smtClean="0"/>
              <a:t> </a:t>
            </a:r>
          </a:p>
          <a:p>
            <a:pPr algn="l"/>
            <a:r>
              <a:rPr lang="kk-KZ" sz="32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2)</a:t>
            </a:r>
          </a:p>
          <a:p>
            <a:pPr algn="l"/>
            <a:endParaRPr lang="kk-KZ" sz="3200" b="1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l"/>
            <a:r>
              <a:rPr lang="kk-KZ" sz="32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3) </a:t>
            </a:r>
          </a:p>
          <a:p>
            <a:pPr algn="l"/>
            <a:endParaRPr lang="kk-KZ" sz="3200" b="1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algn="l"/>
            <a:r>
              <a:rPr lang="kk-KZ" sz="3200" b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4) </a:t>
            </a:r>
          </a:p>
          <a:p>
            <a:pPr algn="l"/>
            <a:endParaRPr lang="en-US" sz="3200" b="1" dirty="0" smtClean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975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1171574" y="842211"/>
          <a:ext cx="1406387" cy="567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5" name="Уравнение" r:id="rId3" imgW="507780" imgH="203112" progId="Equation.3">
                  <p:embed/>
                </p:oleObj>
              </mc:Choice>
              <mc:Fallback>
                <p:oleObj name="Уравнение" r:id="rId3" imgW="507780" imgH="203112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4" y="842211"/>
                        <a:ext cx="1406387" cy="5674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1" name="Rectangle 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1143000" y="1472671"/>
          <a:ext cx="16002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6" name="Уравнение" r:id="rId5" imgW="647700" imgH="228600" progId="Equation.3">
                  <p:embed/>
                </p:oleObj>
              </mc:Choice>
              <mc:Fallback>
                <p:oleObj name="Уравнение" r:id="rId5" imgW="647700" imgH="228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472671"/>
                        <a:ext cx="160020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3457575" y="1567253"/>
          <a:ext cx="1038225" cy="442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7" name="Уравнение" r:id="rId7" imgW="545863" imgH="228501" progId="Equation.3">
                  <p:embed/>
                </p:oleObj>
              </mc:Choice>
              <mc:Fallback>
                <p:oleObj name="Уравнение" r:id="rId7" imgW="545863" imgH="228501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1567253"/>
                        <a:ext cx="1038225" cy="4425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5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5153024" y="1581150"/>
          <a:ext cx="1104901" cy="441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8" name="Уравнение" r:id="rId9" imgW="444114" imgH="177646" progId="Equation.3">
                  <p:embed/>
                </p:oleObj>
              </mc:Choice>
              <mc:Fallback>
                <p:oleObj name="Уравнение" r:id="rId9" imgW="444114" imgH="177646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4" y="1581150"/>
                        <a:ext cx="1104901" cy="441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1085850" y="2276475"/>
          <a:ext cx="176542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9" name="Уравнение" r:id="rId11" imgW="711200" imgH="228600" progId="Equation.3">
                  <p:embed/>
                </p:oleObj>
              </mc:Choice>
              <mc:Fallback>
                <p:oleObj name="Уравнение" r:id="rId11" imgW="71120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276475"/>
                        <a:ext cx="1765422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7" name="Object 15"/>
          <p:cNvGraphicFramePr>
            <a:graphicFrameLocks noChangeAspect="1"/>
          </p:cNvGraphicFramePr>
          <p:nvPr/>
        </p:nvGraphicFramePr>
        <p:xfrm>
          <a:off x="1390650" y="2862012"/>
          <a:ext cx="1219199" cy="508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0" name="Уравнение" r:id="rId13" imgW="508000" imgH="228600" progId="Equation.3">
                  <p:embed/>
                </p:oleObj>
              </mc:Choice>
              <mc:Fallback>
                <p:oleObj name="Уравнение" r:id="rId13" imgW="508000" imgH="2286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2862012"/>
                        <a:ext cx="1219199" cy="5083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8" name="Object 16"/>
          <p:cNvGraphicFramePr>
            <a:graphicFrameLocks noChangeAspect="1"/>
          </p:cNvGraphicFramePr>
          <p:nvPr/>
        </p:nvGraphicFramePr>
        <p:xfrm>
          <a:off x="2943225" y="2819400"/>
          <a:ext cx="2095504" cy="523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1" name="Уравнение" r:id="rId15" imgW="965200" imgH="241300" progId="Equation.3">
                  <p:embed/>
                </p:oleObj>
              </mc:Choice>
              <mc:Fallback>
                <p:oleObj name="Уравнение" r:id="rId15" imgW="965200" imgH="24130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2819400"/>
                        <a:ext cx="2095504" cy="523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9" name="Object 17"/>
          <p:cNvGraphicFramePr>
            <a:graphicFrameLocks noChangeAspect="1"/>
          </p:cNvGraphicFramePr>
          <p:nvPr/>
        </p:nvGraphicFramePr>
        <p:xfrm>
          <a:off x="1238250" y="3542723"/>
          <a:ext cx="1313622" cy="457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2" name="Уравнение" r:id="rId17" imgW="583947" imgH="203112" progId="Equation.3">
                  <p:embed/>
                </p:oleObj>
              </mc:Choice>
              <mc:Fallback>
                <p:oleObj name="Уравнение" r:id="rId17" imgW="583947" imgH="203112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542723"/>
                        <a:ext cx="1313622" cy="4577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50" name="Object 18"/>
          <p:cNvGraphicFramePr>
            <a:graphicFrameLocks noChangeAspect="1"/>
          </p:cNvGraphicFramePr>
          <p:nvPr/>
        </p:nvGraphicFramePr>
        <p:xfrm>
          <a:off x="1123952" y="4124324"/>
          <a:ext cx="104774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3" name="Уравнение" r:id="rId19" imgW="558558" imgH="393529" progId="Equation.3">
                  <p:embed/>
                </p:oleObj>
              </mc:Choice>
              <mc:Fallback>
                <p:oleObj name="Уравнение" r:id="rId19" imgW="558558" imgH="393529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2" y="4124324"/>
                        <a:ext cx="104774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51" name="Object 19"/>
          <p:cNvGraphicFramePr>
            <a:graphicFrameLocks noChangeAspect="1"/>
          </p:cNvGraphicFramePr>
          <p:nvPr/>
        </p:nvGraphicFramePr>
        <p:xfrm>
          <a:off x="1152525" y="4986728"/>
          <a:ext cx="1085850" cy="728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4" name="Уравнение" r:id="rId21" imgW="545863" imgH="393529" progId="Equation.3">
                  <p:embed/>
                </p:oleObj>
              </mc:Choice>
              <mc:Fallback>
                <p:oleObj name="Уравнение" r:id="rId21" imgW="545863" imgH="393529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4986728"/>
                        <a:ext cx="1085850" cy="7282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3" name="Rectangle 2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52" name="Object 20"/>
          <p:cNvGraphicFramePr>
            <a:graphicFrameLocks noChangeAspect="1"/>
          </p:cNvGraphicFramePr>
          <p:nvPr/>
        </p:nvGraphicFramePr>
        <p:xfrm>
          <a:off x="1143000" y="5859067"/>
          <a:ext cx="97155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5" name="Уравнение" r:id="rId23" imgW="431613" imgH="203112" progId="Equation.3">
                  <p:embed/>
                </p:oleObj>
              </mc:Choice>
              <mc:Fallback>
                <p:oleObj name="Уравнение" r:id="rId23" imgW="431613" imgH="203112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859067"/>
                        <a:ext cx="971550" cy="4655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5" name="Rectangle 2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5254" name="Object 22"/>
          <p:cNvGraphicFramePr>
            <a:graphicFrameLocks noChangeAspect="1"/>
          </p:cNvGraphicFramePr>
          <p:nvPr/>
        </p:nvGraphicFramePr>
        <p:xfrm>
          <a:off x="2752725" y="5934075"/>
          <a:ext cx="8953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6" name="Уравнение" r:id="rId25" imgW="355138" imgH="177569" progId="Equation.3">
                  <p:embed/>
                </p:oleObj>
              </mc:Choice>
              <mc:Fallback>
                <p:oleObj name="Уравнение" r:id="rId25" imgW="355138" imgH="177569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5934075"/>
                        <a:ext cx="89535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157</Words>
  <Application>Microsoft Office PowerPoint</Application>
  <PresentationFormat>Широкоэкранный</PresentationFormat>
  <Paragraphs>125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Open Sans</vt:lpstr>
      <vt:lpstr>Tahoma</vt:lpstr>
      <vt:lpstr>Times New Roman</vt:lpstr>
      <vt:lpstr>Wingdings</vt:lpstr>
      <vt:lpstr>Тема Office</vt:lpstr>
      <vt:lpstr>Уравнение</vt:lpstr>
      <vt:lpstr>Формула</vt:lpstr>
      <vt:lpstr>Презентация PowerPoint</vt:lpstr>
      <vt:lpstr>Тақырып</vt:lpstr>
      <vt:lpstr>Презентация PowerPoint</vt:lpstr>
      <vt:lpstr>       Анықтама. а санының арифметикалық квадрат түбірі деп квадраты а-ға тең теріс емес санды айтады.                         теңдігі            ,         және          болғанда орындалады.  Теорема. Егер              болса, онда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Шешуі:                         </vt:lpstr>
      <vt:lpstr>Презентация PowerPoint</vt:lpstr>
      <vt:lpstr>Презентация PowerPoint</vt:lpstr>
      <vt:lpstr>         :  Тапсырма №3.           өрнегіндегі а айнымалысының мүмкін мәндерін табу керек :                       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127</cp:revision>
  <dcterms:created xsi:type="dcterms:W3CDTF">2022-09-04T21:41:09Z</dcterms:created>
  <dcterms:modified xsi:type="dcterms:W3CDTF">2024-08-14T05:04:26Z</dcterms:modified>
</cp:coreProperties>
</file>