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59" r:id="rId3"/>
    <p:sldId id="279" r:id="rId4"/>
    <p:sldId id="312" r:id="rId5"/>
    <p:sldId id="313" r:id="rId6"/>
    <p:sldId id="315" r:id="rId7"/>
    <p:sldId id="305" r:id="rId8"/>
    <p:sldId id="308" r:id="rId9"/>
    <p:sldId id="310" r:id="rId10"/>
    <p:sldId id="311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04" autoAdjust="0"/>
  </p:normalViewPr>
  <p:slideViewPr>
    <p:cSldViewPr snapToGrid="0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9935-B047-43A7-A674-0A0F332CBAA6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EB568-06E0-497E-8697-71667FFADD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025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EB568-06E0-497E-8697-71667FFADD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726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7520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842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24201" y="0"/>
            <a:ext cx="7162800" cy="120014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Есептеңдер: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1438275" y="1400175"/>
          <a:ext cx="753612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0" name="Уравнение" r:id="rId3" imgW="3975100" imgH="241300" progId="Equation.3">
                  <p:embed/>
                </p:oleObj>
              </mc:Choice>
              <mc:Fallback>
                <p:oleObj name="Уравнение" r:id="rId3" imgW="39751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400175"/>
                        <a:ext cx="753612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1476375" y="2276475"/>
          <a:ext cx="61626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1" name="Уравнение" r:id="rId5" imgW="2667000" imgH="241300" progId="Equation.3">
                  <p:embed/>
                </p:oleObj>
              </mc:Choice>
              <mc:Fallback>
                <p:oleObj name="Уравнение" r:id="rId5" imgW="26670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276475"/>
                        <a:ext cx="61626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рифметикалық квадрат түбірдің қасиеттерін есептерде қолдана аласыздар. </a:t>
            </a:r>
            <a:endParaRPr lang="en-US" sz="35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7100516" cy="2870681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54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түбірдің қасиеттері</a:t>
            </a:r>
            <a:r>
              <a:rPr lang="kk-KZ" sz="54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54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8.1.2.1арифметикалық квадрат түбірдің қасиеттерін қолдану.</a:t>
            </a:r>
            <a:endParaRPr lang="ru-RU" sz="36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0" name="Picture 2" descr="https://fsd.kopilkaurokov.ru/uploads/user_file_569e5ebddd8cb/img_user_file_569e5ebddd8cb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074" y="306386"/>
            <a:ext cx="8702675" cy="6018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5"/>
          <p:cNvSpPr txBox="1">
            <a:spLocks noGrp="1"/>
          </p:cNvSpPr>
          <p:nvPr>
            <p:ph type="title"/>
          </p:nvPr>
        </p:nvSpPr>
        <p:spPr>
          <a:xfrm>
            <a:off x="171450" y="542925"/>
            <a:ext cx="9903883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3200" b="1" i="0" u="none" dirty="0" err="1">
                <a:solidFill>
                  <a:schemeClr val="dk1"/>
                </a:solidFill>
                <a:latin typeface="Times New Roman" pitchFamily="18" charset="0"/>
                <a:ea typeface="Comic Sans MS"/>
                <a:cs typeface="Times New Roman" pitchFamily="18" charset="0"/>
                <a:sym typeface="Comic Sans MS"/>
              </a:rPr>
              <a:t>Тест</a:t>
            </a:r>
            <a:r>
              <a:rPr lang="en-US" sz="4400" b="0" i="0" u="none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dirty="0"/>
          </a:p>
        </p:txBody>
      </p:sp>
      <p:graphicFrame>
        <p:nvGraphicFramePr>
          <p:cNvPr id="241" name="Google Shape;241;p25"/>
          <p:cNvGraphicFramePr/>
          <p:nvPr/>
        </p:nvGraphicFramePr>
        <p:xfrm>
          <a:off x="419100" y="1533524"/>
          <a:ext cx="6943726" cy="425765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29025"/>
                <a:gridCol w="714375"/>
                <a:gridCol w="762000"/>
                <a:gridCol w="1009650"/>
                <a:gridCol w="828676"/>
              </a:tblGrid>
              <a:tr h="37927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1" i="1" u="none" strike="noStrike" cap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Сұрақтар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А)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В)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С)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Д)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735">
                <a:tc>
                  <a:txBody>
                    <a:bodyPr/>
                    <a:lstStyle/>
                    <a:p>
                      <a:pPr marL="3810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1.Түбірдің </a:t>
                      </a:r>
                      <a:r>
                        <a:rPr lang="en-US" sz="2000" b="0" i="0" u="none" strike="noStrike" cap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мәнін</a:t>
                      </a: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strike="noStrike" cap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тап</a:t>
                      </a: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5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6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7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8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260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2.Есепте 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8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1,4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1,5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24551">
                <a:tc>
                  <a:txBody>
                    <a:bodyPr/>
                    <a:lstStyle/>
                    <a:p>
                      <a:pPr marL="3810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3.Есепте  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20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26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24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18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6491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4.Теңдеуді </a:t>
                      </a:r>
                      <a:r>
                        <a:rPr lang="en-US" sz="2000" b="0" i="0" u="none" strike="noStrike" cap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шеш</a:t>
                      </a: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 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>
                        <a:solidFill>
                          <a:schemeClr val="dk1"/>
                        </a:solidFill>
                        <a:latin typeface="Times New Roman" pitchFamily="18" charset="0"/>
                        <a:ea typeface="Comic Sans MS"/>
                        <a:cs typeface="Times New Roman" pitchFamily="18" charset="0"/>
                        <a:sym typeface="Comic Sans MS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5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7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dirty="0">
                        <a:solidFill>
                          <a:schemeClr val="dk1"/>
                        </a:solidFill>
                        <a:latin typeface="Times New Roman" pitchFamily="18" charset="0"/>
                        <a:ea typeface="Comic Sans MS"/>
                        <a:cs typeface="Times New Roman" pitchFamily="18" charset="0"/>
                        <a:sym typeface="Comic Sans MS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6006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5. 3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саны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қандай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санның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квадрат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түбірі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16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9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4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25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92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6.Өрнектің мәнін тап 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12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36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48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16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73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7.Түбірдің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мәнін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 </a:t>
                      </a:r>
                      <a:r>
                        <a:rPr lang="en-US" sz="2000" b="0" i="0" u="none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тап</a:t>
                      </a: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: 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88</a:t>
                      </a:r>
                      <a:endParaRPr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omic Sans MS"/>
                          <a:cs typeface="Times New Roman" pitchFamily="18" charset="0"/>
                          <a:sym typeface="Comic Sans MS"/>
                        </a:rPr>
                        <a:t>22</a:t>
                      </a:r>
                      <a:endParaRPr sz="2000" dirty="0">
                        <a:solidFill>
                          <a:schemeClr val="dk1"/>
                        </a:solidFill>
                        <a:latin typeface="Times New Roman" pitchFamily="18" charset="0"/>
                        <a:ea typeface="Comic Sans MS"/>
                        <a:cs typeface="Times New Roman" pitchFamily="18" charset="0"/>
                        <a:sym typeface="Comic Sans MS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60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2000" b="0" i="0" u="none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sym typeface="Calibri"/>
                        </a:rPr>
                        <a:t>44</a:t>
                      </a:r>
                      <a:endParaRPr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pic>
        <p:nvPicPr>
          <p:cNvPr id="242" name="Google Shape;242;p25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2962274" y="2047875"/>
            <a:ext cx="542925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25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2159000" y="2543175"/>
            <a:ext cx="822325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25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2101850" y="3057525"/>
            <a:ext cx="102235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25"/>
          <p:cNvPicPr preferRelativeResize="0"/>
          <p:nvPr/>
        </p:nvPicPr>
        <p:blipFill rotWithShape="1">
          <a:blip r:embed="rId6" cstate="print">
            <a:alphaModFix/>
          </a:blip>
          <a:srcRect/>
          <a:stretch/>
        </p:blipFill>
        <p:spPr>
          <a:xfrm>
            <a:off x="2562225" y="3552825"/>
            <a:ext cx="857250" cy="400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25"/>
          <p:cNvPicPr preferRelativeResize="0"/>
          <p:nvPr/>
        </p:nvPicPr>
        <p:blipFill rotWithShape="1">
          <a:blip r:embed="rId7" cstate="print">
            <a:alphaModFix/>
          </a:blip>
          <a:srcRect/>
          <a:stretch/>
        </p:blipFill>
        <p:spPr>
          <a:xfrm>
            <a:off x="4260851" y="3667125"/>
            <a:ext cx="3175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25"/>
          <p:cNvPicPr preferRelativeResize="0"/>
          <p:nvPr/>
        </p:nvPicPr>
        <p:blipFill rotWithShape="1">
          <a:blip r:embed="rId8" cstate="print">
            <a:alphaModFix/>
          </a:blip>
          <a:srcRect/>
          <a:stretch/>
        </p:blipFill>
        <p:spPr>
          <a:xfrm>
            <a:off x="6530976" y="3714750"/>
            <a:ext cx="688974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25"/>
          <p:cNvPicPr preferRelativeResize="0"/>
          <p:nvPr/>
        </p:nvPicPr>
        <p:blipFill rotWithShape="1">
          <a:blip r:embed="rId9" cstate="print">
            <a:alphaModFix/>
          </a:blip>
          <a:srcRect/>
          <a:stretch/>
        </p:blipFill>
        <p:spPr>
          <a:xfrm>
            <a:off x="2882899" y="4781550"/>
            <a:ext cx="708025" cy="400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25"/>
          <p:cNvPicPr preferRelativeResize="0"/>
          <p:nvPr/>
        </p:nvPicPr>
        <p:blipFill rotWithShape="1">
          <a:blip r:embed="rId10" cstate="print">
            <a:alphaModFix/>
          </a:blip>
          <a:srcRect/>
          <a:stretch/>
        </p:blipFill>
        <p:spPr>
          <a:xfrm>
            <a:off x="2876550" y="5181600"/>
            <a:ext cx="990600" cy="409575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25"/>
          <p:cNvSpPr txBox="1"/>
          <p:nvPr/>
        </p:nvSpPr>
        <p:spPr>
          <a:xfrm>
            <a:off x="-1" y="876302"/>
            <a:ext cx="6200775" cy="238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0" name="Google Shape;260;p25"/>
          <p:cNvSpPr txBox="1"/>
          <p:nvPr/>
        </p:nvSpPr>
        <p:spPr>
          <a:xfrm>
            <a:off x="6807200" y="990601"/>
            <a:ext cx="27432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6"/>
          <p:cNvSpPr txBox="1">
            <a:spLocks noGrp="1"/>
          </p:cNvSpPr>
          <p:nvPr>
            <p:ph type="title"/>
          </p:nvPr>
        </p:nvSpPr>
        <p:spPr>
          <a:xfrm>
            <a:off x="914400" y="152400"/>
            <a:ext cx="9160933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Тест жауаптары </a:t>
            </a:r>
            <a:endParaRPr/>
          </a:p>
        </p:txBody>
      </p:sp>
      <p:sp>
        <p:nvSpPr>
          <p:cNvPr id="266" name="Google Shape;266;p26"/>
          <p:cNvSpPr txBox="1">
            <a:spLocks noGrp="1"/>
          </p:cNvSpPr>
          <p:nvPr>
            <p:ph type="body" idx="1"/>
          </p:nvPr>
        </p:nvSpPr>
        <p:spPr>
          <a:xfrm>
            <a:off x="508000" y="838200"/>
            <a:ext cx="111760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  А            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	Д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	С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	Д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	В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	С			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	А				</a:t>
            </a:r>
            <a:endParaRPr dirty="0"/>
          </a:p>
        </p:txBody>
      </p:sp>
      <p:sp>
        <p:nvSpPr>
          <p:cNvPr id="267" name="Google Shape;267;p26"/>
          <p:cNvSpPr txBox="1"/>
          <p:nvPr/>
        </p:nvSpPr>
        <p:spPr>
          <a:xfrm>
            <a:off x="2667000" y="4448175"/>
            <a:ext cx="6375400" cy="206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imes New Roman"/>
              <a:buNone/>
            </a:pPr>
            <a:endParaRPr dirty="0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24201" y="0"/>
            <a:ext cx="7162800" cy="120014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Есептеңдер: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111617" name="Object 1"/>
          <p:cNvGraphicFramePr>
            <a:graphicFrameLocks noChangeAspect="1"/>
          </p:cNvGraphicFramePr>
          <p:nvPr/>
        </p:nvGraphicFramePr>
        <p:xfrm>
          <a:off x="1295400" y="1333499"/>
          <a:ext cx="629864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0" name="Уравнение" r:id="rId3" imgW="2476500" imgH="228600" progId="Equation.3">
                  <p:embed/>
                </p:oleObj>
              </mc:Choice>
              <mc:Fallback>
                <p:oleObj name="Уравнение" r:id="rId3" imgW="24765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33499"/>
                        <a:ext cx="629864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400173" y="2276474"/>
          <a:ext cx="656222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81" name="Уравнение" r:id="rId5" imgW="2870200" imgH="228600" progId="Equation.3">
                  <p:embed/>
                </p:oleObj>
              </mc:Choice>
              <mc:Fallback>
                <p:oleObj name="Уравнение" r:id="rId5" imgW="28702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73" y="2276474"/>
                        <a:ext cx="656222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24201" y="0"/>
            <a:ext cx="7162800" cy="120014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Есептеңдер: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1476375" y="1249422"/>
          <a:ext cx="3581400" cy="655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0" name="Уравнение" r:id="rId3" imgW="1549400" imgH="279400" progId="Equation.3">
                  <p:embed/>
                </p:oleObj>
              </mc:Choice>
              <mc:Fallback>
                <p:oleObj name="Уравнение" r:id="rId3" imgW="1549400" imgH="279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249422"/>
                        <a:ext cx="3581400" cy="6555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89" name="Object 5"/>
          <p:cNvGraphicFramePr>
            <a:graphicFrameLocks noChangeAspect="1"/>
          </p:cNvGraphicFramePr>
          <p:nvPr/>
        </p:nvGraphicFramePr>
        <p:xfrm>
          <a:off x="1543050" y="2183807"/>
          <a:ext cx="3276600" cy="616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1" name="Уравнение" r:id="rId5" imgW="1511300" imgH="279400" progId="Equation.3">
                  <p:embed/>
                </p:oleObj>
              </mc:Choice>
              <mc:Fallback>
                <p:oleObj name="Уравнение" r:id="rId5" imgW="1511300" imgH="279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2183807"/>
                        <a:ext cx="3276600" cy="616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24201" y="0"/>
            <a:ext cx="7162800" cy="120014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Есептеңдер: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1485899" y="2103318"/>
          <a:ext cx="4457701" cy="782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7" name="Уравнение" r:id="rId3" imgW="2260600" imgH="393700" progId="Equation.3">
                  <p:embed/>
                </p:oleObj>
              </mc:Choice>
              <mc:Fallback>
                <p:oleObj name="Уравнение" r:id="rId3" imgW="2260600" imgH="3937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899" y="2103318"/>
                        <a:ext cx="4457701" cy="7827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86" name="Object 6"/>
          <p:cNvGraphicFramePr>
            <a:graphicFrameLocks noChangeAspect="1"/>
          </p:cNvGraphicFramePr>
          <p:nvPr/>
        </p:nvGraphicFramePr>
        <p:xfrm>
          <a:off x="1647825" y="1258094"/>
          <a:ext cx="3333750" cy="69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8" name="Уравнение" r:id="rId5" imgW="1168400" imgH="241300" progId="Equation.3">
                  <p:embed/>
                </p:oleObj>
              </mc:Choice>
              <mc:Fallback>
                <p:oleObj name="Уравнение" r:id="rId5" imgW="1168400" imgH="2413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1258094"/>
                        <a:ext cx="3333750" cy="6945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119</Words>
  <Application>Microsoft Office PowerPoint</Application>
  <PresentationFormat>Широкоэкранный</PresentationFormat>
  <Paragraphs>75</Paragraphs>
  <Slides>11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Open Sans</vt:lpstr>
      <vt:lpstr>Tahoma</vt:lpstr>
      <vt:lpstr>Times New Roman</vt:lpstr>
      <vt:lpstr>Wingdings</vt:lpstr>
      <vt:lpstr>Тема Office</vt:lpstr>
      <vt:lpstr>Уравнение</vt:lpstr>
      <vt:lpstr>Презентация PowerPoint</vt:lpstr>
      <vt:lpstr>Тақырып</vt:lpstr>
      <vt:lpstr>Презентация PowerPoint</vt:lpstr>
      <vt:lpstr>Презентация PowerPoint</vt:lpstr>
      <vt:lpstr>Тест </vt:lpstr>
      <vt:lpstr>Тест жауаптары </vt:lpstr>
      <vt:lpstr>    Тапсырма №1. Есептеңдер: </vt:lpstr>
      <vt:lpstr>    Тапсырма №2. Есептеңдер: </vt:lpstr>
      <vt:lpstr>    Тапсырма №3. Есептеңдер: </vt:lpstr>
      <vt:lpstr>    Тапсырма №4. Есептеңдер: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118</cp:revision>
  <dcterms:created xsi:type="dcterms:W3CDTF">2022-09-04T21:41:09Z</dcterms:created>
  <dcterms:modified xsi:type="dcterms:W3CDTF">2024-08-14T05:05:53Z</dcterms:modified>
</cp:coreProperties>
</file>