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6.png" ContentType="image/png"/>
  <Override PartName="/ppt/media/image14.png" ContentType="image/png"/>
  <Override PartName="/ppt/media/image4.png" ContentType="image/png"/>
  <Override PartName="/ppt/media/image12.png" ContentType="image/png"/>
  <Override PartName="/ppt/media/image5.png" ContentType="image/png"/>
  <Override PartName="/ppt/media/image13.png" ContentType="image/png"/>
  <Override PartName="/ppt/media/image7.png" ContentType="image/png"/>
  <Override PartName="/ppt/media/image15.png" ContentType="image/png"/>
  <Override PartName="/ppt/media/image3.jpeg" ContentType="image/jpeg"/>
  <Override PartName="/ppt/media/image28.png" ContentType="image/png"/>
  <Override PartName="/ppt/media/image11.png" ContentType="image/png"/>
  <Override PartName="/ppt/media/image18.png" ContentType="image/png"/>
  <Override PartName="/ppt/media/image19.png" ContentType="image/png"/>
  <Override PartName="/ppt/media/image8.png" ContentType="image/png"/>
  <Override PartName="/ppt/media/image20.png" ContentType="image/png"/>
  <Override PartName="/ppt/media/image9.png" ContentType="image/png"/>
  <Override PartName="/ppt/media/image21.png" ContentType="image/png"/>
  <Override PartName="/ppt/media/image17.png" ContentType="image/png"/>
  <Override PartName="/ppt/media/image22.png" ContentType="image/png"/>
  <Override PartName="/ppt/media/image23.png" ContentType="image/png"/>
  <Override PartName="/ppt/media/image25.png" ContentType="image/png"/>
  <Override PartName="/ppt/media/image26.png" ContentType="image/png"/>
  <Override PartName="/ppt/media/image16.png" ContentType="image/png"/>
  <Override PartName="/ppt/media/image27.png" ContentType="image/png"/>
  <Override PartName="/ppt/media/image24.png" ContentType="image/png"/>
  <Override PartName="/ppt/media/image10.png" ContentType="image/png"/>
  <Override PartName="/ppt/media/image2.png" ContentType="image/png"/>
  <Override PartName="/ppt/media/image29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sldRg st="3" end="9"/>
  </p:showPr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27786C-BE8B-49B7-9117-204F1B2DDE0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710B16-9DB6-4FF6-8A29-1B7288CCF4B9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2.png"/><Relationship Id="rId9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png"/><Relationship Id="rId7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14240" y="1333440"/>
            <a:ext cx="650880" cy="641520"/>
            <a:chOff x="714240" y="1333440"/>
            <a:chExt cx="650880" cy="64152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14240" y="1333440"/>
              <a:ext cx="650880" cy="641520"/>
              <a:chOff x="714240" y="1333440"/>
              <a:chExt cx="650880" cy="64152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14240" y="13334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759960" y="13935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836280" y="14526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877680" y="14936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616040" y="1127160"/>
            <a:ext cx="6935760" cy="1138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616040" y="2443320"/>
            <a:ext cx="7005600" cy="1809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711440" y="4253040"/>
            <a:ext cx="6910200" cy="1352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1682640" y="1020600"/>
            <a:ext cx="71056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: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Теңдеулерді шешу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TextBox 25"/>
          <p:cNvSpPr/>
          <p:nvPr/>
        </p:nvSpPr>
        <p:spPr>
          <a:xfrm>
            <a:off x="1757520" y="2347920"/>
            <a:ext cx="67942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8.2.2.7 квадрат теңдеулерге келтірілетін теңдеулерді шешу;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TextBox 27"/>
          <p:cNvSpPr/>
          <p:nvPr/>
        </p:nvSpPr>
        <p:spPr>
          <a:xfrm>
            <a:off x="1757520" y="4221000"/>
            <a:ext cx="69562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 есептерді квадрат теңдеулерге келтіріп шығарады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8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  <p:pic>
        <p:nvPicPr>
          <p:cNvPr id="39" name="Звук 1" descr=""/>
          <p:cNvPicPr/>
          <p:nvPr/>
        </p:nvPicPr>
        <p:blipFill>
          <a:blip r:embed="rId2"/>
          <a:stretch/>
        </p:blipFill>
        <p:spPr>
          <a:xfrm>
            <a:off x="1136664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уппа 22"/>
          <p:cNvGrpSpPr/>
          <p:nvPr/>
        </p:nvGrpSpPr>
        <p:grpSpPr>
          <a:xfrm>
            <a:off x="28440" y="47520"/>
            <a:ext cx="4183200" cy="631800"/>
            <a:chOff x="28440" y="47520"/>
            <a:chExt cx="4183200" cy="631800"/>
          </a:xfrm>
        </p:grpSpPr>
        <p:sp>
          <p:nvSpPr>
            <p:cNvPr id="41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2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43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4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5" name="TextBox 27"/>
            <p:cNvSpPr/>
            <p:nvPr/>
          </p:nvSpPr>
          <p:spPr>
            <a:xfrm>
              <a:off x="1138680" y="167400"/>
              <a:ext cx="3072960" cy="451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46" name="TextBox 2" descr=""/>
          <p:cNvPicPr/>
          <p:nvPr/>
        </p:nvPicPr>
        <p:blipFill>
          <a:blip r:embed="rId3"/>
          <a:stretch/>
        </p:blipFill>
        <p:spPr>
          <a:xfrm>
            <a:off x="4943520" y="3743280"/>
            <a:ext cx="6761160" cy="2797200"/>
          </a:xfrm>
          <a:prstGeom prst="rect">
            <a:avLst/>
          </a:prstGeom>
          <a:ln w="0">
            <a:noFill/>
          </a:ln>
        </p:spPr>
      </p:pic>
      <p:sp>
        <p:nvSpPr>
          <p:cNvPr id="47" name="TextBox 6"/>
          <p:cNvSpPr/>
          <p:nvPr/>
        </p:nvSpPr>
        <p:spPr>
          <a:xfrm>
            <a:off x="1096920" y="95400"/>
            <a:ext cx="3114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843c0c"/>
                </a:solidFill>
                <a:uFillTx/>
                <a:latin typeface="Times New Roman"/>
                <a:ea typeface="Times New Roman"/>
              </a:rPr>
              <a:t>Есептер шығару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8" name="TextBox 1"/>
          <p:cNvSpPr/>
          <p:nvPr/>
        </p:nvSpPr>
        <p:spPr>
          <a:xfrm>
            <a:off x="403200" y="1290600"/>
            <a:ext cx="110919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Теплоход өзен ағысына қарсы 4 км және өзен ағысымен 33 км жүзіп өтіп, барлық жолға 1сағ уақыт  жұмсады. Өзен ағысының жылдамдығы 6,5 км/сағ болса, теплоходтың тынық судағы судағы жылдамдығын табыңыз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9" name="Таблица 3" descr=""/>
          <p:cNvPicPr/>
          <p:nvPr/>
        </p:nvPicPr>
        <p:blipFill>
          <a:blip r:embed="rId4"/>
          <a:stretch/>
        </p:blipFill>
        <p:spPr>
          <a:xfrm>
            <a:off x="334800" y="3193920"/>
            <a:ext cx="4334040" cy="2987640"/>
          </a:xfrm>
          <a:prstGeom prst="rect">
            <a:avLst/>
          </a:prstGeom>
          <a:ln w="0">
            <a:noFill/>
          </a:ln>
        </p:spPr>
      </p:pic>
      <p:sp>
        <p:nvSpPr>
          <p:cNvPr id="50" name="TextBox 7"/>
          <p:cNvSpPr/>
          <p:nvPr/>
        </p:nvSpPr>
        <p:spPr>
          <a:xfrm>
            <a:off x="343080" y="2495520"/>
            <a:ext cx="1576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Шешуі: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1" name="TextBox 8" descr=""/>
          <p:cNvPicPr/>
          <p:nvPr/>
        </p:nvPicPr>
        <p:blipFill>
          <a:blip r:embed="rId5"/>
          <a:stretch/>
        </p:blipFill>
        <p:spPr>
          <a:xfrm>
            <a:off x="5187960" y="2682720"/>
            <a:ext cx="2736720" cy="730440"/>
          </a:xfrm>
          <a:prstGeom prst="rect">
            <a:avLst/>
          </a:prstGeom>
          <a:ln w="0">
            <a:noFill/>
          </a:ln>
        </p:spPr>
      </p:pic>
      <p:cxnSp>
        <p:nvCxnSpPr>
          <p:cNvPr id="52" name="Прямая со стрелкой 10"/>
          <p:cNvCxnSpPr/>
          <p:nvPr/>
        </p:nvCxnSpPr>
        <p:spPr>
          <a:xfrm flipV="1">
            <a:off x="7311600" y="5969880"/>
            <a:ext cx="840600" cy="175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53" name="Прямая со стрелкой 12"/>
          <p:cNvCxnSpPr/>
          <p:nvPr/>
        </p:nvCxnSpPr>
        <p:spPr>
          <a:xfrm>
            <a:off x="7278840" y="6335640"/>
            <a:ext cx="840240" cy="33264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sp>
        <p:nvSpPr>
          <p:cNvPr id="54" name="TextBox 13"/>
          <p:cNvSpPr/>
          <p:nvPr/>
        </p:nvSpPr>
        <p:spPr>
          <a:xfrm>
            <a:off x="8325000" y="5837400"/>
            <a:ext cx="111744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uFillTx/>
                <a:latin typeface="Calibri"/>
              </a:rPr>
              <a:t>=32,5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Calibri"/>
              </a:rPr>
              <a:t>=4,5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5" name="TextBox 15"/>
          <p:cNvSpPr/>
          <p:nvPr/>
        </p:nvSpPr>
        <p:spPr>
          <a:xfrm>
            <a:off x="9783720" y="5813280"/>
            <a:ext cx="2408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Жауабы: 32,5км/сағ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6" name="TextBox 16"/>
          <p:cNvSpPr/>
          <p:nvPr/>
        </p:nvSpPr>
        <p:spPr>
          <a:xfrm>
            <a:off x="474840" y="690480"/>
            <a:ext cx="803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№</a:t>
            </a:r>
            <a:r>
              <a:rPr b="1" lang="ru-RU" sz="28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1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7" name="TextBox 4" descr=""/>
          <p:cNvPicPr/>
          <p:nvPr/>
        </p:nvPicPr>
        <p:blipFill>
          <a:blip r:embed="rId6"/>
          <a:stretch/>
        </p:blipFill>
        <p:spPr>
          <a:xfrm>
            <a:off x="920880" y="6145200"/>
            <a:ext cx="1255680" cy="736560"/>
          </a:xfrm>
          <a:prstGeom prst="rect">
            <a:avLst/>
          </a:prstGeom>
          <a:ln w="0">
            <a:noFill/>
          </a:ln>
        </p:spPr>
      </p:pic>
      <p:pic>
        <p:nvPicPr>
          <p:cNvPr id="58" name="TextBox 5" descr=""/>
          <p:cNvPicPr/>
          <p:nvPr/>
        </p:nvPicPr>
        <p:blipFill>
          <a:blip r:embed="rId7"/>
          <a:stretch/>
        </p:blipFill>
        <p:spPr>
          <a:xfrm>
            <a:off x="8577360" y="2816280"/>
            <a:ext cx="2919240" cy="365040"/>
          </a:xfrm>
          <a:prstGeom prst="rect">
            <a:avLst/>
          </a:prstGeom>
          <a:ln w="0">
            <a:noFill/>
          </a:ln>
        </p:spPr>
      </p:pic>
      <p:sp>
        <p:nvSpPr>
          <p:cNvPr id="59" name="Прямоугольник 14"/>
          <p:cNvSpPr/>
          <p:nvPr/>
        </p:nvSpPr>
        <p:spPr>
          <a:xfrm>
            <a:off x="2161080" y="803160"/>
            <a:ext cx="7092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Квадрат теңдеулерге келтірілетін мәтінді есептер.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0" name="Звук 18" descr=""/>
          <p:cNvPicPr/>
          <p:nvPr/>
        </p:nvPicPr>
        <p:blipFill>
          <a:blip r:embed="rId8"/>
          <a:stretch/>
        </p:blipFill>
        <p:spPr>
          <a:xfrm>
            <a:off x="1136664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Группа 22"/>
          <p:cNvGrpSpPr/>
          <p:nvPr/>
        </p:nvGrpSpPr>
        <p:grpSpPr>
          <a:xfrm>
            <a:off x="28440" y="47520"/>
            <a:ext cx="4183200" cy="631800"/>
            <a:chOff x="28440" y="47520"/>
            <a:chExt cx="4183200" cy="631800"/>
          </a:xfrm>
        </p:grpSpPr>
        <p:sp>
          <p:nvSpPr>
            <p:cNvPr id="62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3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6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5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6" name="TextBox 27"/>
            <p:cNvSpPr/>
            <p:nvPr/>
          </p:nvSpPr>
          <p:spPr>
            <a:xfrm>
              <a:off x="1138680" y="167400"/>
              <a:ext cx="3072960" cy="451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7" name="TextBox 2" descr=""/>
          <p:cNvPicPr/>
          <p:nvPr/>
        </p:nvPicPr>
        <p:blipFill>
          <a:blip r:embed="rId3"/>
          <a:stretch/>
        </p:blipFill>
        <p:spPr>
          <a:xfrm>
            <a:off x="4718160" y="3054240"/>
            <a:ext cx="6108480" cy="4346640"/>
          </a:xfrm>
          <a:prstGeom prst="rect">
            <a:avLst/>
          </a:prstGeom>
          <a:ln w="0">
            <a:noFill/>
          </a:ln>
        </p:spPr>
      </p:pic>
      <p:sp>
        <p:nvSpPr>
          <p:cNvPr id="68" name="TextBox 6"/>
          <p:cNvSpPr/>
          <p:nvPr/>
        </p:nvSpPr>
        <p:spPr>
          <a:xfrm>
            <a:off x="1096920" y="95400"/>
            <a:ext cx="3114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843c0c"/>
                </a:solidFill>
                <a:uFillTx/>
                <a:latin typeface="Times New Roman"/>
                <a:ea typeface="Times New Roman"/>
              </a:rPr>
              <a:t>Есептер шығару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9" name="Прямоугольник 5"/>
          <p:cNvSpPr/>
          <p:nvPr/>
        </p:nvSpPr>
        <p:spPr>
          <a:xfrm>
            <a:off x="489600" y="938160"/>
            <a:ext cx="803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№</a:t>
            </a:r>
            <a:r>
              <a:rPr b="1" lang="ru-RU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2.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0" name="Таблица 10" descr=""/>
          <p:cNvPicPr/>
          <p:nvPr/>
        </p:nvPicPr>
        <p:blipFill>
          <a:blip r:embed="rId4"/>
          <a:stretch/>
        </p:blipFill>
        <p:spPr>
          <a:xfrm>
            <a:off x="334800" y="2633760"/>
            <a:ext cx="3895920" cy="3309840"/>
          </a:xfrm>
          <a:prstGeom prst="rect">
            <a:avLst/>
          </a:prstGeom>
          <a:ln w="0">
            <a:noFill/>
          </a:ln>
        </p:spPr>
      </p:pic>
      <p:sp>
        <p:nvSpPr>
          <p:cNvPr id="71" name="TextBox 1"/>
          <p:cNvSpPr/>
          <p:nvPr/>
        </p:nvSpPr>
        <p:spPr>
          <a:xfrm>
            <a:off x="1308240" y="1089000"/>
            <a:ext cx="10767960" cy="12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Теплоход</a:t>
            </a:r>
            <a:r>
              <a:rPr b="0" lang="kk-KZ" sz="2400" strike="noStrike" u="none" baseline="-25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барлық жолға 5 сағат уақыт жұмсап,өзен ағысымен 48км,және кері қайтарда да осындай жолды жүзіп өтті.Өзен ағысының жылдамдығы 4 км/сағ болса,теплоходтың меншікті жылдамдығын табыңдар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2" name="TextBox 12" descr=""/>
          <p:cNvPicPr/>
          <p:nvPr/>
        </p:nvPicPr>
        <p:blipFill>
          <a:blip r:embed="rId5"/>
          <a:stretch/>
        </p:blipFill>
        <p:spPr>
          <a:xfrm>
            <a:off x="682560" y="5803920"/>
            <a:ext cx="1158840" cy="743040"/>
          </a:xfrm>
          <a:prstGeom prst="rect">
            <a:avLst/>
          </a:prstGeom>
          <a:ln w="0">
            <a:noFill/>
          </a:ln>
        </p:spPr>
      </p:pic>
      <p:pic>
        <p:nvPicPr>
          <p:cNvPr id="73" name="Прямоугольник 13" descr=""/>
          <p:cNvPicPr/>
          <p:nvPr/>
        </p:nvPicPr>
        <p:blipFill>
          <a:blip r:embed="rId6"/>
          <a:stretch/>
        </p:blipFill>
        <p:spPr>
          <a:xfrm>
            <a:off x="5121360" y="2438280"/>
            <a:ext cx="2170080" cy="676440"/>
          </a:xfrm>
          <a:prstGeom prst="rect">
            <a:avLst/>
          </a:prstGeom>
          <a:ln w="0">
            <a:noFill/>
          </a:ln>
        </p:spPr>
      </p:pic>
      <p:sp>
        <p:nvSpPr>
          <p:cNvPr id="74" name="TextBox 14"/>
          <p:cNvSpPr/>
          <p:nvPr/>
        </p:nvSpPr>
        <p:spPr>
          <a:xfrm>
            <a:off x="474840" y="2289240"/>
            <a:ext cx="21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Шешуі: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5" name="Звук 8" descr=""/>
          <p:cNvPicPr/>
          <p:nvPr/>
        </p:nvPicPr>
        <p:blipFill>
          <a:blip r:embed="rId7"/>
          <a:stretch/>
        </p:blipFill>
        <p:spPr>
          <a:xfrm>
            <a:off x="1136664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Группа 22"/>
          <p:cNvGrpSpPr/>
          <p:nvPr/>
        </p:nvGrpSpPr>
        <p:grpSpPr>
          <a:xfrm>
            <a:off x="28440" y="47520"/>
            <a:ext cx="4183200" cy="631800"/>
            <a:chOff x="28440" y="47520"/>
            <a:chExt cx="4183200" cy="631800"/>
          </a:xfrm>
        </p:grpSpPr>
        <p:sp>
          <p:nvSpPr>
            <p:cNvPr id="77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8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79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0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1" name="TextBox 27"/>
            <p:cNvSpPr/>
            <p:nvPr/>
          </p:nvSpPr>
          <p:spPr>
            <a:xfrm>
              <a:off x="1138680" y="167400"/>
              <a:ext cx="3072960" cy="451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82" name="TextBox 2" descr=""/>
          <p:cNvPicPr/>
          <p:nvPr/>
        </p:nvPicPr>
        <p:blipFill>
          <a:blip r:embed="rId3"/>
          <a:stretch/>
        </p:blipFill>
        <p:spPr>
          <a:xfrm>
            <a:off x="5187960" y="3822840"/>
            <a:ext cx="6626160" cy="2369880"/>
          </a:xfrm>
          <a:prstGeom prst="rect">
            <a:avLst/>
          </a:prstGeom>
          <a:ln w="0">
            <a:noFill/>
          </a:ln>
        </p:spPr>
      </p:pic>
      <p:sp>
        <p:nvSpPr>
          <p:cNvPr id="83" name="TextBox 6"/>
          <p:cNvSpPr/>
          <p:nvPr/>
        </p:nvSpPr>
        <p:spPr>
          <a:xfrm>
            <a:off x="1096920" y="95400"/>
            <a:ext cx="3114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843c0c"/>
                </a:solidFill>
                <a:uFillTx/>
                <a:latin typeface="Times New Roman"/>
                <a:ea typeface="Times New Roman"/>
              </a:rPr>
              <a:t>Есептер шығару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4" name="TextBox 1"/>
          <p:cNvSpPr/>
          <p:nvPr/>
        </p:nvSpPr>
        <p:spPr>
          <a:xfrm>
            <a:off x="585720" y="1119240"/>
            <a:ext cx="109681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№</a:t>
            </a: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3.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Көлік жолда 0,2 сағат кешікті,одан кейін жылдамжығын 15 км/сағ арттырып, 60 км жүрген соң кешіккен уақытты қуып жетті. Көліктің бастапқы жылдамдығын табыңдар.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85" name=""/>
          <p:cNvGraphicFramePr/>
          <p:nvPr/>
        </p:nvGraphicFramePr>
        <p:xfrm>
          <a:off x="343080" y="3043080"/>
          <a:ext cx="3662280" cy="2560680"/>
        </p:xfrm>
        <a:graphic>
          <a:graphicData uri="http://schemas.openxmlformats.org/drawingml/2006/table">
            <a:tbl>
              <a:tblPr/>
              <a:tblGrid>
                <a:gridCol w="645840"/>
                <a:gridCol w="1276560"/>
                <a:gridCol w="1739880"/>
              </a:tblGrid>
              <a:tr h="823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Бастапқыда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кейін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7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s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60 </a:t>
                      </a: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км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60км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3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V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 км/сағ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Х+15 км/сағ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7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t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60/х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60/(х+15)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6" name="TextBox 7"/>
          <p:cNvSpPr/>
          <p:nvPr/>
        </p:nvSpPr>
        <p:spPr>
          <a:xfrm>
            <a:off x="343080" y="2495520"/>
            <a:ext cx="1576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Шешуі: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7" name="TextBox 8" descr=""/>
          <p:cNvPicPr/>
          <p:nvPr/>
        </p:nvPicPr>
        <p:blipFill>
          <a:blip r:embed="rId4"/>
          <a:stretch/>
        </p:blipFill>
        <p:spPr>
          <a:xfrm>
            <a:off x="5376960" y="2955960"/>
            <a:ext cx="2041560" cy="689040"/>
          </a:xfrm>
          <a:prstGeom prst="rect">
            <a:avLst/>
          </a:prstGeom>
          <a:ln w="0">
            <a:noFill/>
          </a:ln>
        </p:spPr>
      </p:pic>
      <p:cxnSp>
        <p:nvCxnSpPr>
          <p:cNvPr id="88" name="Прямая со стрелкой 10"/>
          <p:cNvCxnSpPr/>
          <p:nvPr/>
        </p:nvCxnSpPr>
        <p:spPr>
          <a:xfrm flipV="1">
            <a:off x="6945480" y="5603040"/>
            <a:ext cx="840240" cy="175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89" name="Прямая со стрелкой 12"/>
          <p:cNvCxnSpPr/>
          <p:nvPr/>
        </p:nvCxnSpPr>
        <p:spPr>
          <a:xfrm>
            <a:off x="6878160" y="5973480"/>
            <a:ext cx="842040" cy="3322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pic>
        <p:nvPicPr>
          <p:cNvPr id="90" name="TextBox 13" descr=""/>
          <p:cNvPicPr/>
          <p:nvPr/>
        </p:nvPicPr>
        <p:blipFill>
          <a:blip r:embed="rId5"/>
          <a:stretch/>
        </p:blipFill>
        <p:spPr>
          <a:xfrm>
            <a:off x="7845480" y="5467320"/>
            <a:ext cx="1122480" cy="1012680"/>
          </a:xfrm>
          <a:prstGeom prst="rect">
            <a:avLst/>
          </a:prstGeom>
          <a:ln w="0">
            <a:noFill/>
          </a:ln>
        </p:spPr>
      </p:pic>
      <p:sp>
        <p:nvSpPr>
          <p:cNvPr id="91" name="TextBox 15"/>
          <p:cNvSpPr/>
          <p:nvPr/>
        </p:nvSpPr>
        <p:spPr>
          <a:xfrm>
            <a:off x="9336240" y="5661000"/>
            <a:ext cx="2855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</a:rPr>
              <a:t>Жауабы: 60км/сағ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92" name="TextBox 4" descr=""/>
          <p:cNvPicPr/>
          <p:nvPr/>
        </p:nvPicPr>
        <p:blipFill>
          <a:blip r:embed="rId6"/>
          <a:stretch/>
        </p:blipFill>
        <p:spPr>
          <a:xfrm>
            <a:off x="249120" y="5602320"/>
            <a:ext cx="4670640" cy="615960"/>
          </a:xfrm>
          <a:prstGeom prst="rect">
            <a:avLst/>
          </a:prstGeom>
          <a:ln w="0">
            <a:noFill/>
          </a:ln>
        </p:spPr>
      </p:pic>
      <p:pic>
        <p:nvPicPr>
          <p:cNvPr id="93" name="Звук 14" descr=""/>
          <p:cNvPicPr/>
          <p:nvPr/>
        </p:nvPicPr>
        <p:blipFill>
          <a:blip r:embed="rId7"/>
          <a:stretch/>
        </p:blipFill>
        <p:spPr>
          <a:xfrm>
            <a:off x="1136664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Группа 22"/>
          <p:cNvGrpSpPr/>
          <p:nvPr/>
        </p:nvGrpSpPr>
        <p:grpSpPr>
          <a:xfrm>
            <a:off x="28440" y="47520"/>
            <a:ext cx="4183200" cy="631800"/>
            <a:chOff x="28440" y="47520"/>
            <a:chExt cx="4183200" cy="631800"/>
          </a:xfrm>
        </p:grpSpPr>
        <p:sp>
          <p:nvSpPr>
            <p:cNvPr id="95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96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97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8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99" name="TextBox 27"/>
            <p:cNvSpPr/>
            <p:nvPr/>
          </p:nvSpPr>
          <p:spPr>
            <a:xfrm>
              <a:off x="1138680" y="167400"/>
              <a:ext cx="3072960" cy="451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100" name="TextBox 2" descr=""/>
          <p:cNvPicPr/>
          <p:nvPr/>
        </p:nvPicPr>
        <p:blipFill>
          <a:blip r:embed="rId3"/>
          <a:stretch/>
        </p:blipFill>
        <p:spPr>
          <a:xfrm>
            <a:off x="4919760" y="3651120"/>
            <a:ext cx="4516200" cy="2468520"/>
          </a:xfrm>
          <a:prstGeom prst="rect">
            <a:avLst/>
          </a:prstGeom>
          <a:ln w="0">
            <a:noFill/>
          </a:ln>
        </p:spPr>
      </p:pic>
      <p:sp>
        <p:nvSpPr>
          <p:cNvPr id="101" name="TextBox 6"/>
          <p:cNvSpPr/>
          <p:nvPr/>
        </p:nvSpPr>
        <p:spPr>
          <a:xfrm>
            <a:off x="1096920" y="95400"/>
            <a:ext cx="3114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843c0c"/>
                </a:solidFill>
                <a:uFillTx/>
                <a:latin typeface="Times New Roman"/>
                <a:ea typeface="Times New Roman"/>
              </a:rPr>
              <a:t>Есептер шығару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2" name="TextBox 1"/>
          <p:cNvSpPr/>
          <p:nvPr/>
        </p:nvSpPr>
        <p:spPr>
          <a:xfrm>
            <a:off x="343080" y="803160"/>
            <a:ext cx="1096632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№</a:t>
            </a: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4.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Жиһаз фабрикасында екі бригаданың әр қайсысы 180 кітап сөресін дайындауы қажет. Бірінші бригада 1 сағатта екіншіге қарағанда 2 кітап сөресін артық дайындап, жұмысты 3 сағат ерте бітірді.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Әр  бригада тапсырманы      қанша уақытта  орындады.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271440" y="2741760"/>
          <a:ext cx="4156200" cy="3693960"/>
        </p:xfrm>
        <a:graphic>
          <a:graphicData uri="http://schemas.openxmlformats.org/drawingml/2006/table">
            <a:tbl>
              <a:tblPr/>
              <a:tblGrid>
                <a:gridCol w="1225440"/>
                <a:gridCol w="1624320"/>
                <a:gridCol w="1306440"/>
              </a:tblGrid>
              <a:tr h="83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І-бригада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ІІ-бригада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30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барлығы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180</a:t>
                      </a: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180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3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 сағ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Х+2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00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Қанша сағ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180/(х+2)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180/х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4" name="TextBox 7"/>
          <p:cNvSpPr/>
          <p:nvPr/>
        </p:nvSpPr>
        <p:spPr>
          <a:xfrm>
            <a:off x="343080" y="2279520"/>
            <a:ext cx="1576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Шешуі: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05" name="TextBox 8" descr=""/>
          <p:cNvPicPr/>
          <p:nvPr/>
        </p:nvPicPr>
        <p:blipFill>
          <a:blip r:embed="rId4"/>
          <a:stretch/>
        </p:blipFill>
        <p:spPr>
          <a:xfrm>
            <a:off x="5376960" y="2955960"/>
            <a:ext cx="2084400" cy="689040"/>
          </a:xfrm>
          <a:prstGeom prst="rect">
            <a:avLst/>
          </a:prstGeom>
          <a:ln w="0">
            <a:noFill/>
          </a:ln>
        </p:spPr>
      </p:pic>
      <p:sp>
        <p:nvSpPr>
          <p:cNvPr id="106" name="TextBox 15"/>
          <p:cNvSpPr/>
          <p:nvPr/>
        </p:nvSpPr>
        <p:spPr>
          <a:xfrm>
            <a:off x="4621320" y="5722920"/>
            <a:ext cx="24098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</a:rPr>
              <a:t>Жауабы: 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</a:rPr>
              <a:t>15 сағ(І) </a:t>
            </a:r>
            <a:r>
              <a:rPr b="1" lang="en-US" sz="2400" strike="noStrike" u="none">
                <a:solidFill>
                  <a:srgbClr val="000000"/>
                </a:solidFill>
                <a:uFillTx/>
                <a:latin typeface="Calibri"/>
              </a:rPr>
              <a:t>          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</a:rPr>
              <a:t>18 сағ(ІІ)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07" name="TextBox 4" descr=""/>
          <p:cNvPicPr/>
          <p:nvPr/>
        </p:nvPicPr>
        <p:blipFill>
          <a:blip r:embed="rId5"/>
          <a:stretch/>
        </p:blipFill>
        <p:spPr>
          <a:xfrm>
            <a:off x="463680" y="6066000"/>
            <a:ext cx="4456080" cy="981000"/>
          </a:xfrm>
          <a:prstGeom prst="rect">
            <a:avLst/>
          </a:prstGeom>
          <a:ln w="0">
            <a:noFill/>
          </a:ln>
        </p:spPr>
      </p:pic>
      <p:cxnSp>
        <p:nvCxnSpPr>
          <p:cNvPr id="108" name="Прямая со стрелкой 14"/>
          <p:cNvCxnSpPr/>
          <p:nvPr/>
        </p:nvCxnSpPr>
        <p:spPr>
          <a:xfrm flipV="1">
            <a:off x="6886440" y="5188680"/>
            <a:ext cx="697680" cy="2422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109" name="Прямая со стрелкой 18"/>
          <p:cNvCxnSpPr/>
          <p:nvPr/>
        </p:nvCxnSpPr>
        <p:spPr>
          <a:xfrm>
            <a:off x="6912000" y="5597640"/>
            <a:ext cx="598680" cy="2800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sp>
        <p:nvSpPr>
          <p:cNvPr id="110" name="TextBox 23"/>
          <p:cNvSpPr/>
          <p:nvPr/>
        </p:nvSpPr>
        <p:spPr>
          <a:xfrm>
            <a:off x="9056520" y="3222720"/>
            <a:ext cx="265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11" name="TextBox 24" descr=""/>
          <p:cNvPicPr/>
          <p:nvPr/>
        </p:nvPicPr>
        <p:blipFill>
          <a:blip r:embed="rId6"/>
          <a:stretch/>
        </p:blipFill>
        <p:spPr>
          <a:xfrm>
            <a:off x="9186840" y="4857840"/>
            <a:ext cx="2773440" cy="1701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Группа 22"/>
          <p:cNvGrpSpPr/>
          <p:nvPr/>
        </p:nvGrpSpPr>
        <p:grpSpPr>
          <a:xfrm>
            <a:off x="28440" y="47520"/>
            <a:ext cx="4183200" cy="631800"/>
            <a:chOff x="28440" y="47520"/>
            <a:chExt cx="4183200" cy="631800"/>
          </a:xfrm>
        </p:grpSpPr>
        <p:sp>
          <p:nvSpPr>
            <p:cNvPr id="113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114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115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6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17" name="TextBox 27"/>
            <p:cNvSpPr/>
            <p:nvPr/>
          </p:nvSpPr>
          <p:spPr>
            <a:xfrm>
              <a:off x="1138680" y="167400"/>
              <a:ext cx="3072960" cy="451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118" name="TextBox 2" descr=""/>
          <p:cNvPicPr/>
          <p:nvPr/>
        </p:nvPicPr>
        <p:blipFill>
          <a:blip r:embed="rId3"/>
          <a:stretch/>
        </p:blipFill>
        <p:spPr>
          <a:xfrm>
            <a:off x="5035680" y="3718080"/>
            <a:ext cx="4254480" cy="2469960"/>
          </a:xfrm>
          <a:prstGeom prst="rect">
            <a:avLst/>
          </a:prstGeom>
          <a:ln w="0">
            <a:noFill/>
          </a:ln>
        </p:spPr>
      </p:pic>
      <p:sp>
        <p:nvSpPr>
          <p:cNvPr id="119" name="TextBox 6"/>
          <p:cNvSpPr/>
          <p:nvPr/>
        </p:nvSpPr>
        <p:spPr>
          <a:xfrm>
            <a:off x="1096920" y="95400"/>
            <a:ext cx="3114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843c0c"/>
                </a:solidFill>
                <a:uFillTx/>
                <a:latin typeface="Times New Roman"/>
                <a:ea typeface="Times New Roman"/>
              </a:rPr>
              <a:t>Есептер шығару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0" name="TextBox 1"/>
          <p:cNvSpPr/>
          <p:nvPr/>
        </p:nvSpPr>
        <p:spPr>
          <a:xfrm>
            <a:off x="585720" y="1119240"/>
            <a:ext cx="109681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№</a:t>
            </a: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5.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Теміржол құрылысында екі жол бригадасы жұмыс істеді. Бірінші бригада екіншіге қарағанда күн сайын 40 м артық жол төседі, және 270 м теміржол салды. Екінші бригада біріншіге қарағанда 2 күн артық жұмыс істеп , 250м темір жол салды. Әр бригада қанша күннен жұмыс істеді?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121" name=""/>
          <p:cNvGraphicFramePr/>
          <p:nvPr/>
        </p:nvGraphicFramePr>
        <p:xfrm>
          <a:off x="307800" y="3309840"/>
          <a:ext cx="4578480" cy="2925720"/>
        </p:xfrm>
        <a:graphic>
          <a:graphicData uri="http://schemas.openxmlformats.org/drawingml/2006/table">
            <a:tbl>
              <a:tblPr/>
              <a:tblGrid>
                <a:gridCol w="1283040"/>
                <a:gridCol w="1771560"/>
                <a:gridCol w="1523880"/>
              </a:tblGrid>
              <a:tr h="457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1-ші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2-ші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3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Барлы ғы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270 метр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250метр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3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Бір  күнде  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Х+40  метр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  метр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3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Қанша күн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270/(х+40)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250/х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2" name="TextBox 7"/>
          <p:cNvSpPr/>
          <p:nvPr/>
        </p:nvSpPr>
        <p:spPr>
          <a:xfrm>
            <a:off x="307800" y="2795760"/>
            <a:ext cx="157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Шешуі: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23" name="TextBox 8" descr=""/>
          <p:cNvPicPr/>
          <p:nvPr/>
        </p:nvPicPr>
        <p:blipFill>
          <a:blip r:embed="rId4"/>
          <a:stretch/>
        </p:blipFill>
        <p:spPr>
          <a:xfrm>
            <a:off x="5376960" y="2955960"/>
            <a:ext cx="2303280" cy="701640"/>
          </a:xfrm>
          <a:prstGeom prst="rect">
            <a:avLst/>
          </a:prstGeom>
          <a:ln w="0">
            <a:noFill/>
          </a:ln>
        </p:spPr>
      </p:pic>
      <p:sp>
        <p:nvSpPr>
          <p:cNvPr id="124" name="TextBox 15"/>
          <p:cNvSpPr/>
          <p:nvPr/>
        </p:nvSpPr>
        <p:spPr>
          <a:xfrm>
            <a:off x="9013680" y="5661000"/>
            <a:ext cx="3178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</a:rPr>
              <a:t>Жауабы: 3 күн, 5 күн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25" name="TextBox 14" descr=""/>
          <p:cNvPicPr/>
          <p:nvPr/>
        </p:nvPicPr>
        <p:blipFill>
          <a:blip r:embed="rId5"/>
          <a:stretch/>
        </p:blipFill>
        <p:spPr>
          <a:xfrm>
            <a:off x="8663040" y="3780000"/>
            <a:ext cx="3138480" cy="1742760"/>
          </a:xfrm>
          <a:prstGeom prst="rect">
            <a:avLst/>
          </a:prstGeom>
          <a:ln w="0">
            <a:noFill/>
          </a:ln>
        </p:spPr>
      </p:pic>
      <p:pic>
        <p:nvPicPr>
          <p:cNvPr id="126" name="TextBox 17" descr=""/>
          <p:cNvPicPr/>
          <p:nvPr/>
        </p:nvPicPr>
        <p:blipFill>
          <a:blip r:embed="rId6"/>
          <a:stretch/>
        </p:blipFill>
        <p:spPr>
          <a:xfrm>
            <a:off x="4718160" y="6188040"/>
            <a:ext cx="3163680" cy="706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Группа 22"/>
          <p:cNvGrpSpPr/>
          <p:nvPr/>
        </p:nvGrpSpPr>
        <p:grpSpPr>
          <a:xfrm>
            <a:off x="28440" y="47520"/>
            <a:ext cx="4183200" cy="631800"/>
            <a:chOff x="28440" y="47520"/>
            <a:chExt cx="4183200" cy="631800"/>
          </a:xfrm>
        </p:grpSpPr>
        <p:sp>
          <p:nvSpPr>
            <p:cNvPr id="128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129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130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1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32" name="TextBox 27"/>
            <p:cNvSpPr/>
            <p:nvPr/>
          </p:nvSpPr>
          <p:spPr>
            <a:xfrm>
              <a:off x="1138680" y="167400"/>
              <a:ext cx="3072960" cy="451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133" name="TextBox 2" descr=""/>
          <p:cNvPicPr/>
          <p:nvPr/>
        </p:nvPicPr>
        <p:blipFill>
          <a:blip r:embed="rId3"/>
          <a:stretch/>
        </p:blipFill>
        <p:spPr>
          <a:xfrm>
            <a:off x="4950000" y="3071880"/>
            <a:ext cx="3931920" cy="2469960"/>
          </a:xfrm>
          <a:prstGeom prst="rect">
            <a:avLst/>
          </a:prstGeom>
          <a:ln w="0">
            <a:noFill/>
          </a:ln>
        </p:spPr>
      </p:pic>
      <p:sp>
        <p:nvSpPr>
          <p:cNvPr id="134" name="TextBox 6"/>
          <p:cNvSpPr/>
          <p:nvPr/>
        </p:nvSpPr>
        <p:spPr>
          <a:xfrm>
            <a:off x="1096920" y="95400"/>
            <a:ext cx="3114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843c0c"/>
                </a:solidFill>
                <a:uFillTx/>
                <a:latin typeface="Times New Roman"/>
                <a:ea typeface="Times New Roman"/>
              </a:rPr>
              <a:t>Есептер шығару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5" name="TextBox 1"/>
          <p:cNvSpPr/>
          <p:nvPr/>
        </p:nvSpPr>
        <p:spPr>
          <a:xfrm>
            <a:off x="307800" y="804960"/>
            <a:ext cx="109681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№</a:t>
            </a: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6.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Көрермендер залында 320 орын бар.Әр қатардағы орындар саны бірдей. Әр қатардағы орындар санын 4-ке арттырып, тағы бір қатар қосқан соң, орындар саны 420 болды. Залда неше қатар бар?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136" name=""/>
          <p:cNvGraphicFramePr/>
          <p:nvPr/>
        </p:nvGraphicFramePr>
        <p:xfrm>
          <a:off x="307800" y="2735280"/>
          <a:ext cx="4578480" cy="2925720"/>
        </p:xfrm>
        <a:graphic>
          <a:graphicData uri="http://schemas.openxmlformats.org/drawingml/2006/table">
            <a:tbl>
              <a:tblPr/>
              <a:tblGrid>
                <a:gridCol w="1636920"/>
                <a:gridCol w="1417680"/>
                <a:gridCol w="1523880"/>
              </a:tblGrid>
              <a:tr h="457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Басында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кейін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7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Барлығы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320 орын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420 орын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890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Әр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қатардағы орын  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 +4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3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неше қатар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320/х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420/(х+4)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7" name="TextBox 7"/>
          <p:cNvSpPr/>
          <p:nvPr/>
        </p:nvSpPr>
        <p:spPr>
          <a:xfrm>
            <a:off x="307800" y="2017800"/>
            <a:ext cx="157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Шешуі: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38" name="TextBox 8" descr=""/>
          <p:cNvPicPr/>
          <p:nvPr/>
        </p:nvPicPr>
        <p:blipFill>
          <a:blip r:embed="rId4"/>
          <a:stretch/>
        </p:blipFill>
        <p:spPr>
          <a:xfrm>
            <a:off x="5327640" y="2335320"/>
            <a:ext cx="2352600" cy="706320"/>
          </a:xfrm>
          <a:prstGeom prst="rect">
            <a:avLst/>
          </a:prstGeom>
          <a:ln w="0">
            <a:noFill/>
          </a:ln>
        </p:spPr>
      </p:pic>
      <p:sp>
        <p:nvSpPr>
          <p:cNvPr id="139" name="TextBox 15"/>
          <p:cNvSpPr/>
          <p:nvPr/>
        </p:nvSpPr>
        <p:spPr>
          <a:xfrm>
            <a:off x="9013680" y="5661000"/>
            <a:ext cx="31784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</a:rPr>
              <a:t>Жауабы: 4 қатар,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</a:rPr>
              <a:t>5 қатар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40" name="TextBox 14" descr=""/>
          <p:cNvPicPr/>
          <p:nvPr/>
        </p:nvPicPr>
        <p:blipFill>
          <a:blip r:embed="rId5"/>
          <a:stretch/>
        </p:blipFill>
        <p:spPr>
          <a:xfrm>
            <a:off x="8418600" y="3780000"/>
            <a:ext cx="3382920" cy="1736640"/>
          </a:xfrm>
          <a:prstGeom prst="rect">
            <a:avLst/>
          </a:prstGeom>
          <a:ln w="0">
            <a:noFill/>
          </a:ln>
        </p:spPr>
      </p:pic>
      <p:pic>
        <p:nvPicPr>
          <p:cNvPr id="141" name="TextBox 17" descr=""/>
          <p:cNvPicPr/>
          <p:nvPr/>
        </p:nvPicPr>
        <p:blipFill>
          <a:blip r:embed="rId6"/>
          <a:stretch/>
        </p:blipFill>
        <p:spPr>
          <a:xfrm>
            <a:off x="3816360" y="5919840"/>
            <a:ext cx="5199120" cy="395280"/>
          </a:xfrm>
          <a:prstGeom prst="rect">
            <a:avLst/>
          </a:prstGeom>
          <a:ln w="0">
            <a:noFill/>
          </a:ln>
        </p:spPr>
      </p:pic>
      <p:cxnSp>
        <p:nvCxnSpPr>
          <p:cNvPr id="142" name="Прямая со стрелкой 10"/>
          <p:cNvCxnSpPr/>
          <p:nvPr/>
        </p:nvCxnSpPr>
        <p:spPr>
          <a:xfrm flipV="1">
            <a:off x="7079760" y="5027040"/>
            <a:ext cx="291240" cy="1594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143" name="Прямая со стрелкой 12"/>
          <p:cNvCxnSpPr/>
          <p:nvPr/>
        </p:nvCxnSpPr>
        <p:spPr>
          <a:xfrm>
            <a:off x="7048080" y="5252760"/>
            <a:ext cx="322920" cy="738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45" name="Рисунок 70" descr=""/>
          <p:cNvPicPr/>
          <p:nvPr/>
        </p:nvPicPr>
        <p:blipFill>
          <a:blip r:embed="rId1"/>
          <a:stretch/>
        </p:blipFill>
        <p:spPr>
          <a:xfrm>
            <a:off x="8155080" y="2013120"/>
            <a:ext cx="3521160" cy="4322520"/>
          </a:xfrm>
          <a:prstGeom prst="rect">
            <a:avLst/>
          </a:prstGeom>
          <a:ln w="0">
            <a:noFill/>
          </a:ln>
        </p:spPr>
      </p:pic>
      <p:sp>
        <p:nvSpPr>
          <p:cNvPr id="146" name="Прямоугольник 2"/>
          <p:cNvSpPr/>
          <p:nvPr/>
        </p:nvSpPr>
        <p:spPr>
          <a:xfrm>
            <a:off x="439560" y="955800"/>
            <a:ext cx="10739520" cy="23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Мәтін есепке квадрат теңдеу құруды, оны   қалай шығаруды үйрендік.  </a:t>
            </a:r>
            <a:r>
              <a:rPr b="0" lang="kk-KZ" sz="2800" strike="noStrike" u="none">
                <a:solidFill>
                  <a:srgbClr val="2e75b6"/>
                </a:solidFill>
                <a:uFillTx/>
                <a:latin typeface="Times New Roman"/>
                <a:ea typeface="Times New Roman"/>
              </a:rPr>
              <a:t>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  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2310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2024-08-14T10:23:18Z</dcterms:modified>
  <cp:revision>253</cp:revision>
  <dc:subject/>
  <dc:title>Действительные числа</dc:title>
</cp:coreProperties>
</file>