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0" r:id="rId3"/>
    <p:sldId id="281" r:id="rId4"/>
    <p:sldId id="289" r:id="rId5"/>
    <p:sldId id="294" r:id="rId6"/>
    <p:sldId id="295" r:id="rId7"/>
    <p:sldId id="296" r:id="rId8"/>
    <p:sldId id="291" r:id="rId9"/>
    <p:sldId id="292" r:id="rId10"/>
    <p:sldId id="299" r:id="rId11"/>
    <p:sldId id="300" r:id="rId12"/>
    <p:sldId id="293" r:id="rId13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E9DDA-4C5C-44E8-AB74-D3CCAC3C448F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BE035-8C68-4405-9427-84B5E8B26AAD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173612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0925-A2C7-40C6-9F98-A6AF4A0D3019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39C35-43F1-4B5A-AEBE-4222DB1F3E55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484568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5D121-42C9-4FD8-9055-96434F6AAB56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4CB7F-57A7-437B-BE0D-0B66D8632C59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2310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DC99-54D7-416F-AA0C-A1EA4D577D0C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C9D8F-A6D1-49C7-8458-52E2E6F0EB01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421075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7757F-B989-4708-BFF7-56353A126995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9FF3B-1F67-4CFD-8B26-86065A8DADE0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305463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53F93-4CE1-4ECF-8924-5E78A6EF487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921E8-AB8C-40A8-909B-080C5A11C715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3352820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99E5B-4EDA-43F3-970F-67B5D17A8809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96ACC-EE03-4D17-8BEC-5EFEE0706CE6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0088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04499-D003-4ACF-88AA-B2D0F7DF7C46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482ED-C96A-479D-8173-11A53BEC4DA1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370802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0AFE6-6A8D-4AE8-AC4F-82656F26830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47ED9-9E8D-4E41-B723-F4B0515167F4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99969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D1F85-A62A-408F-AE52-65A94607EC01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CEB33-C0FB-4C24-9DE0-14E06889E26C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07386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E97AA-7A0D-4EDF-BAE1-34E66A508F1E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CE650-B7EC-4BBA-8E70-48DFC24B822D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3470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7712CC07-2965-41EF-B6C0-E76C3CE5622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A559B1-0D14-4311-9C42-83650940B0F6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Сынып: 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Ұстаздың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аты-жөні: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2635250" y="2538413"/>
            <a:ext cx="8842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8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2"/>
          <p:cNvSpPr>
            <a:spLocks noChangeArrowheads="1"/>
          </p:cNvSpPr>
          <p:nvPr/>
        </p:nvSpPr>
        <p:spPr bwMode="auto">
          <a:xfrm>
            <a:off x="811213" y="254000"/>
            <a:ext cx="109728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ru-RU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1" name="Прямоугольник 7"/>
          <p:cNvSpPr>
            <a:spLocks noChangeArrowheads="1"/>
          </p:cNvSpPr>
          <p:nvPr/>
        </p:nvSpPr>
        <p:spPr bwMode="auto">
          <a:xfrm>
            <a:off x="220663" y="3105150"/>
            <a:ext cx="11563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101" y="382588"/>
            <a:ext cx="352481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 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3" name="Прямоугольник 6"/>
          <p:cNvSpPr>
            <a:spLocks noChangeArrowheads="1"/>
          </p:cNvSpPr>
          <p:nvPr/>
        </p:nvSpPr>
        <p:spPr bwMode="auto">
          <a:xfrm>
            <a:off x="730250" y="1120775"/>
            <a:ext cx="10544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Толымсыз квадрат теңдеулердің түбірлерін табыңдар: </a:t>
            </a:r>
            <a:endParaRPr lang="ru-RU" altLang="ru-RU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7174" name="Прямоугольник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571728" y="1956814"/>
            <a:ext cx="7231275" cy="4893647"/>
          </a:xfrm>
          <a:prstGeom prst="rect">
            <a:avLst/>
          </a:prstGeom>
          <a:blipFill>
            <a:blip r:embed="rId2"/>
            <a:stretch>
              <a:fillRect l="-3035" t="-2242" r="-2108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2"/>
          <p:cNvSpPr>
            <a:spLocks noChangeArrowheads="1"/>
          </p:cNvSpPr>
          <p:nvPr/>
        </p:nvSpPr>
        <p:spPr bwMode="auto">
          <a:xfrm>
            <a:off x="811213" y="254000"/>
            <a:ext cx="109728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ru-RU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3315" name="Прямоугольник 7"/>
          <p:cNvSpPr>
            <a:spLocks noChangeArrowheads="1"/>
          </p:cNvSpPr>
          <p:nvPr/>
        </p:nvSpPr>
        <p:spPr bwMode="auto">
          <a:xfrm>
            <a:off x="220663" y="3105150"/>
            <a:ext cx="11563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101" y="382588"/>
            <a:ext cx="352481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 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7" name="Прямоугольник 6"/>
          <p:cNvSpPr>
            <a:spLocks noChangeArrowheads="1"/>
          </p:cNvSpPr>
          <p:nvPr/>
        </p:nvSpPr>
        <p:spPr bwMode="auto">
          <a:xfrm>
            <a:off x="730250" y="1120775"/>
            <a:ext cx="10544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Толымсыз квадрат теңдеулердің түбірлерін табыңдар: </a:t>
            </a:r>
            <a:endParaRPr lang="ru-RU" altLang="ru-RU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7174" name="Прямоугольник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1394747" y="1747992"/>
            <a:ext cx="3460563" cy="7402539"/>
          </a:xfrm>
          <a:prstGeom prst="rect">
            <a:avLst/>
          </a:prstGeom>
          <a:blipFill>
            <a:blip r:embed="rId2"/>
            <a:stretch>
              <a:fillRect l="-6349" t="-1400" r="-5467"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13319" name="Прямоугольник 1"/>
          <p:cNvSpPr>
            <a:spLocks noChangeArrowheads="1"/>
          </p:cNvSpPr>
          <p:nvPr/>
        </p:nvSpPr>
        <p:spPr bwMode="auto">
          <a:xfrm>
            <a:off x="5468938" y="5927725"/>
            <a:ext cx="3284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 {</a:t>
            </a:r>
            <a:r>
              <a:rPr lang="en-US" altLang="ru-RU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kk-KZ" altLang="ru-RU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ru-RU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altLang="ru-RU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40703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3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теңдеулердің түрлерін ажыраттыңыздар және толымсыз квадрат теңдеулердің шығару </a:t>
            </a:r>
            <a:r>
              <a:rPr lang="kk-KZ" altLang="ru-RU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жолдарын </a:t>
            </a:r>
            <a:r>
              <a:rPr lang="kk-KZ" altLang="ru-RU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үйрендіңіздер</a:t>
            </a:r>
            <a:r>
              <a:rPr lang="en-US" altLang="ru-RU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4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766763" y="625475"/>
            <a:ext cx="10456862" cy="11715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12750" y="3584575"/>
            <a:ext cx="8170863" cy="20875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41400" y="823913"/>
            <a:ext cx="97631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 теңдеу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100" y="3556000"/>
            <a:ext cx="8037513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мақсаты  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теңдеулердің  түрлерін ажырату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теңдеулердің түрлерін ажыратасыздар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138" y="142875"/>
            <a:ext cx="3144837" cy="708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Назар аудар!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46275" y="1128713"/>
            <a:ext cx="8475663" cy="8302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теңдеулердің түрлері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83313" y="2914650"/>
            <a:ext cx="5457825" cy="3170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толымсыз квадрат теңдеулер</a:t>
            </a:r>
          </a:p>
          <a:p>
            <a:pPr>
              <a:defRPr/>
            </a:pP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40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х=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а≠0,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≠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с=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r>
              <a:rPr lang="kk-KZ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defRPr/>
            </a:pP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</a:t>
            </a:r>
            <a:r>
              <a:rPr lang="ru-RU" altLang="ru-RU" sz="40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+ 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r>
              <a:rPr lang="kk-KZ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а≠0,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endParaRPr lang="kk-KZ" alt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</a:t>
            </a:r>
            <a:r>
              <a:rPr lang="ru-RU" altLang="ru-RU" sz="40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r>
              <a:rPr lang="kk-KZ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а≠0,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b=0,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с=</a:t>
            </a: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endParaRPr lang="kk-KZ" alt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1138" y="2914650"/>
            <a:ext cx="5413375" cy="3170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 квадрат теңдеулер</a:t>
            </a:r>
            <a:endParaRPr lang="en-US" alt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kk-KZ" altLang="ru-RU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40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4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х+с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а≠0,а≠1</a:t>
            </a:r>
            <a:endParaRPr lang="en-US" altLang="ru-RU" sz="40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</a:t>
            </a:r>
            <a:r>
              <a:rPr lang="ru-RU" altLang="ru-RU" sz="40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+ 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х+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q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 </a:t>
            </a:r>
            <a:endParaRPr lang="ru-RU" altLang="ru-RU" sz="40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111375" y="1962150"/>
            <a:ext cx="2268538" cy="952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8053388" y="1958975"/>
            <a:ext cx="2225675" cy="955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138" y="142875"/>
            <a:ext cx="3144837" cy="708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Назар аудар!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9695" y="1563018"/>
            <a:ext cx="4955203" cy="369479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" name="Прямоугольник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63264" y="1563018"/>
            <a:ext cx="5525730" cy="446276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138" y="142875"/>
            <a:ext cx="3144837" cy="708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Назар аудар!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1139" y="1094269"/>
            <a:ext cx="6071674" cy="546739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5" name="Прямоугольник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30296" y="163226"/>
            <a:ext cx="5574890" cy="646478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7173" name="AutoShape 2" descr="data:image/png;base64,iVBORw0KGgoAAAANSUhEUgAAADgAAAA4CAMAAACfWMssAAAAaVBMVEX///8AAADPz8/t7e1MTEz8/Pzx8fHk5OTh4eG3t7ebm5s7OzuJiYkoKCjU1NTBwcFycnJAQEBqampeXl4uLi6qqqqxsbHHx8ceHh6kpKQjIyN7e3tGRkZkZGTa2tpZWVkLCwsWFhaRkZGoK2j6AAAB/0lEQVRIid2Wa3eCMAyGGxBEqcC4M7yg//9HLik6hn0LGx+Xc/TYpA8t6dtEpf6zhRu5ivabuJqItqwpXLeBOzB3XJkTeU3jRX/kEh3T02Kd/JqrWppZW43+lH8/3Fg6zt7prq47vRtH6SoXXGRe3kyeJhdPoZpFbn/ncObPnX7Gzk/+aCcXcXRIbH8i2ALny7sFKCL7XBDMiegGA57J0MnF9UQfTk7y22Muce1GAr0K+Ru8PtvHeFyQy5Q5R7gh3s8Z+a9PTqkzkQcmXLB74uTRF3tCgLMmXP4acNbtw0qh8EUR0ypHlAVNdF3hZHlbPTuwjb1R92T8OjsLHKhF3FxJLQ0WaKvN5tSNCIBvqfZtTo4MgMVsbG7K+6QCgvEqp2IAzn3hAAX49nRjXFmmiiEcELT/Q0XfVhEdvrk7vghcVyvLuZ+yE7ZoS8rkBnSq8nWNDYcqD1/lEri7pxBDrmglrFgaNyoWoqQnOLk4OSEY6OTkgtLFyTVwdEZe68GF54S5o7s+RqZ6fmJOWlwEI2rs03fMSah2cVLGHB1CL7YqlitLjUqr7CblYivmvAyhaau3WZ30bq/W6t4nS8c3PXjoD1EYBGF06AfTn/01ji0t6c1K93JyutO18rKfWIYKPOTErpXOiyLXtV1sF7lfmqRty1/CIN7GsZ2dKvwP9gUgCxLjklxjQwAAAABJRU5ErkJggg==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717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5724525"/>
            <a:ext cx="5302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5724525"/>
            <a:ext cx="5302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138" y="142875"/>
            <a:ext cx="3144837" cy="7080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Назар аудар!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9888" y="1563688"/>
            <a:ext cx="6299200" cy="39703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altLang="ru-RU" sz="3600" b="1" i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36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а≠0,</a:t>
            </a:r>
            <a:r>
              <a:rPr lang="en-US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b=0,</a:t>
            </a:r>
            <a:r>
              <a:rPr lang="ru-RU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с=</a:t>
            </a:r>
            <a:r>
              <a:rPr lang="en-US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ru-RU" altLang="ru-RU" sz="3600" b="1" i="1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kk-KZ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теңдеуі  </a:t>
            </a:r>
            <a:r>
              <a:rPr lang="ru-RU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36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36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теңдеуіне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мәндес, демек оның 0-ге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тең бір ғана түбірі бар,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сондықтан оның шешімдер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жиыны {</a:t>
            </a:r>
            <a:r>
              <a:rPr lang="ru-RU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0} болып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3600" b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табылады.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064375" y="1563688"/>
            <a:ext cx="4424363" cy="17541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kk-KZ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36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13,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b=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с=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</a:p>
          <a:p>
            <a:pPr>
              <a:defRPr/>
            </a:pP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  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36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3600" dirty="0"/>
          </a:p>
          <a:p>
            <a:pPr>
              <a:defRPr/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 {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2"/>
          <p:cNvSpPr>
            <a:spLocks noChangeArrowheads="1"/>
          </p:cNvSpPr>
          <p:nvPr/>
        </p:nvSpPr>
        <p:spPr bwMode="auto">
          <a:xfrm>
            <a:off x="811213" y="254000"/>
            <a:ext cx="109728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ru-RU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3" name="Прямоугольник 7"/>
          <p:cNvSpPr>
            <a:spLocks noChangeArrowheads="1"/>
          </p:cNvSpPr>
          <p:nvPr/>
        </p:nvSpPr>
        <p:spPr bwMode="auto">
          <a:xfrm>
            <a:off x="220663" y="3105150"/>
            <a:ext cx="11563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101" y="382588"/>
            <a:ext cx="352481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 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5" name="Прямоугольник 6"/>
          <p:cNvSpPr>
            <a:spLocks noChangeArrowheads="1"/>
          </p:cNvSpPr>
          <p:nvPr/>
        </p:nvSpPr>
        <p:spPr bwMode="auto">
          <a:xfrm>
            <a:off x="811213" y="1287463"/>
            <a:ext cx="10412412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Теңдеулерді толық немесе толымсыз квадрат теңдеуге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келтіріп, коэффициенттерін атаңдар:</a:t>
            </a:r>
            <a:endParaRPr lang="ru-RU" altLang="ru-RU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10246" name="Прямоугольник 11"/>
          <p:cNvSpPr>
            <a:spLocks noChangeArrowheads="1"/>
          </p:cNvSpPr>
          <p:nvPr/>
        </p:nvSpPr>
        <p:spPr bwMode="auto">
          <a:xfrm>
            <a:off x="2895600" y="2703513"/>
            <a:ext cx="6213475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2х-3</a:t>
            </a:r>
            <a:r>
              <a:rPr lang="kk-KZ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)(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х+3</a:t>
            </a:r>
            <a:r>
              <a:rPr lang="kk-KZ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)-х(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2-х</a:t>
            </a:r>
            <a:r>
              <a:rPr lang="kk-KZ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+ 6х-3х-9- 2х +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ru-RU" altLang="ru-RU" sz="4800" b="1" i="1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+х-9=0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а=3,</a:t>
            </a: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b=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с=-9</a:t>
            </a:r>
            <a:endParaRPr lang="kk-KZ" altLang="ru-RU" sz="4800" b="1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3600" b="1" i="1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360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2"/>
          <p:cNvSpPr>
            <a:spLocks noChangeArrowheads="1"/>
          </p:cNvSpPr>
          <p:nvPr/>
        </p:nvSpPr>
        <p:spPr bwMode="auto">
          <a:xfrm>
            <a:off x="811213" y="254000"/>
            <a:ext cx="109728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ru-RU" sz="4000" b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67" name="Прямоугольник 7"/>
          <p:cNvSpPr>
            <a:spLocks noChangeArrowheads="1"/>
          </p:cNvSpPr>
          <p:nvPr/>
        </p:nvSpPr>
        <p:spPr bwMode="auto">
          <a:xfrm>
            <a:off x="220663" y="3105150"/>
            <a:ext cx="11563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altLang="ru-RU" sz="40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9101" y="382588"/>
            <a:ext cx="352481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 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9" name="Прямоугольник 11"/>
          <p:cNvSpPr>
            <a:spLocks noChangeArrowheads="1"/>
          </p:cNvSpPr>
          <p:nvPr/>
        </p:nvSpPr>
        <p:spPr bwMode="auto">
          <a:xfrm>
            <a:off x="3048000" y="2703513"/>
            <a:ext cx="9144000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2(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</a:t>
            </a:r>
            <a:r>
              <a:rPr lang="kk-KZ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)+4(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kk-KZ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altLang="ru-RU" sz="4800" b="1" i="1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- 8+4х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+16-10х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ru-RU" altLang="ru-RU" sz="4800" b="1" i="1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-4х</a:t>
            </a:r>
            <a:r>
              <a:rPr lang="ru-RU" altLang="ru-RU" sz="4800" b="1" i="1" baseline="3000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+8=0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а=-4,</a:t>
            </a: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b=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4800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с=8</a:t>
            </a:r>
            <a:endParaRPr lang="kk-KZ" altLang="ru-RU" sz="4800" b="1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3600" b="1" i="1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3600">
              <a:solidFill>
                <a:srgbClr val="002060"/>
              </a:solidFill>
              <a:ea typeface="Calibri" panose="020F0502020204030204" pitchFamily="34" charset="0"/>
            </a:endParaRPr>
          </a:p>
        </p:txBody>
      </p:sp>
      <p:sp>
        <p:nvSpPr>
          <p:cNvPr id="11270" name="Прямоугольник 1"/>
          <p:cNvSpPr>
            <a:spLocks noChangeArrowheads="1"/>
          </p:cNvSpPr>
          <p:nvPr/>
        </p:nvSpPr>
        <p:spPr bwMode="auto">
          <a:xfrm>
            <a:off x="811213" y="1492250"/>
            <a:ext cx="108251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Теңдеулерді толық немесе толымсыз квадрат теңдеуге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kk-KZ" altLang="ru-RU" b="1" i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келтіріп, коэффициенттерін атаңдар:</a:t>
            </a:r>
            <a:endParaRPr lang="ru-RU" altLang="ru-RU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1359</TotalTime>
  <Words>311</Words>
  <Application>Microsoft Office PowerPoint</Application>
  <PresentationFormat>Широкоэкранный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142</cp:revision>
  <dcterms:created xsi:type="dcterms:W3CDTF">2022-09-04T21:41:09Z</dcterms:created>
  <dcterms:modified xsi:type="dcterms:W3CDTF">2024-08-14T05:17:54Z</dcterms:modified>
</cp:coreProperties>
</file>