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80" r:id="rId3"/>
    <p:sldId id="281" r:id="rId4"/>
    <p:sldId id="301" r:id="rId5"/>
    <p:sldId id="306" r:id="rId6"/>
    <p:sldId id="307" r:id="rId7"/>
    <p:sldId id="308" r:id="rId8"/>
    <p:sldId id="305" r:id="rId9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987EE-7429-4D2A-83E6-CB32EC153EA7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4397F-087F-44A8-8974-3F64B1B5D775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217020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D048-A82F-403B-B48F-FF90C7C50E39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5F94E-58EA-4A77-BB9C-8CECD1DFCFA2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245955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1CAFF-9974-4192-8AA0-437749996BD7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00F3-8C8D-4491-BA00-5FF2295003D9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2846560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8985E-DFF2-4050-A7BE-05EA017BB073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12838-9C61-41D5-B4AB-B25AAE84EE8C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755895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4CA34-7507-43A1-BAF7-A7DC072C3461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664ED-FE85-4A5C-B69C-333E2798A478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72326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503AC-4476-48AE-80AA-41549DA84C78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A59FC-6A7B-4EA3-96A1-2B6D4269C6BA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81241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7530A-D5D7-4A55-85EE-66A7B2738503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5F27E-C7DA-47D4-B8F6-F848C0B13353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887671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ED071-C379-4EEF-875E-FA9B76641CF8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BA0B4-5346-4192-9B2E-FA794DD90D64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59548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C8CF0-A5DC-43A5-8EFC-1592C96C6043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3DA2F-C9B2-4B17-B1E5-5008FB20E466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2418677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400D1-A47D-43B0-86CA-E71C9668D27D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03CC1-0D84-41E9-9698-715A9088FA5D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972565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2DAE9-F354-4310-AD39-F7818571950D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C4653-BF09-43FD-83EF-26387D8F70A2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20558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3D79D1FE-96F4-469C-864C-0FCD326E7558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7D87BE9-F5B2-49F6-882A-80E190F6841A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рямоугольник 1"/>
          <p:cNvSpPr>
            <a:spLocks noChangeArrowheads="1"/>
          </p:cNvSpPr>
          <p:nvPr/>
        </p:nvSpPr>
        <p:spPr bwMode="auto">
          <a:xfrm>
            <a:off x="952500" y="255905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Пәні: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Прямоугольник 2"/>
          <p:cNvSpPr>
            <a:spLocks noChangeArrowheads="1"/>
          </p:cNvSpPr>
          <p:nvPr/>
        </p:nvSpPr>
        <p:spPr bwMode="auto">
          <a:xfrm>
            <a:off x="952500" y="3470275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Сынып: 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Прямоугольник 3"/>
          <p:cNvSpPr>
            <a:spLocks noChangeArrowheads="1"/>
          </p:cNvSpPr>
          <p:nvPr/>
        </p:nvSpPr>
        <p:spPr bwMode="auto">
          <a:xfrm>
            <a:off x="952500" y="438150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Тоқсан: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Прямоугольник 4"/>
          <p:cNvSpPr>
            <a:spLocks noChangeArrowheads="1"/>
          </p:cNvSpPr>
          <p:nvPr/>
        </p:nvSpPr>
        <p:spPr bwMode="auto">
          <a:xfrm>
            <a:off x="952500" y="5292725"/>
            <a:ext cx="6778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kk-KZ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Ұстаздың</a:t>
            </a: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аты-жөні: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4" name="Прямоугольник 5"/>
          <p:cNvSpPr>
            <a:spLocks noChangeArrowheads="1"/>
          </p:cNvSpPr>
          <p:nvPr/>
        </p:nvSpPr>
        <p:spPr bwMode="auto">
          <a:xfrm>
            <a:off x="2635250" y="2538413"/>
            <a:ext cx="8842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                     </a:t>
            </a: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Алгебра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5" name="Прямоугольник 6"/>
          <p:cNvSpPr>
            <a:spLocks noChangeArrowheads="1"/>
          </p:cNvSpPr>
          <p:nvPr/>
        </p:nvSpPr>
        <p:spPr bwMode="auto">
          <a:xfrm>
            <a:off x="5988050" y="3449638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8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6" name="Прямоугольник 7"/>
          <p:cNvSpPr>
            <a:spLocks noChangeArrowheads="1"/>
          </p:cNvSpPr>
          <p:nvPr/>
        </p:nvSpPr>
        <p:spPr bwMode="auto">
          <a:xfrm>
            <a:off x="5988050" y="4360863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</a:t>
            </a:r>
            <a:r>
              <a:rPr lang="en-US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kk-KZ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Скругленный прямоугольник 22"/>
          <p:cNvSpPr/>
          <p:nvPr/>
        </p:nvSpPr>
        <p:spPr>
          <a:xfrm>
            <a:off x="766763" y="625475"/>
            <a:ext cx="10456862" cy="164623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15845" y="3584575"/>
            <a:ext cx="6400800" cy="14890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1041400" y="823913"/>
            <a:ext cx="9763125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Сабақтың тақырыбы</a:t>
            </a:r>
            <a:r>
              <a:rPr lang="kk-KZ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     </a:t>
            </a:r>
            <a:r>
              <a:rPr lang="kk-KZ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Квадрат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теңдеулерді шешу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6100" y="3556000"/>
            <a:ext cx="8037513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Оқу мақсаты  </a:t>
            </a:r>
            <a:r>
              <a:rPr lang="kk-KZ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 теңдеулерді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8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613" y="2346325"/>
            <a:ext cx="352107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914400" y="1563688"/>
            <a:ext cx="7593013" cy="22272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099" name="TextBox 25"/>
          <p:cNvSpPr txBox="1">
            <a:spLocks noChangeArrowheads="1"/>
          </p:cNvSpPr>
          <p:nvPr/>
        </p:nvSpPr>
        <p:spPr bwMode="auto">
          <a:xfrm>
            <a:off x="1189038" y="1708150"/>
            <a:ext cx="704373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</a:t>
            </a:r>
            <a:r>
              <a:rPr lang="kk-KZ" alt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 теңдеулерді шешуді </a:t>
            </a:r>
            <a:r>
              <a:rPr lang="kk-KZ" alt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үйренесіздер</a:t>
            </a:r>
            <a:endParaRPr lang="ru-RU" alt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775" y="1974850"/>
            <a:ext cx="352107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28417" y="254000"/>
            <a:ext cx="2832571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Есте сақта!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Прямоугольник 1"/>
          <p:cNvSpPr>
            <a:spLocks noChangeArrowheads="1"/>
          </p:cNvSpPr>
          <p:nvPr/>
        </p:nvSpPr>
        <p:spPr bwMode="auto">
          <a:xfrm>
            <a:off x="3629077" y="173776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Теңдеудің құрамында айнымалы мен сандар бар болса, мұндай теңдеулер </a:t>
            </a:r>
            <a:r>
              <a:rPr lang="kk-KZ" alt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параметрі бар теңдеулер </a:t>
            </a:r>
            <a:r>
              <a:rPr lang="kk-KZ" alt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 аталады.</a:t>
            </a:r>
            <a:endParaRPr lang="en-US" alt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28417" y="1492598"/>
            <a:ext cx="3448380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ru-RU" altLang="ru-RU" sz="3600" b="1" i="1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-3</a:t>
            </a:r>
            <a:r>
              <a:rPr lang="kk-KZ" alt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alt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х+</a:t>
            </a:r>
            <a:r>
              <a:rPr lang="en-US" alt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2a</a:t>
            </a:r>
            <a:r>
              <a:rPr lang="ru-RU" altLang="ru-RU" sz="3600" b="1" i="1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alt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alt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</a:p>
          <a:p>
            <a:r>
              <a:rPr lang="en-US" alt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a=1,b=-3a,c=</a:t>
            </a:r>
            <a:r>
              <a:rPr lang="en-US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2a</a:t>
            </a:r>
            <a:r>
              <a:rPr lang="ru-RU" altLang="ru-RU" sz="3600" b="1" i="1" baseline="30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altLang="ru-RU" sz="3600" b="1" i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6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kk-KZ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айнымалы</a:t>
            </a:r>
          </a:p>
          <a:p>
            <a:r>
              <a:rPr lang="en-US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параметр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75539" y="3800922"/>
                <a:ext cx="6485700" cy="28172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ru-RU" sz="30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ru-RU" altLang="ru-RU" sz="3000" b="1" i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-3</a:t>
                </a:r>
                <a:r>
                  <a:rPr lang="kk-KZ" altLang="ru-RU" sz="3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</a:t>
                </a:r>
                <a:r>
                  <a:rPr lang="ru-RU" altLang="ru-RU" sz="3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х+</a:t>
                </a:r>
                <a:r>
                  <a:rPr lang="en-US" altLang="ru-RU" sz="3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2a</a:t>
                </a:r>
                <a:r>
                  <a:rPr lang="ru-RU" altLang="ru-RU" sz="3000" b="1" i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 </a:t>
                </a:r>
                <a:r>
                  <a:rPr lang="ru-RU" altLang="ru-RU" sz="3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0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</a:p>
              <a:p>
                <a:r>
                  <a:rPr lang="en-US" altLang="ru-RU" sz="30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p>
                        <m:r>
                          <a:rPr lang="en-US" altLang="ru-RU" sz="3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ru-RU" sz="3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en-US" altLang="ru-RU" sz="30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4ac=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ru-RU" sz="3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altLang="ru-RU" sz="3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altLang="ru-RU" sz="3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ru-RU" sz="3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ru-RU" sz="30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-4·1·</a:t>
                </a:r>
                <a:r>
                  <a:rPr lang="en-US" altLang="ru-RU" sz="3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2a</a:t>
                </a:r>
                <a:r>
                  <a:rPr lang="ru-RU" altLang="ru-RU" sz="3000" b="1" i="1" baseline="30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0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endParaRPr lang="kk-KZ" altLang="ru-RU" sz="30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ru-RU" altLang="ru-RU" sz="3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0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9a</a:t>
                </a:r>
                <a:r>
                  <a:rPr lang="ru-RU" altLang="ru-RU" sz="3000" b="1" i="1" baseline="30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0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en-US" altLang="ru-RU" sz="3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0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8a</a:t>
                </a:r>
                <a:r>
                  <a:rPr lang="ru-RU" altLang="ru-RU" sz="3000" b="1" i="1" baseline="30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0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0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ru-RU" altLang="ru-RU" sz="3000" b="1" i="1" baseline="30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k-KZ" altLang="ru-RU" sz="3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m:rPr>
                        <m:nor/>
                      </m:rPr>
                      <a:rPr lang="en-US" altLang="ru-RU" sz="30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sz="3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altLang="ru-RU" sz="3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altLang="ru-RU" sz="3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altLang="ru-RU" sz="3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altLang="ru-RU" sz="3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ru-RU" sz="3000" b="1" dirty="0">
                    <a:solidFill>
                      <a:srgbClr val="00206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ru-RU" sz="30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sz="3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altLang="ru-RU" sz="3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altLang="ru-RU" sz="3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ru-RU" sz="3000" b="1" dirty="0">
                    <a:solidFill>
                      <a:srgbClr val="00206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ru-RU" sz="30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altLang="ru-RU" sz="3000" b="1" i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US" altLang="ru-RU" sz="3000" b="1" i="1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endParaRPr lang="ru-RU" altLang="ru-RU" sz="3000" b="1" i="1" baseline="30000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k-KZ" altLang="ru-RU" sz="3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ru-RU" altLang="ru-RU" sz="3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m:rPr>
                        <m:nor/>
                      </m:rPr>
                      <a:rPr lang="en-US" altLang="ru-RU" sz="30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sz="3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altLang="ru-RU" sz="3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altLang="ru-RU" sz="3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altLang="ru-RU" sz="3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ru-RU" sz="3000" b="1" dirty="0">
                    <a:solidFill>
                      <a:srgbClr val="00206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ru-RU" sz="30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sz="3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altLang="ru-RU" sz="3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ru-RU" sz="3000" b="1" dirty="0">
                    <a:solidFill>
                      <a:srgbClr val="00206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ru-RU" sz="30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altLang="ru-RU" sz="30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a</m:t>
                    </m:r>
                  </m:oMath>
                </a14:m>
                <a:endParaRPr lang="ru-RU" altLang="ru-RU" sz="3000" b="1" i="1" baseline="30000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539" y="3800922"/>
                <a:ext cx="6485700" cy="2817246"/>
              </a:xfrm>
              <a:prstGeom prst="rect">
                <a:avLst/>
              </a:prstGeom>
              <a:blipFill>
                <a:blip r:embed="rId2"/>
                <a:stretch>
                  <a:fillRect l="-2162" t="-28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4414331" y="1904351"/>
            <a:ext cx="7444346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en-US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kk-KZ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ның кез келген мәнінде </a:t>
            </a:r>
            <a:r>
              <a:rPr lang="en-US" alt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altLang="ru-RU" sz="2800" b="1" i="1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alt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≥</a:t>
            </a:r>
            <a:r>
              <a:rPr lang="ru-RU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 бол</a:t>
            </a:r>
            <a:r>
              <a:rPr lang="kk-KZ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ғандықтан</a:t>
            </a:r>
          </a:p>
          <a:p>
            <a:pPr algn="ctr"/>
            <a:r>
              <a:rPr lang="kk-KZ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теңдеудің түбірі болады.</a:t>
            </a:r>
            <a:r>
              <a:rPr lang="ru-RU" altLang="ru-RU" sz="2800" b="1" i="1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414331" y="3277702"/>
            <a:ext cx="4337997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=0 </a:t>
            </a:r>
            <a:r>
              <a:rPr lang="ru-RU" altLang="ru-RU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болса</a:t>
            </a:r>
            <a:r>
              <a:rPr lang="kk-KZ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x=0 </a:t>
            </a:r>
            <a:r>
              <a:rPr lang="kk-KZ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түбірі бар</a:t>
            </a:r>
            <a:endParaRPr lang="ru-RU" altLang="ru-RU" sz="2800" b="1" i="1" baseline="300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7520680" y="4220166"/>
                <a:ext cx="4337997" cy="170521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kk-KZ" altLang="ru-RU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</a:t>
                </a:r>
                <a:r>
                  <a:rPr lang="ru-RU" altLang="ru-RU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≠</a:t>
                </a:r>
                <a:r>
                  <a:rPr lang="ru-RU" altLang="ru-RU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 </a:t>
                </a:r>
                <a:r>
                  <a:rPr lang="ru-RU" altLang="ru-RU" sz="2800" b="1" i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болса</a:t>
                </a:r>
                <a:r>
                  <a:rPr lang="kk-KZ" altLang="ru-RU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теңдеудің ек</a:t>
                </a:r>
                <a:r>
                  <a:rPr lang="kk-KZ" altLang="ru-RU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і</a:t>
                </a:r>
                <a:r>
                  <a:rPr lang="kk-KZ" altLang="ru-RU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шешімі болады: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k-KZ" altLang="ru-RU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altLang="ru-RU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US" altLang="ru-RU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ru-RU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altLang="ru-RU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altLang="ru-RU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ru-RU" sz="28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ru-RU" sz="2800" b="1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ru-RU" sz="2800" b="1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𝒂</m:t>
                                </m:r>
                              </m:e>
                              <m:sup>
                                <m:r>
                                  <a:rPr lang="en-US" altLang="ru-RU" sz="2800" b="1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</m:num>
                      <m:den>
                        <m:r>
                          <a:rPr lang="en-US" altLang="ru-RU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ru-RU" sz="28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altLang="ru-RU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altLang="ru-RU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</m:t>
                        </m:r>
                        <m:r>
                          <a:rPr lang="en-US" altLang="ru-RU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  <m:r>
                          <a:rPr lang="en-US" altLang="ru-RU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altLang="ru-RU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|</m:t>
                        </m:r>
                      </m:num>
                      <m:den>
                        <m:r>
                          <a:rPr lang="en-US" altLang="ru-RU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kk-KZ" altLang="ru-RU" sz="28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0680" y="4220166"/>
                <a:ext cx="4337997" cy="17052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 стрелкой 6"/>
          <p:cNvCxnSpPr>
            <a:stCxn id="8" idx="2"/>
            <a:endCxn id="9" idx="0"/>
          </p:cNvCxnSpPr>
          <p:nvPr/>
        </p:nvCxnSpPr>
        <p:spPr>
          <a:xfrm flipH="1">
            <a:off x="6583330" y="2858458"/>
            <a:ext cx="1553174" cy="4192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10" idx="0"/>
          </p:cNvCxnSpPr>
          <p:nvPr/>
        </p:nvCxnSpPr>
        <p:spPr>
          <a:xfrm>
            <a:off x="9689677" y="2898657"/>
            <a:ext cx="2" cy="13215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75739" y="254000"/>
            <a:ext cx="273793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Тапсырма: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Прямоугольник 1"/>
          <p:cNvSpPr>
            <a:spLocks noChangeArrowheads="1"/>
          </p:cNvSpPr>
          <p:nvPr/>
        </p:nvSpPr>
        <p:spPr bwMode="auto">
          <a:xfrm>
            <a:off x="3629077" y="173776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Төмендегі теңдеулердің түбірлерінің біреуі </a:t>
            </a:r>
            <a:r>
              <a:rPr lang="ru-RU" alt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kk-KZ" alt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 тең.Теңдеулердің </a:t>
            </a:r>
            <a:r>
              <a:rPr lang="en-US" alt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kk-KZ" alt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параметрін табыңдар:</a:t>
            </a:r>
            <a:endParaRPr lang="en-US" alt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675739" y="1876056"/>
                <a:ext cx="2861617" cy="39828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px</a:t>
                </a:r>
                <a:r>
                  <a:rPr lang="ru-RU" altLang="ru-RU" sz="3600" b="1" i="1" baseline="30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-2</a:t>
                </a:r>
                <a:r>
                  <a:rPr lang="ru-RU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х+</a:t>
                </a:r>
                <a:r>
                  <a:rPr lang="en-US" alt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ru-RU" altLang="ru-RU" sz="3600" b="1" i="1" baseline="30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k-KZ" alt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=2</a:t>
                </a:r>
              </a:p>
              <a:p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p·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en-US" alt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-2</a:t>
                </a:r>
                <a:r>
                  <a:rPr lang="en-US" alt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·2+3=0</a:t>
                </a:r>
              </a:p>
              <a:p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4p-4+3=0</a:t>
                </a:r>
              </a:p>
              <a:p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4p-1=0</a:t>
                </a:r>
                <a:endParaRPr lang="en-US" altLang="ru-RU" sz="3600" b="1" i="1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4p=1</a:t>
                </a:r>
                <a:endParaRPr lang="en-US" altLang="ru-RU" sz="3600" b="1" i="1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p=0,25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739" y="1876056"/>
                <a:ext cx="2861617" cy="3982885"/>
              </a:xfrm>
              <a:prstGeom prst="rect">
                <a:avLst/>
              </a:prstGeom>
              <a:blipFill>
                <a:blip r:embed="rId2"/>
                <a:stretch>
                  <a:fillRect l="-6610" t="-2603" r="-5970" b="-47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6313068" y="1743436"/>
                <a:ext cx="2746201" cy="39828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ru-RU" altLang="ru-RU" sz="3600" b="1" i="1" baseline="30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-2p</a:t>
                </a:r>
                <a:r>
                  <a:rPr lang="ru-RU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х+</a:t>
                </a:r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r>
                  <a:rPr lang="ru-RU" altLang="ru-RU" sz="3600" b="1" i="1" baseline="30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k-KZ" alt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=2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e>
                      <m:sup>
                        <m:r>
                          <a:rPr lang="en-US" alt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-2p ·2+6=0</a:t>
                </a:r>
              </a:p>
              <a:p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4-4p+6=0</a:t>
                </a:r>
              </a:p>
              <a:p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-4p+10=0</a:t>
                </a:r>
                <a:endParaRPr lang="en-US" altLang="ru-RU" sz="3600" b="1" i="1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-4p=-10</a:t>
                </a:r>
                <a:endParaRPr lang="en-US" altLang="ru-RU" sz="3600" b="1" i="1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p=2,5</a:t>
                </a: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068" y="1743436"/>
                <a:ext cx="2746201" cy="3982885"/>
              </a:xfrm>
              <a:prstGeom prst="rect">
                <a:avLst/>
              </a:prstGeom>
              <a:blipFill>
                <a:blip r:embed="rId3"/>
                <a:stretch>
                  <a:fillRect l="-6889" t="-2603" r="-6444" b="-47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2069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75739" y="254000"/>
            <a:ext cx="273793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Тапсырма: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Прямоугольник 1"/>
          <p:cNvSpPr>
            <a:spLocks noChangeArrowheads="1"/>
          </p:cNvSpPr>
          <p:nvPr/>
        </p:nvSpPr>
        <p:spPr bwMode="auto">
          <a:xfrm>
            <a:off x="3629077" y="173776"/>
            <a:ext cx="822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теңдеулердің түбірлерін табыңдар</a:t>
            </a:r>
            <a:endParaRPr lang="en-US" alt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21778" y="1640082"/>
                <a:ext cx="11098872" cy="49932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ru-RU" sz="3200" b="1" i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a+c</a:t>
                </a:r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)x</a:t>
                </a:r>
                <a:r>
                  <a:rPr lang="ru-RU" altLang="ru-RU" sz="3200" b="1" i="1" baseline="30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+2a</a:t>
                </a:r>
                <a:r>
                  <a:rPr lang="ru-RU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х+</a:t>
                </a:r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a-c</a:t>
                </a:r>
                <a:r>
                  <a:rPr lang="ru-RU" altLang="ru-RU" sz="3200" b="1" i="1" baseline="30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</a:p>
              <a:p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a=</a:t>
                </a:r>
                <a:r>
                  <a:rPr lang="en-US" altLang="ru-RU" sz="3200" b="1" i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a+c,b</a:t>
                </a:r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=2a,c=a-c</a:t>
                </a:r>
              </a:p>
              <a:p>
                <a:r>
                  <a:rPr lang="en-US" altLang="ru-RU" sz="32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p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ru-RU" sz="32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4ac=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alt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-4·(</a:t>
                </a:r>
                <a:r>
                  <a:rPr lang="en-US" altLang="ru-RU" sz="3200" b="1" i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a+c</a:t>
                </a:r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)·(a-c)=4a</a:t>
                </a:r>
                <a:r>
                  <a:rPr lang="ru-RU" altLang="ru-RU" sz="3200" b="1" i="1" baseline="30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-4(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p>
                        <m:r>
                          <a:rPr lang="en-US" alt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𝒄</m:t>
                        </m:r>
                      </m:e>
                      <m:sup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)=</a:t>
                </a:r>
                <a:r>
                  <a:rPr lang="en-US" altLang="ru-RU" sz="32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4a</a:t>
                </a:r>
                <a:r>
                  <a:rPr lang="ru-RU" altLang="ru-RU" sz="3200" b="1" i="1" baseline="30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2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-</a:t>
                </a:r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p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  <m:r>
                      <a:rPr lang="en-US" altLang="ru-RU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n-US" altLang="ru-RU" sz="32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</m:t>
                    </m:r>
                    <m:sSup>
                      <m:sSupPr>
                        <m:ctrlP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𝒄</m:t>
                        </m:r>
                      </m:e>
                      <m:sup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</a:p>
              <a:p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ru-RU" sz="36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4</m:t>
                    </m:r>
                    <m:sSup>
                      <m:sSupPr>
                        <m:ctrlPr>
                          <a:rPr lang="en-US" alt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𝒄</m:t>
                        </m:r>
                      </m:e>
                      <m:sup>
                        <m:r>
                          <a:rPr lang="en-US" alt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altLang="ru-RU" sz="36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k-KZ" alt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alt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US" alt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m:rPr>
                        <m:nor/>
                      </m:rPr>
                      <a:rPr lang="en-US" altLang="ru-RU" sz="3600" b="1" i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altLang="ru-RU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altLang="ru-RU" sz="36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ru-RU" sz="3600" b="1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ru-RU" sz="3600" b="1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  <m:r>
                                  <a:rPr lang="en-US" altLang="ru-RU" sz="3600" b="1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𝒄</m:t>
                                </m:r>
                              </m:e>
                              <m:sup>
                                <m:r>
                                  <a:rPr lang="en-US" altLang="ru-RU" sz="3600" b="1" i="1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</m:num>
                      <m:den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·(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±</m:t>
                        </m:r>
                        <m:r>
                          <a:rPr lang="en-US" altLang="ru-RU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𝒄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·(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altLang="ru-RU" sz="36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k-KZ" alt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en-US" altLang="ru-RU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altLang="ru-RU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𝒄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·(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(−</m:t>
                        </m:r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altLang="ru-RU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𝒄</m:t>
                        </m:r>
                        <m:r>
                          <a:rPr lang="en-US" altLang="ru-RU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·(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𝒄</m:t>
                        </m:r>
                        <m:r>
                          <a:rPr lang="en-US" altLang="ru-RU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</m:t>
                        </m:r>
                      </m:den>
                    </m:f>
                  </m:oMath>
                </a14:m>
                <a:endParaRPr lang="en-US" altLang="ru-RU" sz="36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k-KZ" alt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lang="en-US" altLang="ru-RU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altLang="ru-RU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𝒄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·(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ru-RU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𝒄</m:t>
                        </m:r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·(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6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ru-RU" sz="3600" b="1" i="1" dirty="0" smtClean="0">
                            <a:solidFill>
                              <a:srgbClr val="002060"/>
                            </a:solidFill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=-1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778" y="1640082"/>
                <a:ext cx="11098872" cy="4993226"/>
              </a:xfrm>
              <a:prstGeom prst="rect">
                <a:avLst/>
              </a:prstGeom>
              <a:blipFill>
                <a:blip r:embed="rId2"/>
                <a:stretch>
                  <a:fillRect l="-1703" t="-1709" r="-4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4517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75739" y="254000"/>
            <a:ext cx="273793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Тапсырма: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3" name="Прямоугольник 1"/>
          <p:cNvSpPr>
            <a:spLocks noChangeArrowheads="1"/>
          </p:cNvSpPr>
          <p:nvPr/>
        </p:nvSpPr>
        <p:spPr bwMode="auto">
          <a:xfrm>
            <a:off x="3629077" y="173776"/>
            <a:ext cx="8229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теңдеулердің түбірлерін табыңдар</a:t>
            </a:r>
            <a:endParaRPr lang="en-US" altLang="ru-RU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21777" y="1640082"/>
                <a:ext cx="11536899" cy="43290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ru-RU" altLang="ru-RU" sz="3200" b="1" i="1" baseline="30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2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(2a-4)x-8a</a:t>
                </a:r>
                <a:r>
                  <a:rPr lang="ru-RU" altLang="ru-RU" sz="3200" b="1" i="1" baseline="30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</a:p>
              <a:p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a=1,b=2a-4,c=-8a</a:t>
                </a:r>
              </a:p>
              <a:p>
                <a:r>
                  <a:rPr lang="en-US" altLang="ru-RU" sz="32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</m:e>
                      <m:sup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ru-RU" sz="32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-4ac=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alt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ru-RU" sz="32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en-US" altLang="ru-RU" sz="3200" b="1" i="1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4·1·(-</a:t>
                </a:r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8a) =4a</a:t>
                </a:r>
                <a:r>
                  <a:rPr lang="ru-RU" altLang="ru-RU" sz="3200" b="1" i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-16a+16+ 32a= 4a</a:t>
                </a:r>
                <a:r>
                  <a:rPr lang="ru-RU" altLang="ru-RU" sz="3200" b="1" i="1" baseline="30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2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16a+16</a:t>
                </a:r>
              </a:p>
              <a:p>
                <a:r>
                  <a:rPr lang="en-US" altLang="ru-RU" sz="32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4a</a:t>
                </a:r>
                <a:r>
                  <a:rPr lang="ru-RU" altLang="ru-RU" sz="3200" b="1" i="1" baseline="30000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ru-RU" sz="32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</a:t>
                </a:r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16a+16=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alt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altLang="ru-RU" sz="3200" b="1" i="1" baseline="30000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k-KZ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/</m:t>
                        </m:r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ru-RU" sz="32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ru-RU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altLang="ru-RU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altLang="ru-RU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)±</m:t>
                        </m:r>
                        <m:rad>
                          <m:radPr>
                            <m:degHide m:val="on"/>
                            <m:ctrlPr>
                              <a:rPr lang="en-US" altLang="ru-RU" sz="3200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en-US" altLang="ru-RU" sz="32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ru-RU" sz="32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en-US" altLang="ru-RU" sz="32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  <m:r>
                                  <a:rPr lang="en-US" altLang="ru-RU" sz="32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𝒂</m:t>
                                </m:r>
                                <m:r>
                                  <a:rPr lang="en-US" altLang="ru-RU" sz="3200" b="1" i="1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en-US" altLang="ru-RU" sz="32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𝟒</m:t>
                                </m:r>
                                <m:r>
                                  <a:rPr lang="en-US" altLang="ru-RU" sz="32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altLang="ru-RU" sz="3200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rad>
                      </m:num>
                      <m:den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ru-RU" sz="32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)±(</m:t>
                        </m:r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altLang="ru-RU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altLang="ru-RU" sz="3200" b="1" i="1" baseline="30000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k-KZ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altLang="ru-RU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altLang="ru-RU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=2a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kk-KZ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alt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ru-RU" sz="32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altLang="ru-RU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  <m:r>
                          <a:rPr lang="en-US" altLang="ru-RU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ru-RU" sz="32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ru-RU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ru-RU" sz="32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altLang="ru-RU" sz="32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ru-RU" sz="32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=-4</a:t>
                </a:r>
                <a:endParaRPr lang="en-US" altLang="ru-RU" sz="3200" b="1" i="1" dirty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777" y="1640082"/>
                <a:ext cx="11536899" cy="4329070"/>
              </a:xfrm>
              <a:prstGeom prst="rect">
                <a:avLst/>
              </a:prstGeom>
              <a:blipFill>
                <a:blip r:embed="rId2"/>
                <a:stretch>
                  <a:fillRect l="-1374" t="-1972" b="-11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6313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914400" y="1563688"/>
            <a:ext cx="7593013" cy="222726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171" name="TextBox 25"/>
          <p:cNvSpPr txBox="1">
            <a:spLocks noChangeArrowheads="1"/>
          </p:cNvSpPr>
          <p:nvPr/>
        </p:nvSpPr>
        <p:spPr bwMode="auto">
          <a:xfrm>
            <a:off x="1189038" y="1708150"/>
            <a:ext cx="7043737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</a:t>
            </a:r>
            <a:r>
              <a:rPr lang="kk-KZ" altLang="ru-RU" sz="4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 теңдеулерді </a:t>
            </a:r>
            <a:r>
              <a:rPr lang="kk-KZ" altLang="ru-RU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шешуді </a:t>
            </a:r>
            <a:r>
              <a:rPr lang="kk-KZ" altLang="ru-RU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үйрендіңіздер</a:t>
            </a:r>
            <a:endParaRPr lang="ru-RU" alt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2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775" y="1974850"/>
            <a:ext cx="352107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1706</TotalTime>
  <Words>195</Words>
  <Application>Microsoft Office PowerPoint</Application>
  <PresentationFormat>Широкоэкранный</PresentationFormat>
  <Paragraphs>65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Cambria Math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185</cp:revision>
  <dcterms:created xsi:type="dcterms:W3CDTF">2022-09-04T21:41:09Z</dcterms:created>
  <dcterms:modified xsi:type="dcterms:W3CDTF">2024-08-14T05:18:46Z</dcterms:modified>
</cp:coreProperties>
</file>