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8" r:id="rId2"/>
    <p:sldId id="280" r:id="rId3"/>
    <p:sldId id="281" r:id="rId4"/>
    <p:sldId id="301" r:id="rId5"/>
    <p:sldId id="306" r:id="rId6"/>
    <p:sldId id="307" r:id="rId7"/>
    <p:sldId id="308" r:id="rId8"/>
    <p:sldId id="305" r:id="rId9"/>
  </p:sldIdLst>
  <p:sldSz cx="12192000" cy="6858000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5F1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6" d="100"/>
          <a:sy n="46" d="100"/>
        </p:scale>
        <p:origin x="53" y="811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8987EE-7429-4D2A-83E6-CB32EC153EA7}" type="datetimeFigureOut">
              <a:rPr lang="ru-RU"/>
              <a:pPr>
                <a:defRPr/>
              </a:pPr>
              <a:t>14.08.2024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D4397F-087F-44A8-8974-3F64B1B5D775}" type="slidenum">
              <a:rPr lang="ru-RU" altLang="kk-KZ"/>
              <a:pPr>
                <a:defRPr/>
              </a:pPr>
              <a:t>‹#›</a:t>
            </a:fld>
            <a:endParaRPr lang="ru-RU" altLang="kk-KZ" dirty="0"/>
          </a:p>
        </p:txBody>
      </p:sp>
    </p:spTree>
    <p:extLst>
      <p:ext uri="{BB962C8B-B14F-4D97-AF65-F5344CB8AC3E}">
        <p14:creationId xmlns:p14="http://schemas.microsoft.com/office/powerpoint/2010/main" val="1217020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3AD048-A82F-403B-B48F-FF90C7C50E39}" type="datetimeFigureOut">
              <a:rPr lang="ru-RU"/>
              <a:pPr>
                <a:defRPr/>
              </a:pPr>
              <a:t>14.08.2024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75F94E-58EA-4A77-BB9C-8CECD1DFCFA2}" type="slidenum">
              <a:rPr lang="ru-RU" altLang="kk-KZ"/>
              <a:pPr>
                <a:defRPr/>
              </a:pPr>
              <a:t>‹#›</a:t>
            </a:fld>
            <a:endParaRPr lang="ru-RU" altLang="kk-KZ" dirty="0"/>
          </a:p>
        </p:txBody>
      </p:sp>
    </p:spTree>
    <p:extLst>
      <p:ext uri="{BB962C8B-B14F-4D97-AF65-F5344CB8AC3E}">
        <p14:creationId xmlns:p14="http://schemas.microsoft.com/office/powerpoint/2010/main" val="24595503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B1CAFF-9974-4192-8AA0-437749996BD7}" type="datetimeFigureOut">
              <a:rPr lang="ru-RU"/>
              <a:pPr>
                <a:defRPr/>
              </a:pPr>
              <a:t>14.08.2024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6E00F3-8C8D-4491-BA00-5FF2295003D9}" type="slidenum">
              <a:rPr lang="ru-RU" altLang="kk-KZ"/>
              <a:pPr>
                <a:defRPr/>
              </a:pPr>
              <a:t>‹#›</a:t>
            </a:fld>
            <a:endParaRPr lang="ru-RU" altLang="kk-KZ" dirty="0"/>
          </a:p>
        </p:txBody>
      </p:sp>
    </p:spTree>
    <p:extLst>
      <p:ext uri="{BB962C8B-B14F-4D97-AF65-F5344CB8AC3E}">
        <p14:creationId xmlns:p14="http://schemas.microsoft.com/office/powerpoint/2010/main" val="2846560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B8985E-DFF2-4050-A7BE-05EA017BB073}" type="datetimeFigureOut">
              <a:rPr lang="ru-RU"/>
              <a:pPr>
                <a:defRPr/>
              </a:pPr>
              <a:t>14.08.2024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912838-9C61-41D5-B4AB-B25AAE84EE8C}" type="slidenum">
              <a:rPr lang="ru-RU" altLang="kk-KZ"/>
              <a:pPr>
                <a:defRPr/>
              </a:pPr>
              <a:t>‹#›</a:t>
            </a:fld>
            <a:endParaRPr lang="ru-RU" altLang="kk-KZ" dirty="0"/>
          </a:p>
        </p:txBody>
      </p:sp>
    </p:spTree>
    <p:extLst>
      <p:ext uri="{BB962C8B-B14F-4D97-AF65-F5344CB8AC3E}">
        <p14:creationId xmlns:p14="http://schemas.microsoft.com/office/powerpoint/2010/main" val="7558951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A4CA34-7507-43A1-BAF7-A7DC072C3461}" type="datetimeFigureOut">
              <a:rPr lang="ru-RU"/>
              <a:pPr>
                <a:defRPr/>
              </a:pPr>
              <a:t>14.08.2024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3664ED-FE85-4A5C-B69C-333E2798A478}" type="slidenum">
              <a:rPr lang="ru-RU" altLang="kk-KZ"/>
              <a:pPr>
                <a:defRPr/>
              </a:pPr>
              <a:t>‹#›</a:t>
            </a:fld>
            <a:endParaRPr lang="ru-RU" altLang="kk-KZ" dirty="0"/>
          </a:p>
        </p:txBody>
      </p:sp>
    </p:spTree>
    <p:extLst>
      <p:ext uri="{BB962C8B-B14F-4D97-AF65-F5344CB8AC3E}">
        <p14:creationId xmlns:p14="http://schemas.microsoft.com/office/powerpoint/2010/main" val="17232600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D503AC-4476-48AE-80AA-41549DA84C78}" type="datetimeFigureOut">
              <a:rPr lang="ru-RU"/>
              <a:pPr>
                <a:defRPr/>
              </a:pPr>
              <a:t>14.08.2024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7A59FC-6A7B-4EA3-96A1-2B6D4269C6BA}" type="slidenum">
              <a:rPr lang="ru-RU" altLang="kk-KZ"/>
              <a:pPr>
                <a:defRPr/>
              </a:pPr>
              <a:t>‹#›</a:t>
            </a:fld>
            <a:endParaRPr lang="ru-RU" altLang="kk-KZ" dirty="0"/>
          </a:p>
        </p:txBody>
      </p:sp>
    </p:spTree>
    <p:extLst>
      <p:ext uri="{BB962C8B-B14F-4D97-AF65-F5344CB8AC3E}">
        <p14:creationId xmlns:p14="http://schemas.microsoft.com/office/powerpoint/2010/main" val="8124144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77530A-D5D7-4A55-85EE-66A7B2738503}" type="datetimeFigureOut">
              <a:rPr lang="ru-RU"/>
              <a:pPr>
                <a:defRPr/>
              </a:pPr>
              <a:t>14.08.2024</a:t>
            </a:fld>
            <a:endParaRPr lang="ru-RU" dirty="0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25F27E-C7DA-47D4-B8F6-F848C0B13353}" type="slidenum">
              <a:rPr lang="ru-RU" altLang="kk-KZ"/>
              <a:pPr>
                <a:defRPr/>
              </a:pPr>
              <a:t>‹#›</a:t>
            </a:fld>
            <a:endParaRPr lang="ru-RU" altLang="kk-KZ" dirty="0"/>
          </a:p>
        </p:txBody>
      </p:sp>
    </p:spTree>
    <p:extLst>
      <p:ext uri="{BB962C8B-B14F-4D97-AF65-F5344CB8AC3E}">
        <p14:creationId xmlns:p14="http://schemas.microsoft.com/office/powerpoint/2010/main" val="8876715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7ED071-C379-4EEF-875E-FA9B76641CF8}" type="datetimeFigureOut">
              <a:rPr lang="ru-RU"/>
              <a:pPr>
                <a:defRPr/>
              </a:pPr>
              <a:t>14.08.2024</a:t>
            </a:fld>
            <a:endParaRPr 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FBA0B4-5346-4192-9B2E-FA794DD90D64}" type="slidenum">
              <a:rPr lang="ru-RU" altLang="kk-KZ"/>
              <a:pPr>
                <a:defRPr/>
              </a:pPr>
              <a:t>‹#›</a:t>
            </a:fld>
            <a:endParaRPr lang="ru-RU" altLang="kk-KZ" dirty="0"/>
          </a:p>
        </p:txBody>
      </p:sp>
    </p:spTree>
    <p:extLst>
      <p:ext uri="{BB962C8B-B14F-4D97-AF65-F5344CB8AC3E}">
        <p14:creationId xmlns:p14="http://schemas.microsoft.com/office/powerpoint/2010/main" val="5954844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EC8CF0-A5DC-43A5-8EFC-1592C96C6043}" type="datetimeFigureOut">
              <a:rPr lang="ru-RU"/>
              <a:pPr>
                <a:defRPr/>
              </a:pPr>
              <a:t>14.08.2024</a:t>
            </a:fld>
            <a:endParaRPr lang="ru-RU" dirty="0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83DA2F-C9B2-4B17-B1E5-5008FB20E466}" type="slidenum">
              <a:rPr lang="ru-RU" altLang="kk-KZ"/>
              <a:pPr>
                <a:defRPr/>
              </a:pPr>
              <a:t>‹#›</a:t>
            </a:fld>
            <a:endParaRPr lang="ru-RU" altLang="kk-KZ" dirty="0"/>
          </a:p>
        </p:txBody>
      </p:sp>
    </p:spTree>
    <p:extLst>
      <p:ext uri="{BB962C8B-B14F-4D97-AF65-F5344CB8AC3E}">
        <p14:creationId xmlns:p14="http://schemas.microsoft.com/office/powerpoint/2010/main" val="24186770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0400D1-A47D-43B0-86CA-E71C9668D27D}" type="datetimeFigureOut">
              <a:rPr lang="ru-RU"/>
              <a:pPr>
                <a:defRPr/>
              </a:pPr>
              <a:t>14.08.2024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903CC1-0D84-41E9-9698-715A9088FA5D}" type="slidenum">
              <a:rPr lang="ru-RU" altLang="kk-KZ"/>
              <a:pPr>
                <a:defRPr/>
              </a:pPr>
              <a:t>‹#›</a:t>
            </a:fld>
            <a:endParaRPr lang="ru-RU" altLang="kk-KZ" dirty="0"/>
          </a:p>
        </p:txBody>
      </p:sp>
    </p:spTree>
    <p:extLst>
      <p:ext uri="{BB962C8B-B14F-4D97-AF65-F5344CB8AC3E}">
        <p14:creationId xmlns:p14="http://schemas.microsoft.com/office/powerpoint/2010/main" val="9725659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D2DAE9-F354-4310-AD39-F7818571950D}" type="datetimeFigureOut">
              <a:rPr lang="ru-RU"/>
              <a:pPr>
                <a:defRPr/>
              </a:pPr>
              <a:t>14.08.2024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9C4653-BF09-43FD-83EF-26387D8F70A2}" type="slidenum">
              <a:rPr lang="ru-RU" altLang="kk-KZ"/>
              <a:pPr>
                <a:defRPr/>
              </a:pPr>
              <a:t>‹#›</a:t>
            </a:fld>
            <a:endParaRPr lang="ru-RU" altLang="kk-KZ" dirty="0"/>
          </a:p>
        </p:txBody>
      </p:sp>
    </p:spTree>
    <p:extLst>
      <p:ext uri="{BB962C8B-B14F-4D97-AF65-F5344CB8AC3E}">
        <p14:creationId xmlns:p14="http://schemas.microsoft.com/office/powerpoint/2010/main" val="12055838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cs typeface="Arial" charset="0"/>
              </a:defRPr>
            </a:lvl1pPr>
          </a:lstStyle>
          <a:p>
            <a:pPr>
              <a:defRPr/>
            </a:pPr>
            <a:fld id="{3D79D1FE-96F4-469C-864C-0FCD326E7558}" type="datetimeFigureOut">
              <a:rPr lang="ru-RU"/>
              <a:pPr>
                <a:defRPr/>
              </a:pPr>
              <a:t>14.08.2024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27D87BE9-F5B2-49F6-882A-80E190F6841A}" type="slidenum">
              <a:rPr lang="ru-RU" altLang="kk-KZ"/>
              <a:pPr>
                <a:defRPr/>
              </a:pPr>
              <a:t>‹#›</a:t>
            </a:fld>
            <a:endParaRPr lang="ru-RU" altLang="kk-K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Прямоугольник 1"/>
          <p:cNvSpPr>
            <a:spLocks noChangeArrowheads="1"/>
          </p:cNvSpPr>
          <p:nvPr/>
        </p:nvSpPr>
        <p:spPr bwMode="auto">
          <a:xfrm>
            <a:off x="952500" y="2559050"/>
            <a:ext cx="290195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kk-KZ" sz="36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Пәні:</a:t>
            </a:r>
            <a:endParaRPr lang="ru-RU" altLang="kk-KZ" sz="360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51" name="Прямоугольник 2"/>
          <p:cNvSpPr>
            <a:spLocks noChangeArrowheads="1"/>
          </p:cNvSpPr>
          <p:nvPr/>
        </p:nvSpPr>
        <p:spPr bwMode="auto">
          <a:xfrm>
            <a:off x="952500" y="3470275"/>
            <a:ext cx="290195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kk-KZ" sz="36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Сынып: </a:t>
            </a:r>
            <a:endParaRPr lang="ru-RU" altLang="kk-KZ" sz="360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52" name="Прямоугольник 3"/>
          <p:cNvSpPr>
            <a:spLocks noChangeArrowheads="1"/>
          </p:cNvSpPr>
          <p:nvPr/>
        </p:nvSpPr>
        <p:spPr bwMode="auto">
          <a:xfrm>
            <a:off x="952500" y="4381500"/>
            <a:ext cx="290195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kk-KZ" sz="36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Тоқсан:</a:t>
            </a:r>
            <a:endParaRPr lang="ru-RU" altLang="kk-KZ" sz="360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53" name="Прямоугольник 4"/>
          <p:cNvSpPr>
            <a:spLocks noChangeArrowheads="1"/>
          </p:cNvSpPr>
          <p:nvPr/>
        </p:nvSpPr>
        <p:spPr bwMode="auto">
          <a:xfrm>
            <a:off x="952500" y="5292725"/>
            <a:ext cx="677862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kk-KZ" altLang="kk-KZ" sz="36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Ұстаздың</a:t>
            </a:r>
            <a:r>
              <a:rPr lang="ru-RU" altLang="kk-KZ" sz="36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аты-жөні:</a:t>
            </a:r>
            <a:endParaRPr lang="ru-RU" altLang="kk-KZ" sz="360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54" name="Прямоугольник 5"/>
          <p:cNvSpPr>
            <a:spLocks noChangeArrowheads="1"/>
          </p:cNvSpPr>
          <p:nvPr/>
        </p:nvSpPr>
        <p:spPr bwMode="auto">
          <a:xfrm>
            <a:off x="2635250" y="2538413"/>
            <a:ext cx="884237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kk-KZ" sz="3600" b="1">
                <a:solidFill>
                  <a:srgbClr val="00206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                              </a:t>
            </a:r>
            <a:r>
              <a:rPr lang="ru-RU" altLang="kk-KZ" sz="36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Алгебра</a:t>
            </a:r>
            <a:endParaRPr lang="ru-RU" altLang="kk-KZ" sz="360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55" name="Прямоугольник 6"/>
          <p:cNvSpPr>
            <a:spLocks noChangeArrowheads="1"/>
          </p:cNvSpPr>
          <p:nvPr/>
        </p:nvSpPr>
        <p:spPr bwMode="auto">
          <a:xfrm>
            <a:off x="5988050" y="3449638"/>
            <a:ext cx="290195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kk-KZ" sz="36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8</a:t>
            </a:r>
            <a:endParaRPr lang="ru-RU" altLang="kk-KZ" sz="360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56" name="Прямоугольник 7"/>
          <p:cNvSpPr>
            <a:spLocks noChangeArrowheads="1"/>
          </p:cNvSpPr>
          <p:nvPr/>
        </p:nvSpPr>
        <p:spPr bwMode="auto">
          <a:xfrm>
            <a:off x="5988050" y="4360863"/>
            <a:ext cx="290195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kk-KZ" sz="3600" b="1">
                <a:solidFill>
                  <a:srgbClr val="00206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         </a:t>
            </a:r>
            <a:r>
              <a:rPr lang="en-US" altLang="kk-KZ" sz="36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kk-KZ" altLang="kk-KZ" sz="36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</a:t>
            </a:r>
            <a:endParaRPr lang="ru-RU" altLang="kk-KZ" sz="360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Скругленный прямоугольник 22"/>
          <p:cNvSpPr/>
          <p:nvPr/>
        </p:nvSpPr>
        <p:spPr>
          <a:xfrm>
            <a:off x="766763" y="625475"/>
            <a:ext cx="10456862" cy="1646238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1415845" y="3584575"/>
            <a:ext cx="6400800" cy="1489075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27" name="TextBox 26"/>
          <p:cNvSpPr txBox="1"/>
          <p:nvPr/>
        </p:nvSpPr>
        <p:spPr>
          <a:xfrm>
            <a:off x="1041400" y="823913"/>
            <a:ext cx="9763125" cy="1323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4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Сабақтың тақырыбы</a:t>
            </a:r>
            <a:r>
              <a:rPr lang="kk-KZ" sz="4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      </a:t>
            </a:r>
            <a:r>
              <a:rPr lang="kk-KZ" sz="4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Квадрат        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4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                   теңдеулерді шешу</a:t>
            </a:r>
            <a:endParaRPr lang="ru-RU" sz="4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46100" y="3556000"/>
            <a:ext cx="8037513" cy="1323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4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Оқу мақсаты  </a:t>
            </a:r>
            <a:r>
              <a:rPr lang="kk-KZ" sz="4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endParaRPr lang="en-US" sz="40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квадрат теңдеулерді</a:t>
            </a:r>
            <a:r>
              <a:rPr lang="en-US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шешу</a:t>
            </a:r>
            <a:endParaRPr lang="ru-RU" sz="4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8" name="Рисунок 2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9613" y="2346325"/>
            <a:ext cx="3521075" cy="432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Скругленный прямоугольник 23"/>
          <p:cNvSpPr/>
          <p:nvPr/>
        </p:nvSpPr>
        <p:spPr>
          <a:xfrm>
            <a:off x="914400" y="1563688"/>
            <a:ext cx="7593013" cy="222726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4099" name="TextBox 25"/>
          <p:cNvSpPr txBox="1">
            <a:spLocks noChangeArrowheads="1"/>
          </p:cNvSpPr>
          <p:nvPr/>
        </p:nvSpPr>
        <p:spPr bwMode="auto">
          <a:xfrm>
            <a:off x="1189038" y="1708150"/>
            <a:ext cx="7043737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kk-KZ" altLang="ru-RU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Бүгінгі сабақта</a:t>
            </a:r>
            <a:r>
              <a:rPr lang="kk-KZ" altLang="ru-RU" sz="4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kk-KZ" altLang="ru-RU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квадрат теңдеулерді шешуді </a:t>
            </a:r>
            <a:r>
              <a:rPr lang="kk-KZ" altLang="ru-RU" sz="4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үйренесіздер</a:t>
            </a:r>
            <a:endParaRPr lang="ru-RU" altLang="ru-RU" sz="4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100" name="Рисунок 2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9775" y="1974850"/>
            <a:ext cx="3521075" cy="432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46075" y="254000"/>
            <a:ext cx="3397250" cy="70802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>
              <a:defRPr/>
            </a:pPr>
            <a:r>
              <a:rPr lang="kk-KZ" sz="40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№</a:t>
            </a:r>
            <a:r>
              <a:rPr lang="ru-RU" sz="40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kk-KZ" sz="40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тапсырма</a:t>
            </a:r>
            <a:endParaRPr lang="ru-RU" sz="40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23" name="Прямоугольник 1"/>
          <p:cNvSpPr>
            <a:spLocks noChangeArrowheads="1"/>
          </p:cNvSpPr>
          <p:nvPr/>
        </p:nvSpPr>
        <p:spPr bwMode="auto">
          <a:xfrm>
            <a:off x="3525838" y="0"/>
            <a:ext cx="8229600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ru-RU" altLang="ru-RU" b="1" i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Бер</a:t>
            </a:r>
            <a:r>
              <a:rPr lang="kk-KZ" altLang="ru-RU" b="1" i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ілген квадрат теңдеудің дискриминантын тауып,түбірлерінің санын көрсетіңдер:</a:t>
            </a:r>
            <a:endParaRPr lang="en-US" altLang="ru-RU" b="1" i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24" name="Прямоугольник 1"/>
          <p:cNvSpPr>
            <a:spLocks noRot="1" noChangeAspect="1" noMove="1" noResize="1" noEditPoints="1" noAdjustHandles="1" noChangeArrowheads="1" noChangeShapeType="1" noTextEdit="1"/>
          </p:cNvSpPr>
          <p:nvPr/>
        </p:nvSpPr>
        <p:spPr bwMode="auto">
          <a:xfrm>
            <a:off x="287337" y="2079625"/>
            <a:ext cx="11024676" cy="3676456"/>
          </a:xfrm>
          <a:prstGeom prst="rect">
            <a:avLst/>
          </a:prstGeom>
          <a:blipFill>
            <a:blip r:embed="rId2"/>
            <a:stretch>
              <a:fillRect l="-1935" t="-2985"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r>
              <a:rPr lang="ru-RU">
                <a:noFill/>
              </a:rPr>
              <a:t> 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46075" y="254000"/>
            <a:ext cx="3397250" cy="70802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>
              <a:defRPr/>
            </a:pPr>
            <a:r>
              <a:rPr lang="kk-KZ" sz="40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№</a:t>
            </a:r>
            <a:r>
              <a:rPr lang="ru-RU" sz="40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kk-KZ" sz="4000" b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kk-KZ" sz="40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тапсырма</a:t>
            </a:r>
            <a:endParaRPr lang="ru-RU" sz="40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47" name="Прямоугольник 1"/>
          <p:cNvSpPr>
            <a:spLocks noChangeArrowheads="1"/>
          </p:cNvSpPr>
          <p:nvPr/>
        </p:nvSpPr>
        <p:spPr bwMode="auto">
          <a:xfrm>
            <a:off x="3570288" y="176213"/>
            <a:ext cx="8229600" cy="157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ru-RU" altLang="ru-RU" b="1" i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Бер</a:t>
            </a:r>
            <a:r>
              <a:rPr lang="kk-KZ" altLang="ru-RU" b="1" i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ілген квадрат теңдеудің дискриминантын тауып,түбірлерінің санын көрсетіңдер:</a:t>
            </a:r>
            <a:endParaRPr lang="en-US" altLang="ru-RU" b="1" i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578229" y="2622038"/>
                <a:ext cx="10851770" cy="232089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defRPr/>
                </a:pPr>
                <a:r>
                  <a:rPr lang="en-US" altLang="ru-RU" sz="3600" b="1" i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-1,4</a:t>
                </a:r>
                <a:r>
                  <a:rPr lang="ru-RU" altLang="ru-RU" sz="3600" b="1" i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х</a:t>
                </a:r>
                <a:r>
                  <a:rPr lang="ru-RU" altLang="ru-RU" sz="3600" b="1" i="1" baseline="30000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</a:t>
                </a:r>
                <a:r>
                  <a:rPr lang="ru-RU" altLang="ru-RU" sz="3600" b="1" i="1" dirty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+ </a:t>
                </a:r>
                <a:r>
                  <a:rPr lang="en-US" altLang="ru-RU" sz="3600" b="1" i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21</a:t>
                </a:r>
                <a:r>
                  <a:rPr lang="ru-RU" altLang="ru-RU" sz="3600" b="1" i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х+</a:t>
                </a:r>
                <a:r>
                  <a:rPr lang="en-US" altLang="ru-RU" sz="3600" b="1" i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2,7</a:t>
                </a:r>
                <a:r>
                  <a:rPr lang="ru-RU" altLang="ru-RU" sz="3600" b="1" i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=</a:t>
                </a:r>
                <a:r>
                  <a:rPr lang="en-US" altLang="ru-RU" sz="3600" b="1" i="1" dirty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0</a:t>
                </a:r>
                <a:r>
                  <a:rPr lang="kk-KZ" altLang="ru-RU" sz="3600" b="1" i="1" dirty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,</a:t>
                </a:r>
                <a:r>
                  <a:rPr lang="ru-RU" altLang="ru-RU" sz="3600" b="1" i="1" dirty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а≠</a:t>
                </a:r>
                <a:r>
                  <a:rPr lang="ru-RU" altLang="ru-RU" sz="3600" b="1" i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0</a:t>
                </a:r>
                <a:endParaRPr lang="en-US" altLang="ru-RU" sz="3600" b="1" i="1" dirty="0" smtClean="0">
                  <a:solidFill>
                    <a:srgbClr val="C0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defRPr/>
                </a:pPr>
                <a:r>
                  <a:rPr lang="ru-RU" altLang="ru-RU" sz="3600" b="1" i="1" dirty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а</a:t>
                </a:r>
                <a:r>
                  <a:rPr lang="ru-RU" altLang="ru-RU" sz="3600" b="1" i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=</a:t>
                </a:r>
                <a:r>
                  <a:rPr lang="en-US" altLang="ru-RU" sz="3600" b="1" i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-1,4</a:t>
                </a:r>
                <a:r>
                  <a:rPr lang="ru-RU" altLang="ru-RU" sz="3600" b="1" i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,</a:t>
                </a:r>
                <a:r>
                  <a:rPr lang="en-US" altLang="ru-RU" sz="3600" b="1" i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b=2</a:t>
                </a:r>
                <a:r>
                  <a:rPr lang="ru-RU" altLang="ru-RU" sz="3600" b="1" i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</a:t>
                </a:r>
                <a:r>
                  <a:rPr lang="en-US" altLang="ru-RU" sz="3600" b="1" i="1" dirty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,</a:t>
                </a:r>
                <a:r>
                  <a:rPr lang="ru-RU" altLang="ru-RU" sz="3600" b="1" i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с=</a:t>
                </a:r>
                <a:r>
                  <a:rPr lang="en-US" altLang="ru-RU" sz="3600" b="1" i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2,7</a:t>
                </a:r>
              </a:p>
              <a:p>
                <a:pPr>
                  <a:defRPr/>
                </a:pPr>
                <a:r>
                  <a:rPr lang="en-US" altLang="ru-RU" sz="3600" b="1" i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ru-RU" sz="36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ru-RU" sz="36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𝒃</m:t>
                        </m:r>
                      </m:e>
                      <m:sup>
                        <m:r>
                          <a:rPr lang="en-US" altLang="ru-RU" sz="36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US" altLang="ru-RU" sz="3600" b="1" i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-4ac=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ru-RU" sz="36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ru-RU" sz="36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(−</m:t>
                        </m:r>
                        <m:r>
                          <a:rPr lang="en-US" altLang="ru-RU" sz="36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𝟏</m:t>
                        </m:r>
                        <m:r>
                          <a:rPr lang="en-US" altLang="ru-RU" sz="36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altLang="ru-RU" sz="36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𝟒</m:t>
                        </m:r>
                        <m:r>
                          <a:rPr lang="en-US" altLang="ru-RU" sz="36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)</m:t>
                        </m:r>
                      </m:e>
                      <m:sup>
                        <m:r>
                          <a:rPr lang="en-US" altLang="ru-RU" sz="36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US" altLang="ru-RU" sz="3600" b="1" i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-4·(-</a:t>
                </a:r>
                <a:r>
                  <a:rPr lang="en-US" altLang="ru-RU" sz="3600" b="1" i="1" dirty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1,4) </a:t>
                </a:r>
                <a:r>
                  <a:rPr lang="en-US" altLang="ru-RU" sz="3600" b="1" i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·2,7= 1,96+15,12=17,08&gt;0</a:t>
                </a:r>
              </a:p>
              <a:p>
                <a:pPr>
                  <a:defRPr/>
                </a:pPr>
                <a:r>
                  <a:rPr lang="en-US" altLang="ru-RU" sz="3600" b="1" i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D&gt;0 </a:t>
                </a:r>
                <a:r>
                  <a:rPr lang="kk-KZ" altLang="ru-RU" sz="3600" b="1" i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болғандықтан, теңдеудің екі түбірі бар</a:t>
                </a:r>
                <a:endParaRPr lang="en-US" altLang="ru-RU" sz="3600" b="1" i="1" dirty="0" smtClean="0">
                  <a:solidFill>
                    <a:srgbClr val="C0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8229" y="2622038"/>
                <a:ext cx="10851770" cy="2320892"/>
              </a:xfrm>
              <a:prstGeom prst="rect">
                <a:avLst/>
              </a:prstGeom>
              <a:blipFill>
                <a:blip r:embed="rId2"/>
                <a:stretch>
                  <a:fillRect l="-1742" t="-4199" b="-866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46414" y="254000"/>
            <a:ext cx="3396572" cy="70788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>
              <a:defRPr/>
            </a:pPr>
            <a:r>
              <a:rPr lang="kk-KZ" sz="40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№</a:t>
            </a:r>
            <a:r>
              <a:rPr lang="ru-RU" sz="40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kk-KZ" sz="40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kk-KZ" sz="40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тапсырма</a:t>
            </a:r>
            <a:endParaRPr lang="ru-RU" sz="40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47" name="Прямоугольник 1"/>
          <p:cNvSpPr>
            <a:spLocks noChangeArrowheads="1"/>
          </p:cNvSpPr>
          <p:nvPr/>
        </p:nvSpPr>
        <p:spPr bwMode="auto">
          <a:xfrm>
            <a:off x="3570288" y="176213"/>
            <a:ext cx="8229600" cy="157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ru-RU" altLang="ru-RU" b="1" i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Бер</a:t>
            </a:r>
            <a:r>
              <a:rPr lang="kk-KZ" altLang="ru-RU" b="1" i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ілген квадрат теңдеудің дискриминантын тауып,түбірлерінің санын көрсетіңдер:</a:t>
            </a:r>
            <a:endParaRPr lang="en-US" altLang="ru-RU" b="1" i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637223" y="1973109"/>
                <a:ext cx="10851770" cy="400340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defRPr/>
                </a:pPr>
                <a:r>
                  <a:rPr lang="ru-RU" altLang="ru-RU" sz="3600" b="1" i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altLang="ru-RU" sz="36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ru-RU" altLang="ru-RU" sz="36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𝟐</m:t>
                        </m:r>
                      </m:num>
                      <m:den>
                        <m:r>
                          <a:rPr lang="ru-RU" altLang="ru-RU" sz="36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𝟕</m:t>
                        </m:r>
                      </m:den>
                    </m:f>
                  </m:oMath>
                </a14:m>
                <a:r>
                  <a:rPr lang="ru-RU" altLang="ru-RU" sz="3600" b="1" i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х</a:t>
                </a:r>
                <a:r>
                  <a:rPr lang="ru-RU" altLang="ru-RU" sz="3600" b="1" i="1" baseline="30000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 </a:t>
                </a:r>
                <a:r>
                  <a:rPr lang="ru-RU" altLang="ru-RU" sz="3600" b="1" i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- </a:t>
                </a:r>
                <a:r>
                  <a:rPr lang="en-US" altLang="ru-RU" sz="3600" b="1" i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ru-RU" sz="36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ru-RU" altLang="ru-RU" sz="36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𝟐</m:t>
                        </m:r>
                      </m:num>
                      <m:den>
                        <m:r>
                          <a:rPr lang="ru-RU" altLang="ru-RU" sz="36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𝟕</m:t>
                        </m:r>
                      </m:den>
                    </m:f>
                  </m:oMath>
                </a14:m>
                <a:r>
                  <a:rPr lang="ru-RU" altLang="ru-RU" sz="3600" b="1" i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х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altLang="ru-RU" sz="3600" b="1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ru-RU" altLang="ru-RU" sz="3600" b="1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𝟏</m:t>
                        </m:r>
                      </m:num>
                      <m:den>
                        <m:r>
                          <a:rPr lang="ru-RU" altLang="ru-RU" sz="3600" b="1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𝟕</m:t>
                        </m:r>
                      </m:den>
                    </m:f>
                  </m:oMath>
                </a14:m>
                <a:r>
                  <a:rPr lang="ru-RU" altLang="ru-RU" sz="3600" b="1" i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=</a:t>
                </a:r>
                <a:r>
                  <a:rPr lang="en-US" altLang="ru-RU" sz="3600" b="1" i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0/: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altLang="ru-RU" sz="3600" b="1" i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ru-RU" altLang="ru-RU" sz="3600" b="1" i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𝟏</m:t>
                        </m:r>
                      </m:num>
                      <m:den>
                        <m:r>
                          <a:rPr lang="ru-RU" altLang="ru-RU" sz="3600" b="1" i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𝟕</m:t>
                        </m:r>
                      </m:den>
                    </m:f>
                  </m:oMath>
                </a14:m>
                <a:r>
                  <a:rPr lang="en-US" altLang="ru-RU" sz="3600" b="1" i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(</a:t>
                </a:r>
                <a:r>
                  <a:rPr lang="ru-RU" altLang="ru-RU" sz="3600" b="1" i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а</a:t>
                </a:r>
                <a:r>
                  <a:rPr lang="ru-RU" altLang="ru-RU" sz="3600" b="1" i="1" dirty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≠</a:t>
                </a:r>
                <a:r>
                  <a:rPr lang="ru-RU" altLang="ru-RU" sz="3600" b="1" i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0</a:t>
                </a:r>
                <a:r>
                  <a:rPr lang="en-US" altLang="ru-RU" sz="3600" b="1" i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)</a:t>
                </a:r>
                <a:endParaRPr lang="ru-RU" altLang="ru-RU" sz="3600" b="1" i="1" dirty="0" smtClean="0">
                  <a:solidFill>
                    <a:srgbClr val="C0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defRPr/>
                </a:pPr>
                <a:r>
                  <a:rPr lang="ru-RU" altLang="ru-RU" sz="3600" b="1" i="1" dirty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altLang="ru-RU" sz="36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ru-RU" altLang="ru-RU" sz="36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𝟐</m:t>
                        </m:r>
                      </m:num>
                      <m:den>
                        <m:r>
                          <a:rPr lang="ru-RU" altLang="ru-RU" sz="36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𝟕</m:t>
                        </m:r>
                      </m:den>
                    </m:f>
                  </m:oMath>
                </a14:m>
                <a:r>
                  <a:rPr lang="en-US" altLang="ru-RU" sz="3600" b="1" i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altLang="ru-RU" sz="3600" b="1" i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ru-RU" altLang="ru-RU" sz="3600" b="1" i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𝟏</m:t>
                        </m:r>
                      </m:num>
                      <m:den>
                        <m:r>
                          <a:rPr lang="ru-RU" altLang="ru-RU" sz="3600" b="1" i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𝟕</m:t>
                        </m:r>
                      </m:den>
                    </m:f>
                  </m:oMath>
                </a14:m>
                <a:r>
                  <a:rPr lang="en-US" altLang="ru-RU" sz="3600" b="1" i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altLang="ru-RU" sz="3600" b="1" i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ru-RU" altLang="ru-RU" sz="3600" b="1" i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𝟏</m:t>
                        </m:r>
                        <m:r>
                          <a:rPr lang="en-US" altLang="ru-RU" sz="3600" b="1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𝟔</m:t>
                        </m:r>
                      </m:num>
                      <m:den>
                        <m:r>
                          <a:rPr lang="ru-RU" altLang="ru-RU" sz="3600" b="1" i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𝟕</m:t>
                        </m:r>
                      </m:den>
                    </m:f>
                  </m:oMath>
                </a14:m>
                <a:r>
                  <a:rPr lang="en-US" altLang="ru-RU" sz="3600" b="1" i="1" dirty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ru-RU" sz="3600" b="1" i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· 7=16  ,   1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ru-RU" sz="36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ru-RU" altLang="ru-RU" sz="36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𝟐</m:t>
                        </m:r>
                      </m:num>
                      <m:den>
                        <m:r>
                          <a:rPr lang="ru-RU" altLang="ru-RU" sz="36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𝟕</m:t>
                        </m:r>
                      </m:den>
                    </m:f>
                  </m:oMath>
                </a14:m>
                <a:r>
                  <a:rPr lang="en-US" altLang="ru-RU" sz="3600" b="1" i="1" dirty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: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altLang="ru-RU" sz="3600" b="1" i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ru-RU" altLang="ru-RU" sz="3600" b="1" i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𝟏</m:t>
                        </m:r>
                      </m:num>
                      <m:den>
                        <m:r>
                          <a:rPr lang="ru-RU" altLang="ru-RU" sz="3600" b="1" i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𝟕</m:t>
                        </m:r>
                      </m:den>
                    </m:f>
                  </m:oMath>
                </a14:m>
                <a:r>
                  <a:rPr lang="en-US" altLang="ru-RU" sz="3600" b="1" i="1" dirty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altLang="ru-RU" sz="3600" b="1" i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ru-RU" sz="3600" b="1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𝟗</m:t>
                        </m:r>
                      </m:num>
                      <m:den>
                        <m:r>
                          <a:rPr lang="ru-RU" altLang="ru-RU" sz="3600" b="1" i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𝟕</m:t>
                        </m:r>
                      </m:den>
                    </m:f>
                  </m:oMath>
                </a14:m>
                <a:r>
                  <a:rPr lang="en-US" altLang="ru-RU" sz="3600" b="1" i="1" dirty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ru-RU" sz="3600" b="1" i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·7=9 ,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altLang="ru-RU" sz="3600" b="1" i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ru-RU" altLang="ru-RU" sz="3600" b="1" i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𝟏</m:t>
                        </m:r>
                      </m:num>
                      <m:den>
                        <m:r>
                          <a:rPr lang="ru-RU" altLang="ru-RU" sz="3600" b="1" i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𝟕</m:t>
                        </m:r>
                      </m:den>
                    </m:f>
                  </m:oMath>
                </a14:m>
                <a:r>
                  <a:rPr lang="en-US" altLang="ru-RU" sz="3600" b="1" i="1" dirty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: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altLang="ru-RU" sz="3600" b="1" i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ru-RU" altLang="ru-RU" sz="3600" b="1" i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𝟏</m:t>
                        </m:r>
                      </m:num>
                      <m:den>
                        <m:r>
                          <a:rPr lang="ru-RU" altLang="ru-RU" sz="3600" b="1" i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𝟕</m:t>
                        </m:r>
                      </m:den>
                    </m:f>
                  </m:oMath>
                </a14:m>
                <a:r>
                  <a:rPr lang="en-US" altLang="ru-RU" sz="3600" b="1" i="1" dirty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altLang="ru-RU" sz="3600" b="1" i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ru-RU" altLang="ru-RU" sz="3600" b="1" i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𝟏</m:t>
                        </m:r>
                      </m:num>
                      <m:den>
                        <m:r>
                          <a:rPr lang="ru-RU" altLang="ru-RU" sz="3600" b="1" i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𝟕</m:t>
                        </m:r>
                      </m:den>
                    </m:f>
                  </m:oMath>
                </a14:m>
                <a:r>
                  <a:rPr lang="en-US" altLang="ru-RU" sz="3600" b="1" i="1" dirty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ru-RU" sz="3600" b="1" i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·7=1</a:t>
                </a:r>
              </a:p>
              <a:p>
                <a:pPr>
                  <a:defRPr/>
                </a:pPr>
                <a:r>
                  <a:rPr lang="en-US" altLang="ru-RU" sz="3600" b="1" i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16</a:t>
                </a:r>
                <a:r>
                  <a:rPr lang="ru-RU" altLang="ru-RU" sz="3600" b="1" i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х</a:t>
                </a:r>
                <a:r>
                  <a:rPr lang="ru-RU" altLang="ru-RU" sz="3600" b="1" i="1" baseline="30000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 </a:t>
                </a:r>
                <a:r>
                  <a:rPr lang="ru-RU" altLang="ru-RU" sz="3600" b="1" i="1" dirty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- </a:t>
                </a:r>
                <a:r>
                  <a:rPr lang="en-US" altLang="ru-RU" sz="3600" b="1" i="1" dirty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9</a:t>
                </a:r>
                <a:r>
                  <a:rPr lang="ru-RU" altLang="ru-RU" sz="3600" b="1" i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х </a:t>
                </a:r>
                <a:r>
                  <a:rPr lang="ru-RU" altLang="ru-RU" sz="3600" b="1" i="1" dirty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- </a:t>
                </a:r>
                <a:r>
                  <a:rPr lang="en-US" altLang="ru-RU" sz="3600" b="1" i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</a:t>
                </a:r>
                <a:r>
                  <a:rPr lang="ru-RU" altLang="ru-RU" sz="3600" b="1" i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=</a:t>
                </a:r>
                <a:r>
                  <a:rPr lang="en-US" altLang="ru-RU" sz="3600" b="1" i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0</a:t>
                </a:r>
                <a14:m>
                  <m:oMath xmlns:m="http://schemas.openxmlformats.org/officeDocument/2006/math">
                    <m:r>
                      <a:rPr lang="en-US" altLang="ru-RU" sz="36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altLang="ru-RU" sz="3600" b="1" i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(</a:t>
                </a:r>
                <a:r>
                  <a:rPr lang="ru-RU" altLang="ru-RU" sz="3600" b="1" i="1" dirty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а≠0</a:t>
                </a:r>
                <a:r>
                  <a:rPr lang="en-US" altLang="ru-RU" sz="3600" b="1" i="1" dirty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)</a:t>
                </a:r>
                <a:endParaRPr lang="ru-RU" altLang="ru-RU" sz="3600" b="1" i="1" dirty="0">
                  <a:solidFill>
                    <a:srgbClr val="C0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defRPr/>
                </a:pPr>
                <a:r>
                  <a:rPr lang="ru-RU" altLang="ru-RU" sz="3600" b="1" i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а=</a:t>
                </a:r>
                <a:r>
                  <a:rPr lang="en-US" altLang="ru-RU" sz="3600" b="1" i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16</a:t>
                </a:r>
                <a:r>
                  <a:rPr lang="ru-RU" altLang="ru-RU" sz="3600" b="1" i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, </a:t>
                </a:r>
                <a:r>
                  <a:rPr lang="en-US" altLang="ru-RU" sz="3600" b="1" i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b=</a:t>
                </a:r>
                <a:r>
                  <a:rPr lang="ru-RU" altLang="ru-RU" sz="3600" b="1" i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-</a:t>
                </a:r>
                <a:r>
                  <a:rPr lang="en-US" altLang="ru-RU" sz="3600" b="1" i="1" dirty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9</a:t>
                </a:r>
                <a:r>
                  <a:rPr lang="en-US" altLang="ru-RU" sz="3600" b="1" i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,</a:t>
                </a:r>
                <a:r>
                  <a:rPr lang="ru-RU" altLang="ru-RU" sz="3600" b="1" i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с=-</a:t>
                </a:r>
                <a:r>
                  <a:rPr lang="en-US" altLang="ru-RU" sz="3600" b="1" i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</a:t>
                </a:r>
              </a:p>
              <a:p>
                <a:pPr>
                  <a:defRPr/>
                </a:pPr>
                <a:r>
                  <a:rPr lang="en-US" altLang="ru-RU" sz="3600" b="1" i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ru-RU" sz="36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ru-RU" sz="36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𝒃</m:t>
                        </m:r>
                      </m:e>
                      <m:sup>
                        <m:r>
                          <a:rPr lang="en-US" altLang="ru-RU" sz="36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US" altLang="ru-RU" sz="3600" b="1" i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-4ac=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ru-RU" sz="36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ru-RU" sz="36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(−</m:t>
                        </m:r>
                        <m:r>
                          <a:rPr lang="en-US" altLang="ru-RU" sz="36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𝟗</m:t>
                        </m:r>
                        <m:r>
                          <a:rPr lang="en-US" altLang="ru-RU" sz="36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)</m:t>
                        </m:r>
                      </m:e>
                      <m:sup>
                        <m:r>
                          <a:rPr lang="en-US" altLang="ru-RU" sz="36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US" altLang="ru-RU" sz="3600" b="1" i="1" dirty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-</a:t>
                </a:r>
                <a:r>
                  <a:rPr lang="en-US" altLang="ru-RU" sz="3600" b="1" i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4·16·(-1)=81+64=145&gt;0</a:t>
                </a:r>
              </a:p>
              <a:p>
                <a:pPr>
                  <a:defRPr/>
                </a:pPr>
                <a:r>
                  <a:rPr lang="en-US" altLang="ru-RU" sz="3600" b="1" i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D&gt;0 </a:t>
                </a:r>
                <a:r>
                  <a:rPr lang="kk-KZ" altLang="ru-RU" sz="3600" b="1" i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болғандықтан, теңдеудің екі түбірі бар</a:t>
                </a:r>
                <a:endParaRPr lang="en-US" altLang="ru-RU" sz="3600" b="1" i="1" dirty="0" smtClean="0">
                  <a:solidFill>
                    <a:srgbClr val="C0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7223" y="1973109"/>
                <a:ext cx="10851770" cy="4003404"/>
              </a:xfrm>
              <a:prstGeom prst="rect">
                <a:avLst/>
              </a:prstGeom>
              <a:blipFill>
                <a:blip r:embed="rId2"/>
                <a:stretch>
                  <a:fillRect l="-1742" b="-274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Прямая соединительная линия 4"/>
          <p:cNvCxnSpPr/>
          <p:nvPr/>
        </p:nvCxnSpPr>
        <p:spPr>
          <a:xfrm>
            <a:off x="2521974" y="3023419"/>
            <a:ext cx="221226" cy="36871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1823474" y="3259393"/>
            <a:ext cx="221226" cy="36871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5723895" y="3023419"/>
            <a:ext cx="221226" cy="36871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5303566" y="3281516"/>
            <a:ext cx="221226" cy="36871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8450939" y="3016045"/>
            <a:ext cx="221226" cy="36871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7964889" y="3259393"/>
            <a:ext cx="221226" cy="36871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238181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46414" y="254000"/>
            <a:ext cx="3396572" cy="70788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>
              <a:defRPr/>
            </a:pPr>
            <a:r>
              <a:rPr lang="kk-KZ" sz="40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№</a:t>
            </a:r>
            <a:r>
              <a:rPr lang="en-US" sz="40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kk-KZ" sz="40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kk-KZ" sz="40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тапсырма</a:t>
            </a:r>
            <a:endParaRPr lang="ru-RU" sz="40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47" name="Прямоугольник 1"/>
          <p:cNvSpPr>
            <a:spLocks noChangeArrowheads="1"/>
          </p:cNvSpPr>
          <p:nvPr/>
        </p:nvSpPr>
        <p:spPr bwMode="auto">
          <a:xfrm>
            <a:off x="3570288" y="176213"/>
            <a:ext cx="82296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ru-RU" altLang="ru-RU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Бер</a:t>
            </a:r>
            <a:r>
              <a:rPr lang="kk-KZ" altLang="ru-RU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ілген квадрат теңдеудің </a:t>
            </a:r>
            <a:r>
              <a:rPr lang="kk-KZ" altLang="ru-RU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түбірін табу керек:</a:t>
            </a:r>
            <a:endParaRPr lang="en-US" altLang="ru-RU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948118" y="1442167"/>
                <a:ext cx="10851770" cy="490339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defRPr/>
                </a:pPr>
                <a:r>
                  <a:rPr lang="ru-RU" altLang="ru-RU" sz="3600" b="1" i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3х</a:t>
                </a:r>
                <a:r>
                  <a:rPr lang="ru-RU" altLang="ru-RU" sz="3600" b="1" i="1" baseline="30000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 </a:t>
                </a:r>
                <a:r>
                  <a:rPr lang="ru-RU" altLang="ru-RU" sz="3600" b="1" i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- </a:t>
                </a:r>
                <a:r>
                  <a:rPr lang="ru-RU" altLang="ru-RU" sz="3600" b="1" i="1" dirty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8</a:t>
                </a:r>
                <a:r>
                  <a:rPr lang="ru-RU" altLang="ru-RU" sz="3600" b="1" i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х </a:t>
                </a:r>
                <a:r>
                  <a:rPr lang="ru-RU" altLang="ru-RU" sz="3600" b="1" i="1" dirty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+</a:t>
                </a:r>
                <a:r>
                  <a:rPr lang="ru-RU" altLang="ru-RU" sz="3600" b="1" i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ru-RU" sz="3600" b="1" i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4</a:t>
                </a:r>
                <a:r>
                  <a:rPr lang="ru-RU" altLang="ru-RU" sz="3600" b="1" i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=</a:t>
                </a:r>
                <a:r>
                  <a:rPr lang="en-US" altLang="ru-RU" sz="3600" b="1" i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0</a:t>
                </a:r>
                <a:r>
                  <a:rPr lang="en-US" altLang="ru-RU" sz="3600" b="1" i="1" dirty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,</a:t>
                </a:r>
                <a:r>
                  <a:rPr lang="en-US" altLang="ru-RU" sz="3600" b="1" i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(</a:t>
                </a:r>
                <a:r>
                  <a:rPr lang="ru-RU" altLang="ru-RU" sz="3600" b="1" i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а</a:t>
                </a:r>
                <a:r>
                  <a:rPr lang="ru-RU" altLang="ru-RU" sz="3600" b="1" i="1" dirty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≠</a:t>
                </a:r>
                <a:r>
                  <a:rPr lang="ru-RU" altLang="ru-RU" sz="3600" b="1" i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0</a:t>
                </a:r>
                <a:r>
                  <a:rPr lang="en-US" altLang="ru-RU" sz="3600" b="1" i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)</a:t>
                </a:r>
                <a:endParaRPr lang="ru-RU" altLang="ru-RU" sz="3600" b="1" i="1" dirty="0" smtClean="0">
                  <a:solidFill>
                    <a:srgbClr val="C0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defRPr/>
                </a:pPr>
                <a:r>
                  <a:rPr lang="ru-RU" altLang="ru-RU" sz="3600" b="1" i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а=</a:t>
                </a:r>
                <a:r>
                  <a:rPr lang="en-US" altLang="ru-RU" sz="3600" b="1" i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3</a:t>
                </a:r>
                <a:r>
                  <a:rPr lang="ru-RU" altLang="ru-RU" sz="3600" b="1" i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, </a:t>
                </a:r>
                <a:r>
                  <a:rPr lang="en-US" altLang="ru-RU" sz="3600" b="1" i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b=</a:t>
                </a:r>
                <a:r>
                  <a:rPr lang="ru-RU" altLang="ru-RU" sz="3600" b="1" i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-</a:t>
                </a:r>
                <a:r>
                  <a:rPr lang="en-US" altLang="ru-RU" sz="3600" b="1" i="1" dirty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8</a:t>
                </a:r>
                <a:r>
                  <a:rPr lang="en-US" altLang="ru-RU" sz="3600" b="1" i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,</a:t>
                </a:r>
                <a:r>
                  <a:rPr lang="ru-RU" altLang="ru-RU" sz="3600" b="1" i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с=</a:t>
                </a:r>
                <a:r>
                  <a:rPr lang="en-US" altLang="ru-RU" sz="3600" b="1" i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4</a:t>
                </a:r>
              </a:p>
              <a:p>
                <a:pPr>
                  <a:defRPr/>
                </a:pPr>
                <a:r>
                  <a:rPr lang="en-US" altLang="ru-RU" sz="3600" b="1" i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ru-RU" sz="36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ru-RU" sz="36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𝒃</m:t>
                        </m:r>
                      </m:e>
                      <m:sup>
                        <m:r>
                          <a:rPr lang="en-US" altLang="ru-RU" sz="36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US" altLang="ru-RU" sz="3600" b="1" i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-4ac=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ru-RU" sz="36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ru-RU" sz="36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(−</m:t>
                        </m:r>
                        <m:r>
                          <a:rPr lang="en-US" altLang="ru-RU" sz="36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𝟖</m:t>
                        </m:r>
                        <m:r>
                          <a:rPr lang="en-US" altLang="ru-RU" sz="36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)</m:t>
                        </m:r>
                      </m:e>
                      <m:sup>
                        <m:r>
                          <a:rPr lang="en-US" altLang="ru-RU" sz="36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US" altLang="ru-RU" sz="3600" b="1" i="1" dirty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-</a:t>
                </a:r>
                <a:r>
                  <a:rPr lang="en-US" altLang="ru-RU" sz="3600" b="1" i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4·3·4=64-48=16&gt;0</a:t>
                </a:r>
              </a:p>
              <a:p>
                <a:pPr>
                  <a:defRPr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altLang="ru-RU" sz="36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altLang="ru-RU" sz="36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𝒙</m:t>
                        </m:r>
                      </m:e>
                      <m:sub>
                        <m:r>
                          <a:rPr lang="en-US" altLang="ru-RU" sz="36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altLang="ru-RU" sz="3600" b="1" i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ru-RU" sz="3600" b="1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ru-RU" sz="3600" b="1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altLang="ru-RU" sz="3600" b="1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𝒃</m:t>
                        </m:r>
                        <m:r>
                          <a:rPr lang="en-US" altLang="ru-RU" sz="3600" b="1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</m:t>
                        </m:r>
                        <m:rad>
                          <m:radPr>
                            <m:degHide m:val="on"/>
                            <m:ctrlPr>
                              <a:rPr lang="en-US" altLang="ru-RU" sz="3600" b="1" i="1" dirty="0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altLang="ru-RU" sz="3600" b="1" i="1" dirty="0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𝑫</m:t>
                            </m:r>
                          </m:e>
                        </m:rad>
                      </m:num>
                      <m:den>
                        <m:r>
                          <a:rPr lang="en-US" altLang="ru-RU" sz="3600" b="1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𝟐</m:t>
                        </m:r>
                        <m:r>
                          <a:rPr lang="en-US" altLang="ru-RU" sz="3600" b="1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𝒂</m:t>
                        </m:r>
                      </m:den>
                    </m:f>
                  </m:oMath>
                </a14:m>
                <a:r>
                  <a:rPr lang="en-US" altLang="ru-RU" sz="3600" b="1" i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ru-RU" sz="3600" b="1" i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ru-RU" sz="3600" b="1" i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altLang="ru-RU" sz="3600" b="1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(−</m:t>
                        </m:r>
                        <m:r>
                          <a:rPr lang="en-US" altLang="ru-RU" sz="3600" b="1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𝟖</m:t>
                        </m:r>
                        <m:r>
                          <a:rPr lang="en-US" altLang="ru-RU" sz="3600" b="1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)−</m:t>
                        </m:r>
                        <m:rad>
                          <m:radPr>
                            <m:degHide m:val="on"/>
                            <m:ctrlPr>
                              <a:rPr lang="en-US" altLang="ru-RU" sz="3600" b="1" i="1" dirty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altLang="ru-RU" sz="3600" b="1" i="1" dirty="0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𝟏𝟔</m:t>
                            </m:r>
                          </m:e>
                        </m:rad>
                      </m:num>
                      <m:den>
                        <m:r>
                          <a:rPr lang="en-US" altLang="ru-RU" sz="3600" b="1" i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𝟐</m:t>
                        </m:r>
                        <m:r>
                          <a:rPr lang="en-US" altLang="ru-RU" sz="3600" b="1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∙</m:t>
                        </m:r>
                        <m:r>
                          <a:rPr lang="en-US" altLang="ru-RU" sz="3600" b="1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𝟑</m:t>
                        </m:r>
                      </m:den>
                    </m:f>
                  </m:oMath>
                </a14:m>
                <a:r>
                  <a:rPr lang="en-US" altLang="ru-RU" sz="3600" b="1" i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ru-RU" sz="3600" b="1" i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ru-RU" sz="3600" b="1" i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𝟖</m:t>
                        </m:r>
                        <m:r>
                          <a:rPr lang="en-US" altLang="ru-RU" sz="3600" b="1" i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altLang="ru-RU" sz="3600" b="1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𝟒</m:t>
                        </m:r>
                      </m:num>
                      <m:den>
                        <m:r>
                          <a:rPr lang="en-US" altLang="ru-RU" sz="3600" b="1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𝟔</m:t>
                        </m:r>
                      </m:den>
                    </m:f>
                  </m:oMath>
                </a14:m>
                <a:r>
                  <a:rPr lang="en-US" altLang="ru-RU" sz="3600" b="1" i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ru-RU" sz="3600" b="1" i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ru-RU" sz="3600" b="1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𝟒</m:t>
                        </m:r>
                      </m:num>
                      <m:den>
                        <m:r>
                          <a:rPr lang="en-US" altLang="ru-RU" sz="3600" b="1" i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𝟔</m:t>
                        </m:r>
                      </m:den>
                    </m:f>
                  </m:oMath>
                </a14:m>
                <a:r>
                  <a:rPr lang="en-US" altLang="ru-RU" sz="3600" b="1" i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ru-RU" sz="3600" b="1" i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ru-RU" sz="3600" b="1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𝟐</m:t>
                        </m:r>
                      </m:num>
                      <m:den>
                        <m:r>
                          <a:rPr lang="en-US" altLang="ru-RU" sz="3600" b="1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𝟑</m:t>
                        </m:r>
                      </m:den>
                    </m:f>
                  </m:oMath>
                </a14:m>
                <a:endParaRPr lang="en-US" altLang="ru-RU" sz="3600" b="1" i="1" dirty="0" smtClean="0">
                  <a:solidFill>
                    <a:srgbClr val="C0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defRPr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altLang="ru-RU" sz="36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altLang="ru-RU" sz="36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𝒙</m:t>
                        </m:r>
                      </m:e>
                      <m:sub>
                        <m:r>
                          <a:rPr lang="en-US" altLang="ru-RU" sz="36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altLang="ru-RU" sz="3600" b="1" i="1" dirty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ru-RU" sz="3600" b="1" i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ru-RU" sz="3600" b="1" i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altLang="ru-RU" sz="3600" b="1" i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𝒃</m:t>
                        </m:r>
                        <m:r>
                          <a:rPr lang="en-US" altLang="ru-RU" sz="3600" b="1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+</m:t>
                        </m:r>
                        <m:rad>
                          <m:radPr>
                            <m:degHide m:val="on"/>
                            <m:ctrlPr>
                              <a:rPr lang="en-US" altLang="ru-RU" sz="3600" b="1" i="1" dirty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altLang="ru-RU" sz="3600" b="1" i="1" dirty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𝑫</m:t>
                            </m:r>
                          </m:e>
                        </m:rad>
                      </m:num>
                      <m:den>
                        <m:r>
                          <a:rPr lang="en-US" altLang="ru-RU" sz="3600" b="1" i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𝟐</m:t>
                        </m:r>
                        <m:r>
                          <a:rPr lang="en-US" altLang="ru-RU" sz="3600" b="1" i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𝒂</m:t>
                        </m:r>
                      </m:den>
                    </m:f>
                  </m:oMath>
                </a14:m>
                <a:r>
                  <a:rPr lang="en-US" altLang="ru-RU" sz="3600" b="1" i="1" dirty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ru-RU" sz="3600" b="1" i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ru-RU" sz="3600" b="1" i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</m:t>
                        </m:r>
                        <m:d>
                          <m:dPr>
                            <m:ctrlPr>
                              <a:rPr lang="en-US" altLang="ru-RU" sz="3600" b="1" i="1" dirty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altLang="ru-RU" sz="3600" b="1" i="1" dirty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−</m:t>
                            </m:r>
                            <m:r>
                              <a:rPr lang="en-US" altLang="ru-RU" sz="3600" b="1" i="1" dirty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𝟖</m:t>
                            </m:r>
                          </m:e>
                        </m:d>
                        <m:r>
                          <a:rPr lang="en-US" altLang="ru-RU" sz="3600" b="1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+</m:t>
                        </m:r>
                        <m:rad>
                          <m:radPr>
                            <m:degHide m:val="on"/>
                            <m:ctrlPr>
                              <a:rPr lang="en-US" altLang="ru-RU" sz="3600" b="1" i="1" dirty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altLang="ru-RU" sz="3600" b="1" i="1" dirty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𝟏𝟔</m:t>
                            </m:r>
                          </m:e>
                        </m:rad>
                      </m:num>
                      <m:den>
                        <m:r>
                          <a:rPr lang="en-US" altLang="ru-RU" sz="3600" b="1" i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𝟐</m:t>
                        </m:r>
                        <m:r>
                          <a:rPr lang="en-US" altLang="ru-RU" sz="3600" b="1" i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∙</m:t>
                        </m:r>
                        <m:r>
                          <a:rPr lang="en-US" altLang="ru-RU" sz="3600" b="1" i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𝟑</m:t>
                        </m:r>
                      </m:den>
                    </m:f>
                  </m:oMath>
                </a14:m>
                <a:r>
                  <a:rPr lang="en-US" altLang="ru-RU" sz="3600" b="1" i="1" dirty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ru-RU" sz="3600" b="1" i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ru-RU" sz="3600" b="1" i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𝟖</m:t>
                        </m:r>
                        <m:r>
                          <a:rPr lang="en-US" altLang="ru-RU" sz="3600" b="1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lang="en-US" altLang="ru-RU" sz="3600" b="1" i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𝟒</m:t>
                        </m:r>
                      </m:num>
                      <m:den>
                        <m:r>
                          <a:rPr lang="en-US" altLang="ru-RU" sz="3600" b="1" i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𝟔</m:t>
                        </m:r>
                      </m:den>
                    </m:f>
                  </m:oMath>
                </a14:m>
                <a:r>
                  <a:rPr lang="en-US" altLang="ru-RU" sz="3600" b="1" i="1" dirty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ru-RU" sz="3600" b="1" i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ru-RU" sz="3600" b="1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𝟏𝟐</m:t>
                        </m:r>
                      </m:num>
                      <m:den>
                        <m:r>
                          <a:rPr lang="en-US" altLang="ru-RU" sz="3600" b="1" i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𝟔</m:t>
                        </m:r>
                      </m:den>
                    </m:f>
                  </m:oMath>
                </a14:m>
                <a:r>
                  <a:rPr lang="en-US" altLang="ru-RU" sz="3600" b="1" i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=2</a:t>
                </a:r>
              </a:p>
              <a:p>
                <a:pPr>
                  <a:defRPr/>
                </a:pPr>
                <a:endParaRPr lang="en-US" altLang="ru-RU" sz="3600" b="1" i="1" dirty="0">
                  <a:solidFill>
                    <a:srgbClr val="C0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defRPr/>
                </a:pPr>
                <a:r>
                  <a:rPr lang="kk-KZ" altLang="ru-RU" sz="3600" b="1" i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                                                                 </a:t>
                </a:r>
                <a:r>
                  <a:rPr lang="kk-KZ" altLang="ru-RU" sz="3600" b="1" i="1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Жауабы:{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ru-RU" sz="3600" b="1" i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ru-RU" sz="3600" b="1" i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𝟐</m:t>
                        </m:r>
                      </m:num>
                      <m:den>
                        <m:r>
                          <a:rPr lang="en-US" altLang="ru-RU" sz="3600" b="1" i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𝟑</m:t>
                        </m:r>
                      </m:den>
                    </m:f>
                    <m:r>
                      <a:rPr lang="kk-KZ" altLang="ru-RU" sz="3600" b="1" i="1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;</m:t>
                    </m:r>
                  </m:oMath>
                </a14:m>
                <a:r>
                  <a:rPr lang="en-US" altLang="ru-RU" sz="3600" b="1" i="1" dirty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ru-RU" sz="3600" b="1" i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2}</a:t>
                </a:r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8118" y="1442167"/>
                <a:ext cx="10851770" cy="4903394"/>
              </a:xfrm>
              <a:prstGeom prst="rect">
                <a:avLst/>
              </a:prstGeom>
              <a:blipFill>
                <a:blip r:embed="rId2"/>
                <a:stretch>
                  <a:fillRect l="-1742" t="-2114" r="-1067" b="-111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922192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Скругленный прямоугольник 23"/>
          <p:cNvSpPr/>
          <p:nvPr/>
        </p:nvSpPr>
        <p:spPr>
          <a:xfrm>
            <a:off x="914400" y="1563688"/>
            <a:ext cx="7593013" cy="222726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7171" name="TextBox 25"/>
          <p:cNvSpPr txBox="1">
            <a:spLocks noChangeArrowheads="1"/>
          </p:cNvSpPr>
          <p:nvPr/>
        </p:nvSpPr>
        <p:spPr bwMode="auto">
          <a:xfrm>
            <a:off x="1189038" y="1708150"/>
            <a:ext cx="7043737" cy="193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kk-KZ" altLang="ru-RU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Бүгінгі сабақта</a:t>
            </a:r>
            <a:r>
              <a:rPr lang="kk-KZ" altLang="ru-RU" sz="4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kk-KZ" altLang="ru-RU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квадрат теңдеулерді </a:t>
            </a:r>
            <a:r>
              <a:rPr lang="kk-KZ" altLang="ru-RU" sz="40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шешуді </a:t>
            </a:r>
            <a:r>
              <a:rPr lang="kk-KZ" altLang="ru-RU" sz="4000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үйрендіңіздер</a:t>
            </a:r>
            <a:endParaRPr lang="ru-RU" altLang="ru-RU" sz="4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172" name="Рисунок 2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9775" y="1974850"/>
            <a:ext cx="3521075" cy="432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1633</TotalTime>
  <Words>145</Words>
  <Application>Microsoft Office PowerPoint</Application>
  <PresentationFormat>Широкоэкранный</PresentationFormat>
  <Paragraphs>41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4" baseType="lpstr">
      <vt:lpstr>Arial</vt:lpstr>
      <vt:lpstr>Calibri</vt:lpstr>
      <vt:lpstr>Cambria Math</vt:lpstr>
      <vt:lpstr>Tahoma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Действительные числа</dc:title>
  <dc:creator>User</dc:creator>
  <cp:lastModifiedBy>Huawei</cp:lastModifiedBy>
  <cp:revision>175</cp:revision>
  <dcterms:created xsi:type="dcterms:W3CDTF">2022-09-04T21:41:09Z</dcterms:created>
  <dcterms:modified xsi:type="dcterms:W3CDTF">2024-08-14T05:19:10Z</dcterms:modified>
</cp:coreProperties>
</file>