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8" r:id="rId2"/>
    <p:sldId id="280" r:id="rId3"/>
    <p:sldId id="281" r:id="rId4"/>
    <p:sldId id="319" r:id="rId5"/>
    <p:sldId id="320" r:id="rId6"/>
    <p:sldId id="314" r:id="rId7"/>
    <p:sldId id="321" r:id="rId8"/>
    <p:sldId id="322" r:id="rId9"/>
    <p:sldId id="323" r:id="rId10"/>
    <p:sldId id="318" r:id="rId11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uzgel" initials="u" lastIdx="1" clrIdx="0">
    <p:extLst>
      <p:ext uri="{19B8F6BF-5375-455C-9EA6-DF929625EA0E}">
        <p15:presenceInfo xmlns:p15="http://schemas.microsoft.com/office/powerpoint/2012/main" userId="uzgel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F1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6" d="100"/>
          <a:sy n="46" d="100"/>
        </p:scale>
        <p:origin x="53" y="81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8987EE-7429-4D2A-83E6-CB32EC153EA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4397F-087F-44A8-8974-3F64B1B5D775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17020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3AD048-A82F-403B-B48F-FF90C7C50E39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75F94E-58EA-4A77-BB9C-8CECD1DFCF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5955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B1CAFF-9974-4192-8AA0-437749996BD7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E00F3-8C8D-4491-BA00-5FF2295003D9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84656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B8985E-DFF2-4050-A7BE-05EA017BB07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12838-9C61-41D5-B4AB-B25AAE84EE8C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755895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A4CA34-7507-43A1-BAF7-A7DC072C3461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3664ED-FE85-4A5C-B69C-333E2798A478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72326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D503AC-4476-48AE-80AA-41549DA84C7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7A59FC-6A7B-4EA3-96A1-2B6D4269C6B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124144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77530A-D5D7-4A55-85EE-66A7B273850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5F27E-C7DA-47D4-B8F6-F848C0B13353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8876715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ED071-C379-4EEF-875E-FA9B76641CF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FBA0B4-5346-4192-9B2E-FA794DD90D64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595484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EC8CF0-A5DC-43A5-8EFC-1592C96C6043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83DA2F-C9B2-4B17-B1E5-5008FB20E466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2418677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400D1-A47D-43B0-86CA-E71C9668D27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03CC1-0D84-41E9-9698-715A9088FA5D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972565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D2DAE9-F354-4310-AD39-F7818571950D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C4653-BF09-43FD-83EF-26387D8F70A2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  <p:extLst>
      <p:ext uri="{BB962C8B-B14F-4D97-AF65-F5344CB8AC3E}">
        <p14:creationId xmlns:p14="http://schemas.microsoft.com/office/powerpoint/2010/main" val="1205583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3D79D1FE-96F4-469C-864C-0FCD326E7558}" type="datetimeFigureOut">
              <a:rPr lang="ru-RU"/>
              <a:pPr>
                <a:defRPr/>
              </a:pPr>
              <a:t>14.08.2024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7D87BE9-F5B2-49F6-882A-80E190F6841A}" type="slidenum">
              <a:rPr lang="ru-RU" altLang="kk-KZ"/>
              <a:pPr>
                <a:defRPr/>
              </a:pPr>
              <a:t>‹#›</a:t>
            </a:fld>
            <a:endParaRPr lang="ru-RU" altLang="kk-K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Прямоугольник 1"/>
          <p:cNvSpPr>
            <a:spLocks noChangeArrowheads="1"/>
          </p:cNvSpPr>
          <p:nvPr/>
        </p:nvSpPr>
        <p:spPr bwMode="auto">
          <a:xfrm>
            <a:off x="952500" y="255905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952500" y="3470275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Сынып: 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2" name="Прямоугольник 3"/>
          <p:cNvSpPr>
            <a:spLocks noChangeArrowheads="1"/>
          </p:cNvSpPr>
          <p:nvPr/>
        </p:nvSpPr>
        <p:spPr bwMode="auto">
          <a:xfrm>
            <a:off x="952500" y="4381500"/>
            <a:ext cx="290195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Тоқсан</a:t>
            </a:r>
            <a:r>
              <a:rPr lang="ru-RU" altLang="kk-KZ" sz="36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altLang="kk-KZ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3" name="Прямоугольник 4"/>
          <p:cNvSpPr>
            <a:spLocks noChangeArrowheads="1"/>
          </p:cNvSpPr>
          <p:nvPr/>
        </p:nvSpPr>
        <p:spPr bwMode="auto">
          <a:xfrm>
            <a:off x="952500" y="5292725"/>
            <a:ext cx="677862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Ұстаздың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аты-жөні: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4" name="Прямоугольник 5"/>
          <p:cNvSpPr>
            <a:spLocks noChangeArrowheads="1"/>
          </p:cNvSpPr>
          <p:nvPr/>
        </p:nvSpPr>
        <p:spPr bwMode="auto">
          <a:xfrm>
            <a:off x="2635250" y="2538413"/>
            <a:ext cx="884237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                     </a:t>
            </a: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5" name="Прямоугольник 6"/>
          <p:cNvSpPr>
            <a:spLocks noChangeArrowheads="1"/>
          </p:cNvSpPr>
          <p:nvPr/>
        </p:nvSpPr>
        <p:spPr bwMode="auto">
          <a:xfrm>
            <a:off x="5988050" y="3449638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8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6" name="Прямоугольник 7"/>
          <p:cNvSpPr>
            <a:spLocks noChangeArrowheads="1"/>
          </p:cNvSpPr>
          <p:nvPr/>
        </p:nvSpPr>
        <p:spPr bwMode="auto">
          <a:xfrm>
            <a:off x="5988050" y="4360863"/>
            <a:ext cx="290195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kk-KZ" sz="3600" b="1">
                <a:solidFill>
                  <a:srgbClr val="00206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          </a:t>
            </a:r>
            <a:r>
              <a:rPr lang="en-US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kk-KZ" altLang="kk-KZ" sz="36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endParaRPr lang="ru-RU" altLang="kk-KZ" sz="360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7"/>
            <a:ext cx="7593013" cy="269900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sz="4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</a:t>
            </a: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теоремасын қолдануды үйрендіңіздер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4022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Скругленный прямоугольник 22"/>
          <p:cNvSpPr/>
          <p:nvPr/>
        </p:nvSpPr>
        <p:spPr>
          <a:xfrm>
            <a:off x="766763" y="625475"/>
            <a:ext cx="10456862" cy="164623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415845" y="3584575"/>
            <a:ext cx="6400800" cy="148907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1041400" y="823913"/>
            <a:ext cx="9763125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Сабақтың тақырыбы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    </a:t>
            </a: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Квадрат        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теңдеулерді шешу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546100" y="3556000"/>
            <a:ext cx="8037513" cy="1323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Оқу мақсаты  </a:t>
            </a:r>
            <a:r>
              <a:rPr lang="kk-KZ" sz="4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k-KZ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теоремасын қолдану</a:t>
            </a:r>
            <a:endParaRPr lang="ru-RU" sz="40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8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9613" y="2346325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Скругленный прямоугольник 23"/>
          <p:cNvSpPr/>
          <p:nvPr/>
        </p:nvSpPr>
        <p:spPr>
          <a:xfrm>
            <a:off x="914400" y="1563687"/>
            <a:ext cx="7593013" cy="269900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4099" name="TextBox 25"/>
          <p:cNvSpPr txBox="1">
            <a:spLocks noChangeArrowheads="1"/>
          </p:cNvSpPr>
          <p:nvPr/>
        </p:nvSpPr>
        <p:spPr bwMode="auto">
          <a:xfrm>
            <a:off x="1189038" y="1708150"/>
            <a:ext cx="7043737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Бүгінгі сабақта</a:t>
            </a:r>
            <a:r>
              <a:rPr lang="kk-KZ" alt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ru-RU" sz="4000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40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Виет теоремасын қолдануды үйренесіздер</a:t>
            </a:r>
            <a:endParaRPr lang="ru-RU" altLang="ru-RU" sz="40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100" name="Рисунок 2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9775" y="1974850"/>
            <a:ext cx="3521075" cy="4322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008" y="254000"/>
            <a:ext cx="344940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Өткенге шолу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Теңдеулерді шешіңдер:</a:t>
            </a: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3731341" y="2602501"/>
                <a:ext cx="3200492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𝒑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1341" y="2602501"/>
                <a:ext cx="3200492" cy="13281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Круговая стрелка 7"/>
          <p:cNvSpPr/>
          <p:nvPr/>
        </p:nvSpPr>
        <p:spPr>
          <a:xfrm>
            <a:off x="3878826" y="1334523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овая стрелка 9"/>
          <p:cNvSpPr/>
          <p:nvPr/>
        </p:nvSpPr>
        <p:spPr>
          <a:xfrm>
            <a:off x="6776882" y="2964602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79403" y="1273103"/>
            <a:ext cx="27430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9х+14=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7349561" y="4232580"/>
                <a:ext cx="3643049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𝟕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𝟗</m:t>
                              </m:r>
                            </m:e>
                            <m:e>
                              <m:r>
                                <a:rPr lang="ru-RU" sz="3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𝟕</m:t>
                              </m:r>
                              <m:r>
                                <a:rPr lang="ru-RU" sz="3600" b="1" i="1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·(−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)=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49561" y="4232580"/>
                <a:ext cx="3643049" cy="13281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Прямоугольник 3"/>
          <p:cNvSpPr/>
          <p:nvPr/>
        </p:nvSpPr>
        <p:spPr>
          <a:xfrm>
            <a:off x="378069" y="5376034"/>
            <a:ext cx="33332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kk-KZ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Жауабы: {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-7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-2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}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881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008" y="254000"/>
            <a:ext cx="3449406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Өткенге шолу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Теңдеулерді шешіңдер:</a:t>
            </a: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707922" y="714860"/>
                <a:ext cx="12821704" cy="7788351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3х</a:t>
                </a:r>
                <a:r>
                  <a:rPr lang="ru-RU" sz="3600" b="1" i="1" baseline="30000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</a:t>
                </a:r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-8х+5=</a:t>
                </a:r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0/:3</a:t>
                </a:r>
              </a:p>
              <a:p>
                <a:pPr algn="ctr">
                  <a:defRPr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p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x+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=0</a:t>
                </a:r>
              </a:p>
              <a:p>
                <a:pPr algn="ctr">
                  <a:defRPr/>
                </a:pPr>
                <a:r>
                  <a:rPr lang="en-US" sz="3600" b="1" i="1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</a:t>
                </a:r>
                <a:r>
                  <a:rPr lang="en-US" sz="3600" b="1" i="1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=-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𝟖</m:t>
                        </m:r>
                      </m:num>
                      <m:den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  <m:r>
                      <a:rPr lang="en-US" sz="36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36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𝒒</m:t>
                    </m:r>
                    <m:r>
                      <a:rPr lang="en-US" sz="3600" b="1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/</m:t>
                        </m:r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𝒃</m:t>
                        </m:r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36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𝒃</m:t>
                                </m:r>
                              </m:e>
                              <m:sup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36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36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en-US" sz="36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𝒂𝒄</m:t>
                            </m:r>
                          </m:e>
                        </m:rad>
                      </m:num>
                      <m:den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𝒂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(−</m:t>
                        </m:r>
                        <m:f>
                          <m:fPr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</m:num>
                          <m:den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3600" b="1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(</m:t>
                                </m:r>
                                <m:f>
                                  <m:fPr>
                                    <m:ctrlPr>
                                      <a:rPr lang="en-US" sz="3600" b="1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3600" b="1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𝟖</m:t>
                                    </m:r>
                                  </m:num>
                                  <m:den>
                                    <m:r>
                                      <a:rPr lang="en-US" sz="3600" b="1" i="1" dirty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ea typeface="Calibri" panose="020F0502020204030204" pitchFamily="34" charset="0"/>
                                        <a:cs typeface="Times New Roman" panose="02020603050405020304" pitchFamily="18" charset="0"/>
                                      </a:rPr>
                                      <m:t>𝟑</m:t>
                                    </m:r>
                                  </m:den>
                                </m:f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𝟒</m:t>
                            </m:r>
                            <m:r>
                              <a:rPr lang="en-US" sz="36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·</m:t>
                            </m:r>
                            <m:r>
                              <a:rPr lang="en-US" sz="36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</m:t>
                            </m:r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·</m:t>
                            </m:r>
                            <m:f>
                              <m:fPr>
                                <m:ctrlP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𝟓</m:t>
                                </m:r>
                              </m:num>
                              <m:den>
                                <m: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rad>
                      </m:num>
                      <m:den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</m:num>
                          <m:den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𝟔𝟒</m:t>
                                </m:r>
                              </m:num>
                              <m:den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𝟗</m:t>
                                </m:r>
                              </m:den>
                            </m:f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𝟐𝟎</m:t>
                                </m:r>
                              </m:num>
                              <m:den>
                                <m: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𝟑</m:t>
                                </m:r>
                              </m:den>
                            </m:f>
                          </m:e>
                        </m:rad>
                      </m:num>
                      <m:den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</m:num>
                          <m:den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𝟔𝟒</m:t>
                                </m:r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𝟔𝟎</m:t>
                                </m:r>
                              </m:num>
                              <m:den>
                                <m: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𝟗</m:t>
                                </m:r>
                              </m:den>
                            </m:f>
                          </m:e>
                        </m:rad>
                      </m:num>
                      <m:den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</a:p>
              <a:p>
                <a:pPr>
                  <a:defRPr/>
                </a:pPr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</m:num>
                          <m:den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f>
                              <m:fPr>
                                <m:ctrlP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600" b="1" i="1" dirty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𝟒</m:t>
                                </m:r>
                              </m:num>
                              <m:den>
                                <m:r>
                                  <a:rPr lang="en-US" sz="3600" b="1" i="1" dirty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libri" panose="020F0502020204030204" pitchFamily="34" charset="0"/>
                                    <a:cs typeface="Times New Roman" panose="02020603050405020304" pitchFamily="18" charset="0"/>
                                  </a:rPr>
                                  <m:t>𝟗</m:t>
                                </m:r>
                              </m:den>
                            </m:f>
                          </m:e>
                        </m:rad>
                      </m:num>
                      <m:den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r>
                  <a:rPr lang="en-US" sz="3600" b="1" i="1" dirty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f>
                          <m:fPr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𝟖</m:t>
                            </m:r>
                          </m:num>
                          <m:den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±</m:t>
                        </m:r>
                        <m:f>
                          <m:fPr>
                            <m:ctrlP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sz="3600" b="1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𝟐</m:t>
                            </m:r>
                          </m:num>
                          <m:den>
                            <m:r>
                              <a:rPr lang="en-US" sz="3600" b="1" i="1" dirty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Calibri" panose="020F0502020204030204" pitchFamily="34" charset="0"/>
                                <a:cs typeface="Times New Roman" panose="02020603050405020304" pitchFamily="18" charset="0"/>
                              </a:rPr>
                              <m:t>𝟑</m:t>
                            </m:r>
                          </m:den>
                        </m:f>
                      </m:num>
                      <m:den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den>
                    </m:f>
                  </m:oMath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=1,</a:t>
                </a:r>
                <a:r>
                  <a:rPr lang="ru-RU" sz="3600" b="1" dirty="0" smtClean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𝟓</m:t>
                        </m:r>
                      </m:num>
                      <m:den>
                        <m:r>
                          <a:rPr lang="en-US" sz="3600" b="1" i="1" dirty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 New Roman" panose="02020603050405020304" pitchFamily="18" charset="0"/>
                          </a:rPr>
                          <m:t>𝟑</m:t>
                        </m:r>
                      </m:den>
                    </m:f>
                  </m:oMath>
                </a14:m>
                <a:endParaRPr lang="en-US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endParaRPr 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>
                  <a:defRPr/>
                </a:pPr>
                <a:endParaRPr 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defRPr/>
                </a:pPr>
                <a:endParaRPr 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7922" y="714860"/>
                <a:ext cx="12821704" cy="7788351"/>
              </a:xfrm>
              <a:prstGeom prst="rect">
                <a:avLst/>
              </a:prstGeom>
              <a:blipFill>
                <a:blip r:embed="rId2"/>
                <a:stretch>
                  <a:fillRect l="-1427" t="-12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Прямоугольник 13"/>
              <p:cNvSpPr/>
              <p:nvPr/>
            </p:nvSpPr>
            <p:spPr>
              <a:xfrm>
                <a:off x="4970462" y="4373061"/>
                <a:ext cx="4940454" cy="2312108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squar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2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sz="3200" b="1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dirty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𝟑</m:t>
                                  </m:r>
                                </m:num>
                                <m:den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sz="3200" b="1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sz="3200" b="1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libri" panose="020F0502020204030204" pitchFamily="34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dirty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𝟖</m:t>
                                  </m:r>
                                </m:num>
                                <m:den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𝟑</m:t>
                                  </m:r>
                                </m:den>
                              </m:f>
                            </m:e>
                            <m:e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  <m:r>
                                <a:rPr lang="ru-RU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f>
                                <m:fPr>
                                  <m:ctrlP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𝟑</m:t>
                                  </m:r>
                                </m:den>
                              </m:f>
                              <m:r>
                                <a:rPr lang="en-US" sz="32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f>
                                <m:fPr>
                                  <m:ctrlP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𝟓</m:t>
                                  </m:r>
                                </m:num>
                                <m:den>
                                  <m:r>
                                    <a:rPr lang="en-US" sz="3200" b="1" i="1" dirty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ea typeface="Calibri" panose="020F0502020204030204" pitchFamily="34" charset="0"/>
                                      <a:cs typeface="Times New Roman" panose="02020603050405020304" pitchFamily="18" charset="0"/>
                                    </a:rPr>
                                    <m:t>𝟑</m:t>
                                  </m:r>
                                </m:den>
                              </m:f>
                            </m:e>
                          </m:eqArr>
                        </m:e>
                      </m:d>
                    </m:oMath>
                  </m:oMathPara>
                </a14:m>
                <a:endParaRPr lang="en-US" sz="32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4" name="Прямоугольник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0462" y="4373061"/>
                <a:ext cx="4940454" cy="23121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2524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75744" y="254000"/>
            <a:ext cx="2737930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47" name="Прямоугольник 1"/>
          <p:cNvSpPr>
            <a:spLocks noChangeArrowheads="1"/>
          </p:cNvSpPr>
          <p:nvPr/>
        </p:nvSpPr>
        <p:spPr bwMode="auto">
          <a:xfrm>
            <a:off x="3731341" y="131968"/>
            <a:ext cx="7964129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Түбірлері төменде берілген сандар болатын квадрат теңдеулер құрыңдар:</a:t>
            </a:r>
            <a:endParaRPr lang="en-US" altLang="ru-RU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2714355" y="2894135"/>
                <a:ext cx="3200492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𝒑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4355" y="2894135"/>
                <a:ext cx="3200492" cy="13281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Круговая стрелка 7"/>
          <p:cNvSpPr/>
          <p:nvPr/>
        </p:nvSpPr>
        <p:spPr>
          <a:xfrm>
            <a:off x="3349746" y="1568651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0" name="Круговая стрелка 9"/>
          <p:cNvSpPr/>
          <p:nvPr/>
        </p:nvSpPr>
        <p:spPr>
          <a:xfrm>
            <a:off x="6264688" y="3141435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4768593" y="4581720"/>
                <a:ext cx="3643049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𝟕</m:t>
                              </m:r>
                            </m:e>
                            <m:e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·(−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𝟐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)=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68593" y="4581720"/>
                <a:ext cx="3643049" cy="13281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Прямоугольник 8"/>
              <p:cNvSpPr/>
              <p:nvPr/>
            </p:nvSpPr>
            <p:spPr>
              <a:xfrm>
                <a:off x="675744" y="1334341"/>
                <a:ext cx="2674002" cy="120032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>
                  <a:defRPr/>
                </a:pPr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-5 </a:t>
                </a:r>
                <a:r>
                  <a:rPr lang="kk-KZ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және </a:t>
                </a:r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-2</a:t>
                </a:r>
              </a:p>
              <a:p>
                <a:pPr algn="ctr">
                  <a:defRPr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-5</a:t>
                </a:r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ru-RU" sz="3600" b="1" dirty="0" smtClean="0">
                    <a:solidFill>
                      <a:srgbClr val="002060"/>
                    </a:solidFill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ru-RU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Pr>
                      <m:e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𝒙</m:t>
                        </m:r>
                      </m:e>
                      <m:sub>
                        <m:r>
                          <a:rPr lang="en-US" sz="3600" b="1" i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b>
                    </m:sSub>
                  </m:oMath>
                </a14:m>
                <a:r>
                  <a:rPr lang="en-US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</a:t>
                </a:r>
                <a:r>
                  <a:rPr lang="ru-RU" sz="3600" b="1" i="1" dirty="0" smtClean="0">
                    <a:solidFill>
                      <a:srgbClr val="00206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-2</a:t>
                </a:r>
                <a:endParaRPr lang="ru-RU" sz="3600" b="1" i="1" dirty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9" name="Прямоугольник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744" y="1334341"/>
                <a:ext cx="2674002" cy="1200329"/>
              </a:xfrm>
              <a:prstGeom prst="rect">
                <a:avLst/>
              </a:prstGeom>
              <a:blipFill>
                <a:blip r:embed="rId4"/>
                <a:stretch>
                  <a:fillRect t="-8629" r="-6621" b="-1725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Прямоугольник 4"/>
          <p:cNvSpPr/>
          <p:nvPr/>
        </p:nvSpPr>
        <p:spPr>
          <a:xfrm>
            <a:off x="8765528" y="6039492"/>
            <a:ext cx="2743059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b="1" i="1" baseline="30000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7х+10=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Круговая стрелка 11"/>
          <p:cNvSpPr/>
          <p:nvPr/>
        </p:nvSpPr>
        <p:spPr>
          <a:xfrm>
            <a:off x="8761483" y="4650575"/>
            <a:ext cx="1873045" cy="1932038"/>
          </a:xfrm>
          <a:prstGeom prst="circularArrow">
            <a:avLst>
              <a:gd name="adj1" fmla="val 12500"/>
              <a:gd name="adj2" fmla="val 1096865"/>
              <a:gd name="adj3" fmla="val 20457681"/>
              <a:gd name="adj4" fmla="val 13992907"/>
              <a:gd name="adj5" fmla="val 125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32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7055" y="317656"/>
            <a:ext cx="506613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тапсырмалары: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055" y="1223038"/>
            <a:ext cx="11254674" cy="4396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510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7055" y="317656"/>
            <a:ext cx="506613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тапсырмалары: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055" y="1291049"/>
            <a:ext cx="8246003" cy="3767648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879305" y="5309492"/>
            <a:ext cx="269195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10х</a:t>
            </a:r>
            <a:r>
              <a:rPr lang="ru-RU" sz="36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-11х=12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254590" y="5309491"/>
            <a:ext cx="30766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10х</a:t>
            </a:r>
            <a:r>
              <a:rPr lang="ru-RU" sz="36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-11х-12=0</a:t>
            </a:r>
            <a:r>
              <a:rPr lang="en-US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4041058" y="5632656"/>
            <a:ext cx="1932039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3106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67055" y="317656"/>
            <a:ext cx="5066131" cy="70788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kk-KZ" sz="40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Тест тапсырмалары:</a:t>
            </a:r>
            <a:endParaRPr lang="ru-RU" sz="40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1887" y="317656"/>
            <a:ext cx="5492358" cy="2926989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723323" y="1781150"/>
                <a:ext cx="3200492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=−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𝒑</m:t>
                              </m:r>
                            </m:e>
                            <m:e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𝟏</m:t>
                                  </m:r>
                                </m:sub>
                              </m:sSub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sSub>
                                <m:sSubPr>
                                  <m:ctrlP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ru-RU" sz="3600" b="1" i="1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х</m:t>
                                  </m:r>
                                </m:e>
                                <m:sub>
                                  <m:r>
                                    <a:rPr lang="en-US" sz="3600" b="1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  <a:cs typeface="Times New Roman" panose="02020603050405020304" pitchFamily="18" charset="0"/>
                                    </a:rPr>
                                    <m:t>𝟐</m:t>
                                  </m:r>
                                </m:sub>
                              </m:sSub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𝒒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3323" y="1781150"/>
                <a:ext cx="3200492" cy="13281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Прямоугольник 6"/>
              <p:cNvSpPr/>
              <p:nvPr/>
            </p:nvSpPr>
            <p:spPr>
              <a:xfrm>
                <a:off x="1982497" y="3755810"/>
                <a:ext cx="3258328" cy="1328120"/>
              </a:xfrm>
              <a:prstGeom prst="rect">
                <a:avLst/>
              </a:prstGeom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wrap="none">
                <a:spAutoFit/>
              </a:bodyPr>
              <a:lstStyle/>
              <a:p>
                <a:pPr algn="ctr">
                  <a:defRPr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3600" b="1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</m:ctrlPr>
                            </m:eqArrPr>
                            <m:e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+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𝟓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·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𝟔</m:t>
                              </m:r>
                              <m:r>
                                <a:rPr lang="en-US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=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−</m:t>
                              </m:r>
                              <m:r>
                                <a:rPr lang="ru-RU" sz="36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cs typeface="Times New Roman" panose="02020603050405020304" pitchFamily="18" charset="0"/>
                                </a:rPr>
                                <m:t>𝟑𝟎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600" b="1" i="1" dirty="0" smtClean="0">
                  <a:solidFill>
                    <a:srgbClr val="00206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7" name="Прямоугольник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982497" y="3755810"/>
                <a:ext cx="3258328" cy="13281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Прямоугольник 7"/>
          <p:cNvSpPr/>
          <p:nvPr/>
        </p:nvSpPr>
        <p:spPr>
          <a:xfrm>
            <a:off x="4519901" y="5651747"/>
            <a:ext cx="2178802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defRPr/>
            </a:pP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b="1" i="1" baseline="30000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b="1" i="1" dirty="0" smtClean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-х-30=</a:t>
            </a:r>
            <a:r>
              <a:rPr lang="en-US" sz="3600" b="1" i="1" dirty="0">
                <a:solidFill>
                  <a:srgbClr val="00206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0 </a:t>
            </a:r>
            <a:endParaRPr lang="ru-RU" sz="3600" b="1" i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504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1897</TotalTime>
  <Words>103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 Math</vt:lpstr>
      <vt:lpstr>Tahoma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205</cp:revision>
  <dcterms:created xsi:type="dcterms:W3CDTF">2022-09-04T21:41:09Z</dcterms:created>
  <dcterms:modified xsi:type="dcterms:W3CDTF">2024-08-14T05:21:11Z</dcterms:modified>
</cp:coreProperties>
</file>