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1.png" ContentType="image/png"/>
  <Override PartName="/ppt/media/image4.jpeg" ContentType="image/jpeg"/>
  <Override PartName="/ppt/media/image5.png" ContentType="image/png"/>
  <Override PartName="/ppt/media/image13.png" ContentType="image/png"/>
  <Override PartName="/ppt/media/image6.png" ContentType="image/png"/>
  <Override PartName="/ppt/media/image14.png" ContentType="image/png"/>
  <Override PartName="/ppt/media/image15.png" ContentType="image/png"/>
  <Override PartName="/ppt/media/image7.png" ContentType="image/png"/>
  <Override PartName="/ppt/media/image8.png" ContentType="image/png"/>
  <Override PartName="/ppt/media/image2.png" ContentType="image/png"/>
  <Override PartName="/ppt/media/image10.png" ContentType="image/png"/>
  <Override PartName="/ppt/media/image9.png" ContentType="image/png"/>
  <Override PartName="/ppt/media/image11.png" ContentType="image/png"/>
  <Override PartName="/ppt/media/image3.png" ContentType="image/png"/>
  <Override PartName="/ppt/media/image1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608AE5C-36F9-4D1D-8332-8B967833793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&lt;date/time&gt;</a:t>
            </a:r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indent="0" algn="r"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fld id="{DC6C2EF4-8426-4047-8795-51C2C2EE48BE}" type="slidenum">
              <a:rPr b="0" lang="ru-RU" sz="1200" strike="noStrike" u="none">
                <a:solidFill>
                  <a:srgbClr val="898989"/>
                </a:solidFill>
                <a:uFillTx/>
                <a:latin typeface="Calibri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png"/><Relationship Id="rId7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11.png"/><Relationship Id="rId5" Type="http://schemas.openxmlformats.org/officeDocument/2006/relationships/image" Target="../media/image9.png"/><Relationship Id="rId6" Type="http://schemas.openxmlformats.org/officeDocument/2006/relationships/image" Target="../media/image12.png"/><Relationship Id="rId7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3.png"/><Relationship Id="rId3" Type="http://schemas.openxmlformats.org/officeDocument/2006/relationships/image" Target="../media/image14.png"/><Relationship Id="rId4" Type="http://schemas.openxmlformats.org/officeDocument/2006/relationships/image" Target="../media/image1.png"/><Relationship Id="rId5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13.png"/><Relationship Id="rId3" Type="http://schemas.openxmlformats.org/officeDocument/2006/relationships/image" Target="../media/image15.png"/><Relationship Id="rId4" Type="http://schemas.openxmlformats.org/officeDocument/2006/relationships/image" Target="../media/image1.png"/><Relationship Id="rId5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1"/>
          <p:cNvSpPr/>
          <p:nvPr/>
        </p:nvSpPr>
        <p:spPr>
          <a:xfrm>
            <a:off x="952560" y="255888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Пәні: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Прямоугольник 2"/>
          <p:cNvSpPr/>
          <p:nvPr/>
        </p:nvSpPr>
        <p:spPr>
          <a:xfrm>
            <a:off x="952560" y="347040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Сынып: 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9" name="Прямоугольник 3"/>
          <p:cNvSpPr/>
          <p:nvPr/>
        </p:nvSpPr>
        <p:spPr>
          <a:xfrm>
            <a:off x="952560" y="43815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Тоқсан: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Прямоугольник 4"/>
          <p:cNvSpPr/>
          <p:nvPr/>
        </p:nvSpPr>
        <p:spPr>
          <a:xfrm>
            <a:off x="952560" y="5292720"/>
            <a:ext cx="67784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Ұстаздың</a:t>
            </a:r>
            <a:r>
              <a:rPr b="1" lang="ru-RU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аты-жөні: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Прямоугольник 5"/>
          <p:cNvSpPr/>
          <p:nvPr/>
        </p:nvSpPr>
        <p:spPr>
          <a:xfrm>
            <a:off x="5987880" y="253836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Алгебра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2" name="Прямоугольник 6"/>
          <p:cNvSpPr/>
          <p:nvPr/>
        </p:nvSpPr>
        <p:spPr>
          <a:xfrm>
            <a:off x="5987880" y="344952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3" name="Прямоугольник 7"/>
          <p:cNvSpPr/>
          <p:nvPr/>
        </p:nvSpPr>
        <p:spPr>
          <a:xfrm>
            <a:off x="5987880" y="4361040"/>
            <a:ext cx="2901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en-US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I</a:t>
            </a:r>
            <a:r>
              <a:rPr b="1" lang="kk-KZ" sz="36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ІІ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Группа 9"/>
          <p:cNvGrpSpPr/>
          <p:nvPr/>
        </p:nvGrpSpPr>
        <p:grpSpPr>
          <a:xfrm>
            <a:off x="797040" y="905040"/>
            <a:ext cx="650880" cy="641160"/>
            <a:chOff x="797040" y="905040"/>
            <a:chExt cx="650880" cy="641160"/>
          </a:xfrm>
        </p:grpSpPr>
        <p:grpSp>
          <p:nvGrpSpPr>
            <p:cNvPr id="15" name="Группа 8"/>
            <p:cNvGrpSpPr/>
            <p:nvPr/>
          </p:nvGrpSpPr>
          <p:grpSpPr>
            <a:xfrm>
              <a:off x="797040" y="905040"/>
              <a:ext cx="650880" cy="641160"/>
              <a:chOff x="797040" y="905040"/>
              <a:chExt cx="650880" cy="641160"/>
            </a:xfrm>
          </p:grpSpPr>
          <p:sp>
            <p:nvSpPr>
              <p:cNvPr id="16" name="Овал 4"/>
              <p:cNvSpPr/>
              <p:nvPr/>
            </p:nvSpPr>
            <p:spPr>
              <a:xfrm>
                <a:off x="797040" y="905040"/>
                <a:ext cx="650880" cy="6411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7" name="Овал 7"/>
              <p:cNvSpPr/>
              <p:nvPr/>
            </p:nvSpPr>
            <p:spPr>
              <a:xfrm>
                <a:off x="842760" y="965160"/>
                <a:ext cx="559080" cy="52056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8" name="Овал 6"/>
            <p:cNvSpPr/>
            <p:nvPr/>
          </p:nvSpPr>
          <p:spPr>
            <a:xfrm>
              <a:off x="919080" y="102384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19" name="Овал 5"/>
            <p:cNvSpPr/>
            <p:nvPr/>
          </p:nvSpPr>
          <p:spPr>
            <a:xfrm>
              <a:off x="960480" y="10652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0" name="Группа 10"/>
          <p:cNvGrpSpPr/>
          <p:nvPr/>
        </p:nvGrpSpPr>
        <p:grpSpPr>
          <a:xfrm>
            <a:off x="797040" y="4440240"/>
            <a:ext cx="650880" cy="641520"/>
            <a:chOff x="797040" y="4440240"/>
            <a:chExt cx="650880" cy="641520"/>
          </a:xfrm>
        </p:grpSpPr>
        <p:grpSp>
          <p:nvGrpSpPr>
            <p:cNvPr id="21" name="Группа 11"/>
            <p:cNvGrpSpPr/>
            <p:nvPr/>
          </p:nvGrpSpPr>
          <p:grpSpPr>
            <a:xfrm>
              <a:off x="797040" y="4440240"/>
              <a:ext cx="650880" cy="641520"/>
              <a:chOff x="797040" y="4440240"/>
              <a:chExt cx="650880" cy="641520"/>
            </a:xfrm>
          </p:grpSpPr>
          <p:sp>
            <p:nvSpPr>
              <p:cNvPr id="22" name="Овал 14"/>
              <p:cNvSpPr/>
              <p:nvPr/>
            </p:nvSpPr>
            <p:spPr>
              <a:xfrm>
                <a:off x="797040" y="444024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3" name="Овал 15"/>
              <p:cNvSpPr/>
              <p:nvPr/>
            </p:nvSpPr>
            <p:spPr>
              <a:xfrm>
                <a:off x="842760" y="450036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24" name="Овал 12"/>
            <p:cNvSpPr/>
            <p:nvPr/>
          </p:nvSpPr>
          <p:spPr>
            <a:xfrm>
              <a:off x="919080" y="455940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25" name="Овал 13"/>
            <p:cNvSpPr/>
            <p:nvPr/>
          </p:nvSpPr>
          <p:spPr>
            <a:xfrm>
              <a:off x="960480" y="460044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26" name="Группа 16"/>
          <p:cNvGrpSpPr/>
          <p:nvPr/>
        </p:nvGrpSpPr>
        <p:grpSpPr>
          <a:xfrm>
            <a:off x="681120" y="2682720"/>
            <a:ext cx="650880" cy="641520"/>
            <a:chOff x="681120" y="2682720"/>
            <a:chExt cx="650880" cy="641520"/>
          </a:xfrm>
        </p:grpSpPr>
        <p:grpSp>
          <p:nvGrpSpPr>
            <p:cNvPr id="27" name="Группа 17"/>
            <p:cNvGrpSpPr/>
            <p:nvPr/>
          </p:nvGrpSpPr>
          <p:grpSpPr>
            <a:xfrm>
              <a:off x="681120" y="2682720"/>
              <a:ext cx="650880" cy="641520"/>
              <a:chOff x="681120" y="2682720"/>
              <a:chExt cx="650880" cy="641520"/>
            </a:xfrm>
          </p:grpSpPr>
          <p:sp>
            <p:nvSpPr>
              <p:cNvPr id="28" name="Овал 20"/>
              <p:cNvSpPr/>
              <p:nvPr/>
            </p:nvSpPr>
            <p:spPr>
              <a:xfrm>
                <a:off x="681120" y="2682720"/>
                <a:ext cx="650880" cy="6415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29" name="Овал 21"/>
              <p:cNvSpPr/>
              <p:nvPr/>
            </p:nvSpPr>
            <p:spPr>
              <a:xfrm>
                <a:off x="726840" y="2742840"/>
                <a:ext cx="559080" cy="520920"/>
              </a:xfrm>
              <a:prstGeom prst="ellipse">
                <a:avLst/>
              </a:prstGeom>
              <a:solidFill>
                <a:srgbClr val="ffffff"/>
              </a:solidFill>
              <a:ln w="12600">
                <a:solidFill>
                  <a:srgbClr val="ed7d31"/>
                </a:solidFill>
                <a:miter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30" name="Овал 18"/>
            <p:cNvSpPr/>
            <p:nvPr/>
          </p:nvSpPr>
          <p:spPr>
            <a:xfrm>
              <a:off x="803160" y="2801880"/>
              <a:ext cx="406440" cy="40320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1" name="Овал 19"/>
            <p:cNvSpPr/>
            <p:nvPr/>
          </p:nvSpPr>
          <p:spPr>
            <a:xfrm>
              <a:off x="844560" y="2842920"/>
              <a:ext cx="325440" cy="320760"/>
            </a:xfrm>
            <a:prstGeom prst="ellipse">
              <a:avLst/>
            </a:prstGeom>
            <a:solidFill>
              <a:srgbClr val="ffffff"/>
            </a:solidFill>
            <a:ln w="12600">
              <a:solidFill>
                <a:srgbClr val="ed7d31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32" name="Скругленный прямоугольник 22"/>
          <p:cNvSpPr/>
          <p:nvPr/>
        </p:nvSpPr>
        <p:spPr>
          <a:xfrm>
            <a:off x="1779480" y="642960"/>
            <a:ext cx="6935760" cy="117144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3" name="Скругленный прямоугольник 23"/>
          <p:cNvSpPr/>
          <p:nvPr/>
        </p:nvSpPr>
        <p:spPr>
          <a:xfrm>
            <a:off x="1685880" y="1974960"/>
            <a:ext cx="6935760" cy="1639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4" name="Скругленный прямоугольник 24"/>
          <p:cNvSpPr/>
          <p:nvPr/>
        </p:nvSpPr>
        <p:spPr>
          <a:xfrm>
            <a:off x="1616040" y="4049640"/>
            <a:ext cx="6935760" cy="142416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60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5" name="TextBox 26"/>
          <p:cNvSpPr/>
          <p:nvPr/>
        </p:nvSpPr>
        <p:spPr>
          <a:xfrm>
            <a:off x="1943280" y="811080"/>
            <a:ext cx="63561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тақырыбы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  </a:t>
            </a:r>
            <a:r>
              <a:rPr b="0" lang="ru-RU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</a:t>
            </a: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және оның графигі</a:t>
            </a: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6" name="TextBox 27"/>
          <p:cNvSpPr/>
          <p:nvPr/>
        </p:nvSpPr>
        <p:spPr>
          <a:xfrm>
            <a:off x="1779480" y="4191120"/>
            <a:ext cx="6580440" cy="1434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200" strike="noStrike" u="none">
                <a:solidFill>
                  <a:srgbClr val="7f6000"/>
                </a:solidFill>
                <a:uFillTx/>
                <a:latin typeface="Times New Roman"/>
                <a:ea typeface="Times New Roman"/>
              </a:rPr>
              <a:t>Сабақтың мақсаты</a:t>
            </a: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: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2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Квадраттық функцияның графигін координаталық жазықтықта сала білу және есеп шығаруда қолдана алу ; </a:t>
            </a:r>
            <a:endParaRPr b="0" lang="ru-RU" sz="2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7" name="Рисунок 28" descr=""/>
          <p:cNvPicPr/>
          <p:nvPr/>
        </p:nvPicPr>
        <p:blipFill>
          <a:blip r:embed="rId1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  <p:pic>
        <p:nvPicPr>
          <p:cNvPr id="38" name="TextBox 28" descr=""/>
          <p:cNvPicPr/>
          <p:nvPr/>
        </p:nvPicPr>
        <p:blipFill>
          <a:blip r:embed="rId2"/>
          <a:stretch/>
        </p:blipFill>
        <p:spPr>
          <a:xfrm>
            <a:off x="1865160" y="2176560"/>
            <a:ext cx="6577200" cy="12063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1"/>
          <p:cNvSpPr/>
          <p:nvPr/>
        </p:nvSpPr>
        <p:spPr>
          <a:xfrm>
            <a:off x="3233520" y="649440"/>
            <a:ext cx="531504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000" strike="noStrike" u="none">
                <a:solidFill>
                  <a:srgbClr val="c00000"/>
                </a:solidFill>
                <a:uFillTx/>
                <a:latin typeface="Times New Roman"/>
                <a:ea typeface="Times New Roman"/>
              </a:rPr>
              <a:t>Бағалау критерийлері</a:t>
            </a:r>
            <a:endParaRPr b="0" lang="ru-RU" sz="4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0" name="Схема 3" descr=""/>
          <p:cNvPicPr/>
          <p:nvPr/>
        </p:nvPicPr>
        <p:blipFill>
          <a:blip r:embed="rId1"/>
          <a:stretch/>
        </p:blipFill>
        <p:spPr>
          <a:xfrm>
            <a:off x="1274760" y="938160"/>
            <a:ext cx="9313920" cy="54198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Группа 22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42" name="Скругленный прямоугольник 25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43" name="Скругленный прямоугольник 26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44" name="Скругленный прямоугольник 26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45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46" name="TextBox 27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ЕСКЕ ТҮСІРЕМІЗ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cxnSp>
        <p:nvCxnSpPr>
          <p:cNvPr id="47" name="Прямая со стрелкой 3"/>
          <p:cNvCxnSpPr/>
          <p:nvPr/>
        </p:nvCxnSpPr>
        <p:spPr>
          <a:xfrm flipV="1">
            <a:off x="8964360" y="941040"/>
            <a:ext cx="1080" cy="404712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cxnSp>
        <p:nvCxnSpPr>
          <p:cNvPr id="48" name="Прямая со стрелкой 12"/>
          <p:cNvCxnSpPr/>
          <p:nvPr/>
        </p:nvCxnSpPr>
        <p:spPr>
          <a:xfrm>
            <a:off x="6594480" y="3200040"/>
            <a:ext cx="4504320" cy="1080"/>
          </a:xfrm>
          <a:prstGeom prst="straightConnector1">
            <a:avLst/>
          </a:prstGeom>
          <a:ln w="25560">
            <a:solidFill>
              <a:srgbClr val="000000"/>
            </a:solidFill>
            <a:miter/>
            <a:tailEnd len="med" type="arrow" w="med"/>
          </a:ln>
        </p:spPr>
      </p:cxnSp>
      <p:sp>
        <p:nvSpPr>
          <p:cNvPr id="49" name="TextBox 10"/>
          <p:cNvSpPr/>
          <p:nvPr/>
        </p:nvSpPr>
        <p:spPr>
          <a:xfrm>
            <a:off x="11082960" y="315432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x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0" name="TextBox 17"/>
          <p:cNvSpPr/>
          <p:nvPr/>
        </p:nvSpPr>
        <p:spPr>
          <a:xfrm>
            <a:off x="8563680" y="757080"/>
            <a:ext cx="2952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en-US" sz="1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y</a:t>
            </a:r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51" name="TextBox 14" descr=""/>
          <p:cNvPicPr/>
          <p:nvPr/>
        </p:nvPicPr>
        <p:blipFill>
          <a:blip r:embed="rId3"/>
          <a:stretch/>
        </p:blipFill>
        <p:spPr>
          <a:xfrm>
            <a:off x="281160" y="1395360"/>
            <a:ext cx="6643440" cy="2695680"/>
          </a:xfrm>
          <a:prstGeom prst="rect">
            <a:avLst/>
          </a:prstGeom>
          <a:ln w="0">
            <a:noFill/>
          </a:ln>
        </p:spPr>
      </p:pic>
      <p:sp>
        <p:nvSpPr>
          <p:cNvPr id="52" name="Прямая соединительная линия 16"/>
          <p:cNvSpPr/>
          <p:nvPr/>
        </p:nvSpPr>
        <p:spPr>
          <a:xfrm>
            <a:off x="8645400" y="352440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3" name="Прямая соединительная линия 24"/>
          <p:cNvSpPr/>
          <p:nvPr/>
        </p:nvSpPr>
        <p:spPr>
          <a:xfrm>
            <a:off x="8637480" y="374508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4" name="Прямая соединительная линия 28"/>
          <p:cNvSpPr/>
          <p:nvPr/>
        </p:nvSpPr>
        <p:spPr>
          <a:xfrm>
            <a:off x="92264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5" name="Прямая соединительная линия 29"/>
          <p:cNvSpPr/>
          <p:nvPr/>
        </p:nvSpPr>
        <p:spPr>
          <a:xfrm>
            <a:off x="9434520" y="32004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6" name="Прямая соединительная линия 30"/>
          <p:cNvSpPr/>
          <p:nvPr/>
        </p:nvSpPr>
        <p:spPr>
          <a:xfrm>
            <a:off x="967104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7" name="Прямая соединительная линия 31"/>
          <p:cNvSpPr/>
          <p:nvPr/>
        </p:nvSpPr>
        <p:spPr>
          <a:xfrm>
            <a:off x="8672400" y="296532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8" name="Прямая соединительная линия 32"/>
          <p:cNvSpPr/>
          <p:nvPr/>
        </p:nvSpPr>
        <p:spPr>
          <a:xfrm>
            <a:off x="8672400" y="2741760"/>
            <a:ext cx="319320" cy="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-46800" bIns="-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9" name="Прямая соединительная линия 33"/>
          <p:cNvSpPr/>
          <p:nvPr/>
        </p:nvSpPr>
        <p:spPr>
          <a:xfrm>
            <a:off x="839628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0" name="Прямая соединительная линия 34"/>
          <p:cNvSpPr/>
          <p:nvPr/>
        </p:nvSpPr>
        <p:spPr>
          <a:xfrm>
            <a:off x="8616960" y="3214800"/>
            <a:ext cx="0" cy="204840"/>
          </a:xfrm>
          <a:prstGeom prst="line">
            <a:avLst/>
          </a:prstGeom>
          <a:ln w="255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1" name="Полилиния 22"/>
          <p:cNvSpPr/>
          <p:nvPr/>
        </p:nvSpPr>
        <p:spPr>
          <a:xfrm>
            <a:off x="7716960" y="1025640"/>
            <a:ext cx="2106360" cy="214920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2" name="Полилиния 36"/>
          <p:cNvSpPr/>
          <p:nvPr/>
        </p:nvSpPr>
        <p:spPr>
          <a:xfrm rot="10800000">
            <a:off x="8049960" y="3227040"/>
            <a:ext cx="2104920" cy="2149560"/>
          </a:xfrm>
          <a:custGeom>
            <a:avLst/>
            <a:gdLst/>
            <a:ahLst/>
            <a:rect l="l" t="t" r="r" b="b"/>
            <a:pathLst>
              <a:path w="2438400" h="2149412">
                <a:moveTo>
                  <a:pt x="0" y="304800"/>
                </a:moveTo>
                <a:cubicBezTo>
                  <a:pt x="524163" y="1251527"/>
                  <a:pt x="1048327" y="2198255"/>
                  <a:pt x="1454727" y="2147455"/>
                </a:cubicBezTo>
                <a:cubicBezTo>
                  <a:pt x="1861127" y="2096655"/>
                  <a:pt x="2149763" y="1048327"/>
                  <a:pt x="2438400" y="0"/>
                </a:cubicBezTo>
              </a:path>
            </a:pathLst>
          </a:custGeom>
          <a:noFill/>
          <a:ln w="25560">
            <a:solidFill>
              <a:srgbClr val="00b05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64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65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66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67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68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69" name="Группа 23"/>
          <p:cNvGrpSpPr/>
          <p:nvPr/>
        </p:nvGrpSpPr>
        <p:grpSpPr>
          <a:xfrm>
            <a:off x="500040" y="1066680"/>
            <a:ext cx="596880" cy="592200"/>
            <a:chOff x="500040" y="1066680"/>
            <a:chExt cx="596880" cy="592200"/>
          </a:xfrm>
        </p:grpSpPr>
        <p:grpSp>
          <p:nvGrpSpPr>
            <p:cNvPr id="70" name="Овал 24"/>
            <p:cNvGrpSpPr/>
            <p:nvPr/>
          </p:nvGrpSpPr>
          <p:grpSpPr>
            <a:xfrm>
              <a:off x="500040" y="1066680"/>
              <a:ext cx="596880" cy="592200"/>
              <a:chOff x="500040" y="1066680"/>
              <a:chExt cx="596880" cy="592200"/>
            </a:xfrm>
          </p:grpSpPr>
          <p:pic>
            <p:nvPicPr>
              <p:cNvPr id="71" name="Овал 24" descr=""/>
              <p:cNvPicPr/>
              <p:nvPr/>
            </p:nvPicPr>
            <p:blipFill>
              <a:blip r:embed="rId3"/>
              <a:stretch/>
            </p:blipFill>
            <p:spPr>
              <a:xfrm>
                <a:off x="500040" y="106668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72" name=""/>
              <p:cNvSpPr/>
              <p:nvPr/>
            </p:nvSpPr>
            <p:spPr>
              <a:xfrm>
                <a:off x="595800" y="1160640"/>
                <a:ext cx="40536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73" name="Прямоугольник 25" descr=""/>
            <p:cNvPicPr/>
            <p:nvPr/>
          </p:nvPicPr>
          <p:blipFill>
            <a:blip r:embed="rId4"/>
            <a:stretch/>
          </p:blipFill>
          <p:spPr>
            <a:xfrm>
              <a:off x="681480" y="1107000"/>
              <a:ext cx="25740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74" name="Прямоугольник 1" descr=""/>
          <p:cNvPicPr/>
          <p:nvPr/>
        </p:nvPicPr>
        <p:blipFill>
          <a:blip r:embed="rId5"/>
          <a:stretch/>
        </p:blipFill>
        <p:spPr>
          <a:xfrm>
            <a:off x="1000080" y="895320"/>
            <a:ext cx="10125000" cy="469800"/>
          </a:xfrm>
          <a:prstGeom prst="rect">
            <a:avLst/>
          </a:prstGeom>
          <a:ln w="0">
            <a:noFill/>
          </a:ln>
        </p:spPr>
      </p:pic>
      <p:pic>
        <p:nvPicPr>
          <p:cNvPr id="75" name="Прямоугольник 7" descr=""/>
          <p:cNvPicPr/>
          <p:nvPr/>
        </p:nvPicPr>
        <p:blipFill>
          <a:blip r:embed="rId6"/>
          <a:stretch/>
        </p:blipFill>
        <p:spPr>
          <a:xfrm>
            <a:off x="920880" y="1450800"/>
            <a:ext cx="11142360" cy="4084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Группа 1"/>
          <p:cNvGrpSpPr/>
          <p:nvPr/>
        </p:nvGrpSpPr>
        <p:grpSpPr>
          <a:xfrm>
            <a:off x="28440" y="47520"/>
            <a:ext cx="4183200" cy="619200"/>
            <a:chOff x="28440" y="47520"/>
            <a:chExt cx="4183200" cy="619200"/>
          </a:xfrm>
        </p:grpSpPr>
        <p:sp>
          <p:nvSpPr>
            <p:cNvPr id="77" name="Скругленный прямоугольник 2"/>
            <p:cNvSpPr/>
            <p:nvPr/>
          </p:nvSpPr>
          <p:spPr>
            <a:xfrm>
              <a:off x="105120" y="72360"/>
              <a:ext cx="4106520" cy="52416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78" name="Скругленный прямоугольник 3"/>
            <p:cNvGrpSpPr/>
            <p:nvPr/>
          </p:nvGrpSpPr>
          <p:grpSpPr>
            <a:xfrm>
              <a:off x="28440" y="47520"/>
              <a:ext cx="997920" cy="619200"/>
              <a:chOff x="28440" y="47520"/>
              <a:chExt cx="997920" cy="619200"/>
            </a:xfrm>
          </p:grpSpPr>
          <p:pic>
            <p:nvPicPr>
              <p:cNvPr id="79" name="Скругленный прямоугольник 3" descr=""/>
              <p:cNvPicPr/>
              <p:nvPr/>
            </p:nvPicPr>
            <p:blipFill>
              <a:blip r:embed="rId2"/>
              <a:stretch/>
            </p:blipFill>
            <p:spPr>
              <a:xfrm>
                <a:off x="28440" y="47520"/>
                <a:ext cx="997920" cy="619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0" name=""/>
              <p:cNvSpPr/>
              <p:nvPr/>
            </p:nvSpPr>
            <p:spPr>
              <a:xfrm>
                <a:off x="116280" y="97920"/>
                <a:ext cx="819000" cy="4730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81" name="TextBox 4"/>
            <p:cNvSpPr/>
            <p:nvPr/>
          </p:nvSpPr>
          <p:spPr>
            <a:xfrm>
              <a:off x="1138680" y="164880"/>
              <a:ext cx="30729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БІЛЕТІН БОЛАМЫЗ!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grpSp>
        <p:nvGrpSpPr>
          <p:cNvPr id="82" name="Группа 23"/>
          <p:cNvGrpSpPr/>
          <p:nvPr/>
        </p:nvGrpSpPr>
        <p:grpSpPr>
          <a:xfrm>
            <a:off x="500040" y="1066680"/>
            <a:ext cx="596880" cy="592200"/>
            <a:chOff x="500040" y="1066680"/>
            <a:chExt cx="596880" cy="592200"/>
          </a:xfrm>
        </p:grpSpPr>
        <p:grpSp>
          <p:nvGrpSpPr>
            <p:cNvPr id="83" name="Овал 24"/>
            <p:cNvGrpSpPr/>
            <p:nvPr/>
          </p:nvGrpSpPr>
          <p:grpSpPr>
            <a:xfrm>
              <a:off x="500040" y="1066680"/>
              <a:ext cx="596880" cy="592200"/>
              <a:chOff x="500040" y="1066680"/>
              <a:chExt cx="596880" cy="592200"/>
            </a:xfrm>
          </p:grpSpPr>
          <p:pic>
            <p:nvPicPr>
              <p:cNvPr id="84" name="Овал 24" descr=""/>
              <p:cNvPicPr/>
              <p:nvPr/>
            </p:nvPicPr>
            <p:blipFill>
              <a:blip r:embed="rId3"/>
              <a:stretch/>
            </p:blipFill>
            <p:spPr>
              <a:xfrm>
                <a:off x="500040" y="1066680"/>
                <a:ext cx="596880" cy="5922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85" name=""/>
              <p:cNvSpPr/>
              <p:nvPr/>
            </p:nvSpPr>
            <p:spPr>
              <a:xfrm>
                <a:off x="595800" y="1160640"/>
                <a:ext cx="405360" cy="39888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pic>
          <p:nvPicPr>
            <p:cNvPr id="86" name="Прямоугольник 25" descr=""/>
            <p:cNvPicPr/>
            <p:nvPr/>
          </p:nvPicPr>
          <p:blipFill>
            <a:blip r:embed="rId4"/>
            <a:stretch/>
          </p:blipFill>
          <p:spPr>
            <a:xfrm>
              <a:off x="681480" y="1107000"/>
              <a:ext cx="257400" cy="44136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87" name="Прямоугольник 1" descr=""/>
          <p:cNvPicPr/>
          <p:nvPr/>
        </p:nvPicPr>
        <p:blipFill>
          <a:blip r:embed="rId5"/>
          <a:stretch/>
        </p:blipFill>
        <p:spPr>
          <a:xfrm>
            <a:off x="1000080" y="895320"/>
            <a:ext cx="10125000" cy="469800"/>
          </a:xfrm>
          <a:prstGeom prst="rect">
            <a:avLst/>
          </a:prstGeom>
          <a:ln w="0">
            <a:noFill/>
          </a:ln>
        </p:spPr>
      </p:pic>
      <p:pic>
        <p:nvPicPr>
          <p:cNvPr id="88" name="TextBox 5" descr=""/>
          <p:cNvPicPr/>
          <p:nvPr/>
        </p:nvPicPr>
        <p:blipFill>
          <a:blip r:embed="rId6"/>
          <a:stretch/>
        </p:blipFill>
        <p:spPr>
          <a:xfrm>
            <a:off x="798480" y="1395360"/>
            <a:ext cx="11028240" cy="5261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90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1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92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93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94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1-мысал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95" name="TextBox 1" descr=""/>
          <p:cNvPicPr/>
          <p:nvPr/>
        </p:nvPicPr>
        <p:blipFill>
          <a:blip r:embed="rId3"/>
          <a:stretch/>
        </p:blipFill>
        <p:spPr>
          <a:xfrm>
            <a:off x="615960" y="871560"/>
            <a:ext cx="7985160" cy="5651640"/>
          </a:xfrm>
          <a:prstGeom prst="rect">
            <a:avLst/>
          </a:prstGeom>
          <a:ln w="0">
            <a:noFill/>
          </a:ln>
        </p:spPr>
      </p:pic>
      <p:pic>
        <p:nvPicPr>
          <p:cNvPr id="96" name="Рисунок 28" descr=""/>
          <p:cNvPicPr/>
          <p:nvPr/>
        </p:nvPicPr>
        <p:blipFill>
          <a:blip r:embed="rId4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Группа 5"/>
          <p:cNvGrpSpPr/>
          <p:nvPr/>
        </p:nvGrpSpPr>
        <p:grpSpPr>
          <a:xfrm>
            <a:off x="171360" y="157320"/>
            <a:ext cx="4181400" cy="617400"/>
            <a:chOff x="171360" y="157320"/>
            <a:chExt cx="4181400" cy="617400"/>
          </a:xfrm>
        </p:grpSpPr>
        <p:sp>
          <p:nvSpPr>
            <p:cNvPr id="98" name="Скругленный прямоугольник 6"/>
            <p:cNvSpPr/>
            <p:nvPr/>
          </p:nvSpPr>
          <p:spPr>
            <a:xfrm>
              <a:off x="250920" y="181800"/>
              <a:ext cx="4101840" cy="521280"/>
            </a:xfrm>
            <a:prstGeom prst="roundRect">
              <a:avLst>
                <a:gd name="adj" fmla="val 16667"/>
              </a:avLst>
            </a:prstGeom>
            <a:blipFill rotWithShape="0">
              <a:blip r:embed="rId1"/>
              <a:srcRect/>
              <a:tile tx="0" ty="0" sx="100000" sy="100000" algn="ctr"/>
            </a:blipFill>
            <a:ln w="25560">
              <a:solidFill>
                <a:srgbClr val="00b050"/>
              </a:solidFill>
              <a:miter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ctr">
              <a:noAutofit/>
            </a:bodyPr>
            <a:p>
              <a:pPr algn="ctr"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endParaRPr b="0" lang="ru-RU" sz="18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grpSp>
          <p:nvGrpSpPr>
            <p:cNvPr id="99" name="Скругленный прямоугольник 7"/>
            <p:cNvGrpSpPr/>
            <p:nvPr/>
          </p:nvGrpSpPr>
          <p:grpSpPr>
            <a:xfrm>
              <a:off x="171360" y="157320"/>
              <a:ext cx="997200" cy="617400"/>
              <a:chOff x="171360" y="157320"/>
              <a:chExt cx="997200" cy="617400"/>
            </a:xfrm>
          </p:grpSpPr>
          <p:pic>
            <p:nvPicPr>
              <p:cNvPr id="100" name="Скругленный прямоугольник 7" descr=""/>
              <p:cNvPicPr/>
              <p:nvPr/>
            </p:nvPicPr>
            <p:blipFill>
              <a:blip r:embed="rId2"/>
              <a:stretch/>
            </p:blipFill>
            <p:spPr>
              <a:xfrm>
                <a:off x="171360" y="157320"/>
                <a:ext cx="997200" cy="617400"/>
              </a:xfrm>
              <a:prstGeom prst="rect">
                <a:avLst/>
              </a:prstGeom>
              <a:ln w="0">
                <a:noFill/>
              </a:ln>
            </p:spPr>
          </p:pic>
          <p:sp>
            <p:nvSpPr>
              <p:cNvPr id="101" name=""/>
              <p:cNvSpPr/>
              <p:nvPr/>
            </p:nvSpPr>
            <p:spPr>
              <a:xfrm>
                <a:off x="261720" y="207360"/>
                <a:ext cx="818280" cy="4705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lIns="90000" rIns="90000" tIns="46800" bIns="46800" anchor="ctr">
                <a:noAutofit/>
              </a:bodyPr>
              <a:p>
                <a:pPr algn="ctr">
                  <a:tabLst>
                    <a:tab algn="l" pos="0"/>
                    <a:tab algn="l" pos="914400"/>
                    <a:tab algn="l" pos="1828800"/>
                    <a:tab algn="l" pos="2743200"/>
                    <a:tab algn="l" pos="3657600"/>
                    <a:tab algn="l" pos="4572000"/>
                    <a:tab algn="l" pos="5486400"/>
                    <a:tab algn="l" pos="6400800"/>
                    <a:tab algn="l" pos="7315200"/>
                    <a:tab algn="l" pos="8229600"/>
                    <a:tab algn="l" pos="9144000"/>
                    <a:tab algn="l" pos="10058400"/>
                  </a:tabLst>
                </a:pPr>
                <a:endParaRPr b="0" lang="ru-RU" sz="1800" strike="noStrike" u="none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sp>
          <p:nvSpPr>
            <p:cNvPr id="102" name="TextBox 8"/>
            <p:cNvSpPr/>
            <p:nvPr/>
          </p:nvSpPr>
          <p:spPr>
            <a:xfrm>
              <a:off x="1283400" y="274320"/>
              <a:ext cx="3069360" cy="398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lIns="90000" rIns="90000" tIns="46800" bIns="46800" anchor="t">
              <a:spAutoFit/>
            </a:bodyPr>
            <a:p>
              <a:pPr>
                <a:lnSpc>
                  <a:spcPct val="100000"/>
                </a:lnSpc>
                <a:tabLst>
                  <a:tab algn="l" pos="0"/>
                  <a:tab algn="l" pos="914400"/>
                  <a:tab algn="l" pos="1828800"/>
                  <a:tab algn="l" pos="2743200"/>
                  <a:tab algn="l" pos="3657600"/>
                  <a:tab algn="l" pos="4572000"/>
                  <a:tab algn="l" pos="5486400"/>
                  <a:tab algn="l" pos="6400800"/>
                  <a:tab algn="l" pos="7315200"/>
                  <a:tab algn="l" pos="8229600"/>
                  <a:tab algn="l" pos="9144000"/>
                  <a:tab algn="l" pos="10058400"/>
                </a:tabLst>
              </a:pPr>
              <a:r>
                <a:rPr b="1" lang="kk-KZ" sz="2000" strike="noStrike" u="none">
                  <a:solidFill>
                    <a:srgbClr val="843c0c"/>
                  </a:solidFill>
                  <a:uFillTx/>
                  <a:latin typeface="Times New Roman"/>
                  <a:ea typeface="Times New Roman"/>
                </a:rPr>
                <a:t>2-мысал </a:t>
              </a:r>
              <a:endParaRPr b="0" lang="ru-RU" sz="2000" strike="noStrike" u="none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pic>
        <p:nvPicPr>
          <p:cNvPr id="103" name="TextBox 1" descr=""/>
          <p:cNvPicPr/>
          <p:nvPr/>
        </p:nvPicPr>
        <p:blipFill>
          <a:blip r:embed="rId3"/>
          <a:stretch/>
        </p:blipFill>
        <p:spPr>
          <a:xfrm>
            <a:off x="371520" y="1109520"/>
            <a:ext cx="6900840" cy="5284800"/>
          </a:xfrm>
          <a:prstGeom prst="rect">
            <a:avLst/>
          </a:prstGeom>
          <a:ln w="0">
            <a:noFill/>
          </a:ln>
        </p:spPr>
      </p:pic>
      <p:pic>
        <p:nvPicPr>
          <p:cNvPr id="104" name="Рисунок 28" descr=""/>
          <p:cNvPicPr/>
          <p:nvPr/>
        </p:nvPicPr>
        <p:blipFill>
          <a:blip r:embed="rId4"/>
          <a:stretch/>
        </p:blipFill>
        <p:spPr>
          <a:xfrm>
            <a:off x="8359920" y="1974960"/>
            <a:ext cx="3520800" cy="4322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Прямоугольник 47"/>
          <p:cNvSpPr/>
          <p:nvPr/>
        </p:nvSpPr>
        <p:spPr>
          <a:xfrm>
            <a:off x="439560" y="274680"/>
            <a:ext cx="447840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just"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3600" strike="noStrike" u="none">
                <a:solidFill>
                  <a:srgbClr val="002060"/>
                </a:solidFill>
                <a:uFillTx/>
                <a:latin typeface="Times New Roman"/>
                <a:ea typeface="Tahoma"/>
              </a:rPr>
              <a:t>Қорытынды:</a:t>
            </a:r>
            <a:endParaRPr b="0" lang="ru-RU" sz="36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06" name="Рисунок 70" descr=""/>
          <p:cNvPicPr/>
          <p:nvPr/>
        </p:nvPicPr>
        <p:blipFill>
          <a:blip r:embed="rId1"/>
          <a:stretch/>
        </p:blipFill>
        <p:spPr>
          <a:xfrm>
            <a:off x="8670960" y="2359080"/>
            <a:ext cx="3521160" cy="4322880"/>
          </a:xfrm>
          <a:prstGeom prst="rect">
            <a:avLst/>
          </a:prstGeom>
          <a:ln w="0">
            <a:noFill/>
          </a:ln>
        </p:spPr>
      </p:pic>
      <p:sp>
        <p:nvSpPr>
          <p:cNvPr id="107" name="Прямоугольник 1"/>
          <p:cNvSpPr/>
          <p:nvPr/>
        </p:nvSpPr>
        <p:spPr>
          <a:xfrm>
            <a:off x="5273640" y="1084320"/>
            <a:ext cx="44784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kk-KZ" sz="20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Функцияның қасиеттерін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8" name="Прямоугольник 2"/>
          <p:cNvSpPr/>
          <p:nvPr/>
        </p:nvSpPr>
        <p:spPr>
          <a:xfrm>
            <a:off x="439560" y="955800"/>
            <a:ext cx="10739520" cy="39963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білдім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, </a:t>
            </a: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нені үйрендім</a:t>
            </a:r>
            <a:r>
              <a:rPr b="0" lang="en-US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 түсініксіз ? 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3200" strike="noStrike" u="none">
                <a:solidFill>
                  <a:srgbClr val="0070c0"/>
                </a:solidFill>
                <a:uFillTx/>
                <a:latin typeface="Times New Roman"/>
                <a:ea typeface="Times New Roman"/>
              </a:rPr>
              <a:t>Немен жұмыс жасау қажет?</a:t>
            </a:r>
            <a:endParaRPr b="0" lang="ru-RU" sz="32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9" name="Прямоугольник 5"/>
          <p:cNvSpPr/>
          <p:nvPr/>
        </p:nvSpPr>
        <p:spPr>
          <a:xfrm>
            <a:off x="3878280" y="1855800"/>
            <a:ext cx="759744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i="1" lang="kk-KZ" sz="2000" strike="noStrike" u="none">
                <a:solidFill>
                  <a:srgbClr val="7030a0"/>
                </a:solidFill>
                <a:uFillTx/>
                <a:latin typeface="Times New Roman"/>
                <a:ea typeface="Times New Roman"/>
              </a:rPr>
              <a:t>Функцияның анықталу обылысын және міндер жиынын табуды</a:t>
            </a:r>
            <a:endParaRPr b="0" lang="ru-RU" sz="20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1232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2022-09-05T02:41:09Z</dcterms:created>
  <dc:creator>User</dc:creator>
  <dc:description/>
  <dc:language>ru-RU</dc:language>
  <cp:lastModifiedBy>Huawei</cp:lastModifiedBy>
  <dcterms:modified xsi:type="dcterms:W3CDTF">2024-09-18T17:44:07Z</dcterms:modified>
  <cp:revision>152</cp:revision>
  <dc:subject/>
  <dc:title>Действительные числа</dc:title>
</cp:coreProperties>
</file>