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docProps/core.xml" ContentType="application/vnd.openxmlformats-package.core-properties+xml"/>
  <Override PartName="/docProps/app.xml" ContentType="application/vnd.openxmlformats-officedocument.extended-properties+xml"/>
  <Override PartName="/_rels/.rels" ContentType="application/vnd.openxmlformats-package.relationship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theme/theme2.xml" ContentType="application/vnd.openxmlformats-officedocument.theme+xml"/>
  <Override PartName="/ppt/slideMasters/_rels/slideMaster2.xml.rels" ContentType="application/vnd.openxmlformats-package.relationships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_rels/presentation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media/image1.png" ContentType="image/png"/>
  <Override PartName="/ppt/media/image4.jpeg" ContentType="image/jpeg"/>
  <Override PartName="/ppt/media/image5.png" ContentType="image/png"/>
  <Override PartName="/ppt/media/image13.png" ContentType="image/png"/>
  <Override PartName="/ppt/media/image6.png" ContentType="image/png"/>
  <Override PartName="/ppt/media/image14.png" ContentType="image/png"/>
  <Override PartName="/ppt/media/image15.png" ContentType="image/png"/>
  <Override PartName="/ppt/media/image7.png" ContentType="image/png"/>
  <Override PartName="/ppt/media/image16.png" ContentType="image/png"/>
  <Override PartName="/ppt/media/image8.png" ContentType="image/png"/>
  <Override PartName="/ppt/media/image10.png" ContentType="image/png"/>
  <Override PartName="/ppt/media/image2.png" ContentType="image/png"/>
  <Override PartName="/ppt/media/image17.png" ContentType="image/png"/>
  <Override PartName="/ppt/media/image9.png" ContentType="image/png"/>
  <Override PartName="/ppt/media/image11.png" ContentType="image/png"/>
  <Override PartName="/ppt/media/image3.png" ContentType="image/png"/>
  <Override PartName="/ppt/media/image12.png" ContentType="image/png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</p:sldIdLst>
  <p:sldSz cx="12193588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77F192CA-0AB1-487E-A097-BD72E93F991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ru-RU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8380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&lt;date/time&gt;</a:t>
            </a:r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4038480" y="6356520"/>
            <a:ext cx="41148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8610480" y="6356520"/>
            <a:ext cx="2743200" cy="3650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ru-RU" sz="1200" strike="noStrike" u="none">
                <a:solidFill>
                  <a:srgbClr val="898989"/>
                </a:solidFill>
                <a:uFillTx/>
                <a:latin typeface="Calibri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1410922-332D-4D34-9182-AE34327E3D08}" type="slidenum">
              <a:rPr b="0" lang="ru-RU" sz="1200" strike="noStrike" u="none">
                <a:solidFill>
                  <a:srgbClr val="898989"/>
                </a:solidFill>
                <a:uFillTx/>
                <a:latin typeface="Calibri"/>
              </a:rPr>
              <a:t>&lt;number&gt;</a:t>
            </a:fld>
            <a:endParaRPr b="0" lang="ru-RU" sz="1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38080" y="365040"/>
            <a:ext cx="10515600" cy="1325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>
              <a:lnSpc>
                <a:spcPct val="9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4400" strike="noStrike" u="none">
                <a:solidFill>
                  <a:srgbClr val="000000"/>
                </a:solidFill>
                <a:uFillTx/>
                <a:latin typeface="Calibri Light"/>
              </a:rPr>
              <a:t>Click to edit the title text format</a:t>
            </a:r>
            <a:endParaRPr b="0" lang="ru-RU" sz="4400" strike="noStrike" u="none">
              <a:solidFill>
                <a:srgbClr val="000000"/>
              </a:solidFill>
              <a:uFillTx/>
              <a:latin typeface="Calibri Ligh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838080" y="1825200"/>
            <a:ext cx="10515600" cy="43513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2286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Click to edit the outline text format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1" marL="6858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Second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2" marL="11430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Third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3" marL="16002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Fourth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4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Fifth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5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Sixth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 lvl="6" marL="2057400" indent="-22860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2800" strike="noStrike" u="none">
                <a:solidFill>
                  <a:srgbClr val="000000"/>
                </a:solidFill>
                <a:uFillTx/>
                <a:latin typeface="Calibri"/>
              </a:rPr>
              <a:t>Seventh Outline Level</a:t>
            </a:r>
            <a:endParaRPr b="0" lang="ru-RU" sz="2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image" Target="../media/image2.png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6.png"/><Relationship Id="rId4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5.png"/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1.png"/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5" Type="http://schemas.openxmlformats.org/officeDocument/2006/relationships/image" Target="../media/image14.png"/><Relationship Id="rId6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image" Target="../media/image11.png"/><Relationship Id="rId3" Type="http://schemas.openxmlformats.org/officeDocument/2006/relationships/image" Target="../media/image15.png"/><Relationship Id="rId4" Type="http://schemas.openxmlformats.org/officeDocument/2006/relationships/image" Target="../media/image16.png"/><Relationship Id="rId5" Type="http://schemas.openxmlformats.org/officeDocument/2006/relationships/image" Target="../media/image17.png"/><Relationship Id="rId6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1"/>
          <p:cNvSpPr/>
          <p:nvPr/>
        </p:nvSpPr>
        <p:spPr>
          <a:xfrm>
            <a:off x="952560" y="255888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Пәні: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" name="Прямоугольник 2"/>
          <p:cNvSpPr/>
          <p:nvPr/>
        </p:nvSpPr>
        <p:spPr>
          <a:xfrm>
            <a:off x="952560" y="347040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Сынып: 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" name="Прямоугольник 3"/>
          <p:cNvSpPr/>
          <p:nvPr/>
        </p:nvSpPr>
        <p:spPr>
          <a:xfrm>
            <a:off x="952560" y="43815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Тоқсан: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" name="Прямоугольник 4"/>
          <p:cNvSpPr/>
          <p:nvPr/>
        </p:nvSpPr>
        <p:spPr>
          <a:xfrm>
            <a:off x="952560" y="5292720"/>
            <a:ext cx="677844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Ұстаздың</a:t>
            </a:r>
            <a:r>
              <a:rPr b="1" lang="ru-RU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аты-жөні: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" name="Прямоугольник 5"/>
          <p:cNvSpPr/>
          <p:nvPr/>
        </p:nvSpPr>
        <p:spPr>
          <a:xfrm>
            <a:off x="5987880" y="253836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Алгебра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2" name="Прямоугольник 6"/>
          <p:cNvSpPr/>
          <p:nvPr/>
        </p:nvSpPr>
        <p:spPr>
          <a:xfrm>
            <a:off x="5987880" y="344952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8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3" name="Прямоугольник 7"/>
          <p:cNvSpPr/>
          <p:nvPr/>
        </p:nvSpPr>
        <p:spPr>
          <a:xfrm>
            <a:off x="5987880" y="4361040"/>
            <a:ext cx="290196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 </a:t>
            </a:r>
            <a:r>
              <a:rPr b="1" lang="en-US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I</a:t>
            </a:r>
            <a:r>
              <a:rPr b="1" lang="kk-KZ" sz="3600" strike="noStrike" u="none">
                <a:solidFill>
                  <a:srgbClr val="002060"/>
                </a:solidFill>
                <a:uFillTx/>
                <a:latin typeface="Tahoma"/>
                <a:ea typeface="Tahoma"/>
              </a:rPr>
              <a:t>ІІ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Группа 9"/>
          <p:cNvGrpSpPr/>
          <p:nvPr/>
        </p:nvGrpSpPr>
        <p:grpSpPr>
          <a:xfrm>
            <a:off x="797040" y="905040"/>
            <a:ext cx="650880" cy="641160"/>
            <a:chOff x="797040" y="905040"/>
            <a:chExt cx="650880" cy="641160"/>
          </a:xfrm>
        </p:grpSpPr>
        <p:grpSp>
          <p:nvGrpSpPr>
            <p:cNvPr id="15" name="Группа 8"/>
            <p:cNvGrpSpPr/>
            <p:nvPr/>
          </p:nvGrpSpPr>
          <p:grpSpPr>
            <a:xfrm>
              <a:off x="797040" y="905040"/>
              <a:ext cx="650880" cy="641160"/>
              <a:chOff x="797040" y="905040"/>
              <a:chExt cx="650880" cy="641160"/>
            </a:xfrm>
          </p:grpSpPr>
          <p:sp>
            <p:nvSpPr>
              <p:cNvPr id="16" name="Овал 4"/>
              <p:cNvSpPr/>
              <p:nvPr/>
            </p:nvSpPr>
            <p:spPr>
              <a:xfrm>
                <a:off x="797040" y="905040"/>
                <a:ext cx="650880" cy="6411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17" name="Овал 7"/>
              <p:cNvSpPr/>
              <p:nvPr/>
            </p:nvSpPr>
            <p:spPr>
              <a:xfrm>
                <a:off x="842760" y="965160"/>
                <a:ext cx="559080" cy="52056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18" name="Овал 6"/>
            <p:cNvSpPr/>
            <p:nvPr/>
          </p:nvSpPr>
          <p:spPr>
            <a:xfrm>
              <a:off x="919080" y="102384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19" name="Овал 5"/>
            <p:cNvSpPr/>
            <p:nvPr/>
          </p:nvSpPr>
          <p:spPr>
            <a:xfrm>
              <a:off x="960480" y="10652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0" name="Группа 10"/>
          <p:cNvGrpSpPr/>
          <p:nvPr/>
        </p:nvGrpSpPr>
        <p:grpSpPr>
          <a:xfrm>
            <a:off x="797040" y="4440240"/>
            <a:ext cx="650880" cy="641520"/>
            <a:chOff x="797040" y="4440240"/>
            <a:chExt cx="650880" cy="641520"/>
          </a:xfrm>
        </p:grpSpPr>
        <p:grpSp>
          <p:nvGrpSpPr>
            <p:cNvPr id="21" name="Группа 11"/>
            <p:cNvGrpSpPr/>
            <p:nvPr/>
          </p:nvGrpSpPr>
          <p:grpSpPr>
            <a:xfrm>
              <a:off x="797040" y="4440240"/>
              <a:ext cx="650880" cy="641520"/>
              <a:chOff x="797040" y="4440240"/>
              <a:chExt cx="650880" cy="641520"/>
            </a:xfrm>
          </p:grpSpPr>
          <p:sp>
            <p:nvSpPr>
              <p:cNvPr id="22" name="Овал 14"/>
              <p:cNvSpPr/>
              <p:nvPr/>
            </p:nvSpPr>
            <p:spPr>
              <a:xfrm>
                <a:off x="797040" y="444024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3" name="Овал 15"/>
              <p:cNvSpPr/>
              <p:nvPr/>
            </p:nvSpPr>
            <p:spPr>
              <a:xfrm>
                <a:off x="842760" y="450036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24" name="Овал 12"/>
            <p:cNvSpPr/>
            <p:nvPr/>
          </p:nvSpPr>
          <p:spPr>
            <a:xfrm>
              <a:off x="919080" y="455940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25" name="Овал 13"/>
            <p:cNvSpPr/>
            <p:nvPr/>
          </p:nvSpPr>
          <p:spPr>
            <a:xfrm>
              <a:off x="960480" y="460044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grpSp>
        <p:nvGrpSpPr>
          <p:cNvPr id="26" name="Группа 16"/>
          <p:cNvGrpSpPr/>
          <p:nvPr/>
        </p:nvGrpSpPr>
        <p:grpSpPr>
          <a:xfrm>
            <a:off x="681120" y="2682720"/>
            <a:ext cx="650880" cy="641520"/>
            <a:chOff x="681120" y="2682720"/>
            <a:chExt cx="650880" cy="641520"/>
          </a:xfrm>
        </p:grpSpPr>
        <p:grpSp>
          <p:nvGrpSpPr>
            <p:cNvPr id="27" name="Группа 17"/>
            <p:cNvGrpSpPr/>
            <p:nvPr/>
          </p:nvGrpSpPr>
          <p:grpSpPr>
            <a:xfrm>
              <a:off x="681120" y="2682720"/>
              <a:ext cx="650880" cy="641520"/>
              <a:chOff x="681120" y="2682720"/>
              <a:chExt cx="650880" cy="641520"/>
            </a:xfrm>
          </p:grpSpPr>
          <p:sp>
            <p:nvSpPr>
              <p:cNvPr id="28" name="Овал 20"/>
              <p:cNvSpPr/>
              <p:nvPr/>
            </p:nvSpPr>
            <p:spPr>
              <a:xfrm>
                <a:off x="681120" y="2682720"/>
                <a:ext cx="650880" cy="6415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  <p:sp>
            <p:nvSpPr>
              <p:cNvPr id="29" name="Овал 21"/>
              <p:cNvSpPr/>
              <p:nvPr/>
            </p:nvSpPr>
            <p:spPr>
              <a:xfrm>
                <a:off x="726840" y="2742840"/>
                <a:ext cx="559080" cy="520920"/>
              </a:xfrm>
              <a:prstGeom prst="ellipse">
                <a:avLst/>
              </a:prstGeom>
              <a:solidFill>
                <a:srgbClr val="ffffff"/>
              </a:solidFill>
              <a:ln w="12600">
                <a:solidFill>
                  <a:srgbClr val="ed7d31"/>
                </a:solidFill>
                <a:miter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30" name="Овал 18"/>
            <p:cNvSpPr/>
            <p:nvPr/>
          </p:nvSpPr>
          <p:spPr>
            <a:xfrm>
              <a:off x="803160" y="2801880"/>
              <a:ext cx="406440" cy="40320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sp>
          <p:nvSpPr>
            <p:cNvPr id="31" name="Овал 19"/>
            <p:cNvSpPr/>
            <p:nvPr/>
          </p:nvSpPr>
          <p:spPr>
            <a:xfrm>
              <a:off x="844560" y="2842920"/>
              <a:ext cx="325440" cy="320760"/>
            </a:xfrm>
            <a:prstGeom prst="ellipse">
              <a:avLst/>
            </a:prstGeom>
            <a:solidFill>
              <a:srgbClr val="ffffff"/>
            </a:solidFill>
            <a:ln w="12600">
              <a:solidFill>
                <a:srgbClr val="ed7d31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sp>
        <p:nvSpPr>
          <p:cNvPr id="32" name="Скругленный прямоугольник 22"/>
          <p:cNvSpPr/>
          <p:nvPr/>
        </p:nvSpPr>
        <p:spPr>
          <a:xfrm>
            <a:off x="1779480" y="642960"/>
            <a:ext cx="6935760" cy="117144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3" name="Скругленный прямоугольник 23"/>
          <p:cNvSpPr/>
          <p:nvPr/>
        </p:nvSpPr>
        <p:spPr>
          <a:xfrm>
            <a:off x="1685880" y="1974960"/>
            <a:ext cx="6935760" cy="163980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4" name="Скругленный прямоугольник 24"/>
          <p:cNvSpPr/>
          <p:nvPr/>
        </p:nvSpPr>
        <p:spPr>
          <a:xfrm>
            <a:off x="1616040" y="4049640"/>
            <a:ext cx="6935760" cy="1424160"/>
          </a:xfrm>
          <a:prstGeom prst="roundRect">
            <a:avLst>
              <a:gd name="adj" fmla="val 16667"/>
            </a:avLst>
          </a:prstGeom>
          <a:solidFill>
            <a:srgbClr val="ffffff"/>
          </a:solidFill>
          <a:ln w="1260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35" name="TextBox 26"/>
          <p:cNvSpPr/>
          <p:nvPr/>
        </p:nvSpPr>
        <p:spPr>
          <a:xfrm>
            <a:off x="1943280" y="811080"/>
            <a:ext cx="6356160" cy="825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тақырыбы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  </a:t>
            </a:r>
            <a:r>
              <a:rPr b="0" lang="ru-RU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</a:t>
            </a:r>
            <a:r>
              <a:rPr b="0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және оның графигі</a:t>
            </a:r>
            <a:r>
              <a:rPr b="1" lang="kk-KZ" sz="24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 </a:t>
            </a:r>
            <a:endParaRPr b="0" lang="ru-RU" sz="24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6" name="TextBox 25" descr=""/>
          <p:cNvPicPr/>
          <p:nvPr/>
        </p:nvPicPr>
        <p:blipFill>
          <a:blip r:embed="rId1"/>
          <a:stretch/>
        </p:blipFill>
        <p:spPr>
          <a:xfrm>
            <a:off x="1944720" y="2048040"/>
            <a:ext cx="6608880" cy="1590480"/>
          </a:xfrm>
          <a:prstGeom prst="rect">
            <a:avLst/>
          </a:prstGeom>
          <a:ln w="0">
            <a:noFill/>
          </a:ln>
        </p:spPr>
      </p:pic>
      <p:sp>
        <p:nvSpPr>
          <p:cNvPr id="37" name="TextBox 27"/>
          <p:cNvSpPr/>
          <p:nvPr/>
        </p:nvSpPr>
        <p:spPr>
          <a:xfrm>
            <a:off x="1779480" y="4191120"/>
            <a:ext cx="6580440" cy="1434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2200" strike="noStrike" u="none">
                <a:solidFill>
                  <a:srgbClr val="7f6000"/>
                </a:solidFill>
                <a:uFillTx/>
                <a:latin typeface="Times New Roman"/>
                <a:ea typeface="Times New Roman"/>
              </a:rPr>
              <a:t>Сабақтың мақсаты</a:t>
            </a: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: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22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Квадраттық функцияның графигін координаталық жазықтықта сала білу және есеп шығаруда қолдана алу ; </a:t>
            </a:r>
            <a:endParaRPr b="0" lang="ru-RU" sz="2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38" name="Рисунок 28" descr=""/>
          <p:cNvPicPr/>
          <p:nvPr/>
        </p:nvPicPr>
        <p:blipFill>
          <a:blip r:embed="rId2"/>
          <a:stretch/>
        </p:blipFill>
        <p:spPr>
          <a:xfrm>
            <a:off x="8359920" y="1974960"/>
            <a:ext cx="3520800" cy="432252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Прямоугольник 1"/>
          <p:cNvSpPr/>
          <p:nvPr/>
        </p:nvSpPr>
        <p:spPr>
          <a:xfrm>
            <a:off x="3233520" y="649440"/>
            <a:ext cx="531504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4000" strike="noStrike" u="none">
                <a:solidFill>
                  <a:srgbClr val="c00000"/>
                </a:solidFill>
                <a:uFillTx/>
                <a:latin typeface="Times New Roman"/>
                <a:ea typeface="Times New Roman"/>
              </a:rPr>
              <a:t>Бағалау критерийлері</a:t>
            </a:r>
            <a:endParaRPr b="0" lang="ru-RU" sz="40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40" name="Схема 3" descr=""/>
          <p:cNvPicPr/>
          <p:nvPr/>
        </p:nvPicPr>
        <p:blipFill>
          <a:blip r:embed="rId1"/>
          <a:stretch/>
        </p:blipFill>
        <p:spPr>
          <a:xfrm>
            <a:off x="1274760" y="938160"/>
            <a:ext cx="9313920" cy="54198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1" name="Группа 22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42" name="Скругленный прямоугольник 25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43" name="Скругленный прямоугольник 26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44" name="Скругленный прямоугольник 26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45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46" name="TextBox 27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ЕСКЕ ТҮСІРЕМІЗ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cxnSp>
        <p:nvCxnSpPr>
          <p:cNvPr id="47" name="Прямая со стрелкой 3"/>
          <p:cNvCxnSpPr/>
          <p:nvPr/>
        </p:nvCxnSpPr>
        <p:spPr>
          <a:xfrm flipV="1">
            <a:off x="8964360" y="941040"/>
            <a:ext cx="1080" cy="404712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cxnSp>
        <p:nvCxnSpPr>
          <p:cNvPr id="48" name="Прямая со стрелкой 12"/>
          <p:cNvCxnSpPr/>
          <p:nvPr/>
        </p:nvCxnSpPr>
        <p:spPr>
          <a:xfrm>
            <a:off x="6594480" y="3200040"/>
            <a:ext cx="4504320" cy="1080"/>
          </a:xfrm>
          <a:prstGeom prst="straightConnector1">
            <a:avLst/>
          </a:prstGeom>
          <a:ln w="25560">
            <a:solidFill>
              <a:srgbClr val="000000"/>
            </a:solidFill>
            <a:miter/>
            <a:tailEnd len="med" type="arrow" w="med"/>
          </a:ln>
        </p:spPr>
      </p:cxnSp>
      <p:sp>
        <p:nvSpPr>
          <p:cNvPr id="49" name="TextBox 10"/>
          <p:cNvSpPr/>
          <p:nvPr/>
        </p:nvSpPr>
        <p:spPr>
          <a:xfrm>
            <a:off x="11082960" y="315432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x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0" name="TextBox 17"/>
          <p:cNvSpPr/>
          <p:nvPr/>
        </p:nvSpPr>
        <p:spPr>
          <a:xfrm>
            <a:off x="8563680" y="757080"/>
            <a:ext cx="2952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uFillTx/>
                <a:latin typeface="Times New Roman"/>
                <a:ea typeface="Times New Roman"/>
              </a:rPr>
              <a:t>y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51" name="TextBox 14" descr=""/>
          <p:cNvPicPr/>
          <p:nvPr/>
        </p:nvPicPr>
        <p:blipFill>
          <a:blip r:embed="rId3"/>
          <a:stretch/>
        </p:blipFill>
        <p:spPr>
          <a:xfrm>
            <a:off x="281160" y="1395360"/>
            <a:ext cx="6643440" cy="2695680"/>
          </a:xfrm>
          <a:prstGeom prst="rect">
            <a:avLst/>
          </a:prstGeom>
          <a:ln w="0">
            <a:noFill/>
          </a:ln>
        </p:spPr>
      </p:pic>
      <p:sp>
        <p:nvSpPr>
          <p:cNvPr id="52" name="Прямая соединительная линия 16"/>
          <p:cNvSpPr/>
          <p:nvPr/>
        </p:nvSpPr>
        <p:spPr>
          <a:xfrm>
            <a:off x="8645400" y="352440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3" name="Прямая соединительная линия 24"/>
          <p:cNvSpPr/>
          <p:nvPr/>
        </p:nvSpPr>
        <p:spPr>
          <a:xfrm>
            <a:off x="8637480" y="374508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4" name="Прямая соединительная линия 28"/>
          <p:cNvSpPr/>
          <p:nvPr/>
        </p:nvSpPr>
        <p:spPr>
          <a:xfrm>
            <a:off x="92264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5" name="Прямая соединительная линия 29"/>
          <p:cNvSpPr/>
          <p:nvPr/>
        </p:nvSpPr>
        <p:spPr>
          <a:xfrm>
            <a:off x="9434520" y="32004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6" name="Прямая соединительная линия 30"/>
          <p:cNvSpPr/>
          <p:nvPr/>
        </p:nvSpPr>
        <p:spPr>
          <a:xfrm>
            <a:off x="967104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7" name="Прямая соединительная линия 31"/>
          <p:cNvSpPr/>
          <p:nvPr/>
        </p:nvSpPr>
        <p:spPr>
          <a:xfrm>
            <a:off x="8672400" y="296532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8" name="Прямая соединительная линия 32"/>
          <p:cNvSpPr/>
          <p:nvPr/>
        </p:nvSpPr>
        <p:spPr>
          <a:xfrm>
            <a:off x="8672400" y="2741760"/>
            <a:ext cx="319320" cy="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59" name="Прямая соединительная линия 33"/>
          <p:cNvSpPr/>
          <p:nvPr/>
        </p:nvSpPr>
        <p:spPr>
          <a:xfrm>
            <a:off x="839628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0" name="Прямая соединительная линия 34"/>
          <p:cNvSpPr/>
          <p:nvPr/>
        </p:nvSpPr>
        <p:spPr>
          <a:xfrm>
            <a:off x="8616960" y="3214800"/>
            <a:ext cx="0" cy="204840"/>
          </a:xfrm>
          <a:prstGeom prst="line">
            <a:avLst/>
          </a:prstGeom>
          <a:ln w="255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1" name="Полилиния 22"/>
          <p:cNvSpPr/>
          <p:nvPr/>
        </p:nvSpPr>
        <p:spPr>
          <a:xfrm>
            <a:off x="7716960" y="1025640"/>
            <a:ext cx="2106360" cy="214920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62" name="Полилиния 36"/>
          <p:cNvSpPr/>
          <p:nvPr/>
        </p:nvSpPr>
        <p:spPr>
          <a:xfrm rot="10800000">
            <a:off x="8049960" y="3227040"/>
            <a:ext cx="2104920" cy="2149560"/>
          </a:xfrm>
          <a:custGeom>
            <a:avLst/>
            <a:gdLst/>
            <a:ahLst/>
            <a:rect l="l" t="t" r="r" b="b"/>
            <a:pathLst>
              <a:path w="2438400" h="2149412">
                <a:moveTo>
                  <a:pt x="0" y="304800"/>
                </a:moveTo>
                <a:cubicBezTo>
                  <a:pt x="524163" y="1251527"/>
                  <a:pt x="1048327" y="2198255"/>
                  <a:pt x="1454727" y="2147455"/>
                </a:cubicBezTo>
                <a:cubicBezTo>
                  <a:pt x="1861127" y="2096655"/>
                  <a:pt x="2149763" y="1048327"/>
                  <a:pt x="2438400" y="0"/>
                </a:cubicBezTo>
              </a:path>
            </a:pathLst>
          </a:custGeom>
          <a:noFill/>
          <a:ln w="25560">
            <a:solidFill>
              <a:srgbClr val="00b05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3" name="Группа 1"/>
          <p:cNvGrpSpPr/>
          <p:nvPr/>
        </p:nvGrpSpPr>
        <p:grpSpPr>
          <a:xfrm>
            <a:off x="28440" y="47520"/>
            <a:ext cx="4183200" cy="619200"/>
            <a:chOff x="28440" y="47520"/>
            <a:chExt cx="4183200" cy="619200"/>
          </a:xfrm>
        </p:grpSpPr>
        <p:sp>
          <p:nvSpPr>
            <p:cNvPr id="64" name="Скругленный прямоугольник 2"/>
            <p:cNvSpPr/>
            <p:nvPr/>
          </p:nvSpPr>
          <p:spPr>
            <a:xfrm>
              <a:off x="105120" y="72360"/>
              <a:ext cx="4106520" cy="52416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65" name="Скругленный прямоугольник 3"/>
            <p:cNvGrpSpPr/>
            <p:nvPr/>
          </p:nvGrpSpPr>
          <p:grpSpPr>
            <a:xfrm>
              <a:off x="28440" y="47520"/>
              <a:ext cx="997920" cy="619200"/>
              <a:chOff x="28440" y="47520"/>
              <a:chExt cx="997920" cy="619200"/>
            </a:xfrm>
          </p:grpSpPr>
          <p:pic>
            <p:nvPicPr>
              <p:cNvPr id="66" name="Скругленный прямоугольник 3" descr=""/>
              <p:cNvPicPr/>
              <p:nvPr/>
            </p:nvPicPr>
            <p:blipFill>
              <a:blip r:embed="rId2"/>
              <a:stretch/>
            </p:blipFill>
            <p:spPr>
              <a:xfrm>
                <a:off x="28440" y="47520"/>
                <a:ext cx="997920" cy="619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67" name=""/>
              <p:cNvSpPr/>
              <p:nvPr/>
            </p:nvSpPr>
            <p:spPr>
              <a:xfrm>
                <a:off x="116280" y="97920"/>
                <a:ext cx="819000" cy="47304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68" name="TextBox 4"/>
            <p:cNvSpPr/>
            <p:nvPr/>
          </p:nvSpPr>
          <p:spPr>
            <a:xfrm>
              <a:off x="1138680" y="164880"/>
              <a:ext cx="30729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БІЛЕТІН БОЛАМЫЗ!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69" name="TextBox 5" descr=""/>
          <p:cNvPicPr/>
          <p:nvPr/>
        </p:nvPicPr>
        <p:blipFill>
          <a:blip r:embed="rId3"/>
          <a:stretch/>
        </p:blipFill>
        <p:spPr>
          <a:xfrm>
            <a:off x="1414440" y="901800"/>
            <a:ext cx="10107720" cy="841320"/>
          </a:xfrm>
          <a:prstGeom prst="rect">
            <a:avLst/>
          </a:prstGeom>
          <a:ln w="0">
            <a:noFill/>
          </a:ln>
        </p:spPr>
      </p:pic>
      <p:grpSp>
        <p:nvGrpSpPr>
          <p:cNvPr id="70" name="Группа 23"/>
          <p:cNvGrpSpPr/>
          <p:nvPr/>
        </p:nvGrpSpPr>
        <p:grpSpPr>
          <a:xfrm>
            <a:off x="828720" y="1473120"/>
            <a:ext cx="596880" cy="592200"/>
            <a:chOff x="828720" y="1473120"/>
            <a:chExt cx="596880" cy="592200"/>
          </a:xfrm>
        </p:grpSpPr>
        <p:grpSp>
          <p:nvGrpSpPr>
            <p:cNvPr id="71" name="Овал 24"/>
            <p:cNvGrpSpPr/>
            <p:nvPr/>
          </p:nvGrpSpPr>
          <p:grpSpPr>
            <a:xfrm>
              <a:off x="828720" y="1473120"/>
              <a:ext cx="596880" cy="592200"/>
              <a:chOff x="828720" y="1473120"/>
              <a:chExt cx="596880" cy="592200"/>
            </a:xfrm>
          </p:grpSpPr>
          <p:pic>
            <p:nvPicPr>
              <p:cNvPr id="72" name="Овал 24" descr=""/>
              <p:cNvPicPr/>
              <p:nvPr/>
            </p:nvPicPr>
            <p:blipFill>
              <a:blip r:embed="rId4"/>
              <a:stretch/>
            </p:blipFill>
            <p:spPr>
              <a:xfrm>
                <a:off x="828720" y="1473120"/>
                <a:ext cx="596880" cy="5922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73" name=""/>
              <p:cNvSpPr/>
              <p:nvPr/>
            </p:nvSpPr>
            <p:spPr>
              <a:xfrm>
                <a:off x="928800" y="1571040"/>
                <a:ext cx="401400" cy="39888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pic>
          <p:nvPicPr>
            <p:cNvPr id="74" name="Прямоугольник 25" descr=""/>
            <p:cNvPicPr/>
            <p:nvPr/>
          </p:nvPicPr>
          <p:blipFill>
            <a:blip r:embed="rId5"/>
            <a:stretch/>
          </p:blipFill>
          <p:spPr>
            <a:xfrm>
              <a:off x="1008360" y="1519560"/>
              <a:ext cx="260640" cy="441360"/>
            </a:xfrm>
            <a:prstGeom prst="rect">
              <a:avLst/>
            </a:prstGeom>
            <a:ln w="0">
              <a:noFill/>
            </a:ln>
          </p:spPr>
        </p:pic>
      </p:grpSp>
      <p:pic>
        <p:nvPicPr>
          <p:cNvPr id="75" name="TextBox 7" descr=""/>
          <p:cNvPicPr/>
          <p:nvPr/>
        </p:nvPicPr>
        <p:blipFill>
          <a:blip r:embed="rId6"/>
          <a:stretch/>
        </p:blipFill>
        <p:spPr>
          <a:xfrm>
            <a:off x="1000080" y="2109960"/>
            <a:ext cx="10667880" cy="15714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6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77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78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79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80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81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Оқулықпен жұмыс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82" name="TextBox 3" descr=""/>
          <p:cNvPicPr/>
          <p:nvPr/>
        </p:nvPicPr>
        <p:blipFill>
          <a:blip r:embed="rId3"/>
          <a:stretch/>
        </p:blipFill>
        <p:spPr>
          <a:xfrm>
            <a:off x="401760" y="1255680"/>
            <a:ext cx="1293840" cy="762120"/>
          </a:xfrm>
          <a:prstGeom prst="rect">
            <a:avLst/>
          </a:prstGeom>
          <a:ln w="0">
            <a:noFill/>
          </a:ln>
        </p:spPr>
      </p:pic>
      <p:pic>
        <p:nvPicPr>
          <p:cNvPr id="83" name="TextBox 4" descr=""/>
          <p:cNvPicPr/>
          <p:nvPr/>
        </p:nvPicPr>
        <p:blipFill>
          <a:blip r:embed="rId4"/>
          <a:stretch/>
        </p:blipFill>
        <p:spPr>
          <a:xfrm>
            <a:off x="304920" y="1481040"/>
            <a:ext cx="11472840" cy="5632560"/>
          </a:xfrm>
          <a:prstGeom prst="rect">
            <a:avLst/>
          </a:prstGeom>
          <a:ln w="0">
            <a:noFill/>
          </a:ln>
        </p:spPr>
      </p:pic>
      <p:cxnSp>
        <p:nvCxnSpPr>
          <p:cNvPr id="84" name="Прямая со стрелкой 10"/>
          <p:cNvCxnSpPr/>
          <p:nvPr/>
        </p:nvCxnSpPr>
        <p:spPr>
          <a:xfrm flipV="1">
            <a:off x="8880120" y="266040"/>
            <a:ext cx="1080" cy="451404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cxnSp>
        <p:nvCxnSpPr>
          <p:cNvPr id="85" name="Прямая со стрелкой 30"/>
          <p:cNvCxnSpPr>
            <a:endCxn id="86" idx="0"/>
          </p:cNvCxnSpPr>
          <p:nvPr/>
        </p:nvCxnSpPr>
        <p:spPr>
          <a:xfrm>
            <a:off x="6884640" y="2509560"/>
            <a:ext cx="5034600" cy="13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87" name="Прямая соединительная линия 38"/>
          <p:cNvSpPr/>
          <p:nvPr/>
        </p:nvSpPr>
        <p:spPr>
          <a:xfrm>
            <a:off x="8701200" y="2174760"/>
            <a:ext cx="1792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8" name="Прямая соединительная линия 49"/>
          <p:cNvSpPr/>
          <p:nvPr/>
        </p:nvSpPr>
        <p:spPr>
          <a:xfrm>
            <a:off x="8701200" y="2001960"/>
            <a:ext cx="1792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9" name="Полилиния 39"/>
          <p:cNvSpPr/>
          <p:nvPr/>
        </p:nvSpPr>
        <p:spPr>
          <a:xfrm>
            <a:off x="8285040" y="345960"/>
            <a:ext cx="1538280" cy="1844640"/>
          </a:xfrm>
          <a:custGeom>
            <a:avLst/>
            <a:gdLst/>
            <a:ahLst/>
            <a:rect l="l" t="t" r="r" b="b"/>
            <a:pathLst>
              <a:path w="1537855" h="1843695">
                <a:moveTo>
                  <a:pt x="0" y="207818"/>
                </a:moveTo>
                <a:cubicBezTo>
                  <a:pt x="148936" y="1042554"/>
                  <a:pt x="297873" y="1877290"/>
                  <a:pt x="554182" y="1842654"/>
                </a:cubicBezTo>
                <a:cubicBezTo>
                  <a:pt x="810491" y="1808018"/>
                  <a:pt x="1174173" y="904009"/>
                  <a:pt x="1537855" y="0"/>
                </a:cubicBezTo>
              </a:path>
            </a:pathLst>
          </a:custGeom>
          <a:noFill/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0" name="TextBox 40"/>
          <p:cNvSpPr/>
          <p:nvPr/>
        </p:nvSpPr>
        <p:spPr>
          <a:xfrm>
            <a:off x="8503560" y="174600"/>
            <a:ext cx="28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у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86" name="TextBox 52"/>
          <p:cNvSpPr/>
          <p:nvPr/>
        </p:nvSpPr>
        <p:spPr>
          <a:xfrm>
            <a:off x="11778120" y="2522520"/>
            <a:ext cx="2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х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91" name="TextBox 53"/>
          <p:cNvSpPr/>
          <p:nvPr/>
        </p:nvSpPr>
        <p:spPr>
          <a:xfrm>
            <a:off x="8558640" y="2509920"/>
            <a:ext cx="331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О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92" name="TextBox 42" descr=""/>
          <p:cNvPicPr/>
          <p:nvPr/>
        </p:nvPicPr>
        <p:blipFill>
          <a:blip r:embed="rId5"/>
          <a:stretch/>
        </p:blipFill>
        <p:spPr>
          <a:xfrm>
            <a:off x="4632480" y="5303880"/>
            <a:ext cx="7304040" cy="120636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3" name="Группа 5"/>
          <p:cNvGrpSpPr/>
          <p:nvPr/>
        </p:nvGrpSpPr>
        <p:grpSpPr>
          <a:xfrm>
            <a:off x="171360" y="157320"/>
            <a:ext cx="4181400" cy="617400"/>
            <a:chOff x="171360" y="157320"/>
            <a:chExt cx="4181400" cy="617400"/>
          </a:xfrm>
        </p:grpSpPr>
        <p:sp>
          <p:nvSpPr>
            <p:cNvPr id="94" name="Скругленный прямоугольник 6"/>
            <p:cNvSpPr/>
            <p:nvPr/>
          </p:nvSpPr>
          <p:spPr>
            <a:xfrm>
              <a:off x="250920" y="181800"/>
              <a:ext cx="4101840" cy="521280"/>
            </a:xfrm>
            <a:prstGeom prst="roundRect">
              <a:avLst>
                <a:gd name="adj" fmla="val 16667"/>
              </a:avLst>
            </a:prstGeom>
            <a:blipFill rotWithShape="0">
              <a:blip r:embed="rId1"/>
              <a:srcRect/>
              <a:tile tx="0" ty="0" sx="100000" sy="100000" algn="ctr"/>
            </a:blipFill>
            <a:ln w="25560">
              <a:solidFill>
                <a:srgbClr val="00b05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pPr algn="ctr"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endParaRPr b="0" lang="ru-RU" sz="18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  <p:grpSp>
          <p:nvGrpSpPr>
            <p:cNvPr id="95" name="Скругленный прямоугольник 7"/>
            <p:cNvGrpSpPr/>
            <p:nvPr/>
          </p:nvGrpSpPr>
          <p:grpSpPr>
            <a:xfrm>
              <a:off x="171360" y="157320"/>
              <a:ext cx="997200" cy="617400"/>
              <a:chOff x="171360" y="157320"/>
              <a:chExt cx="997200" cy="617400"/>
            </a:xfrm>
          </p:grpSpPr>
          <p:pic>
            <p:nvPicPr>
              <p:cNvPr id="96" name="Скругленный прямоугольник 7" descr=""/>
              <p:cNvPicPr/>
              <p:nvPr/>
            </p:nvPicPr>
            <p:blipFill>
              <a:blip r:embed="rId2"/>
              <a:stretch/>
            </p:blipFill>
            <p:spPr>
              <a:xfrm>
                <a:off x="171360" y="157320"/>
                <a:ext cx="997200" cy="617400"/>
              </a:xfrm>
              <a:prstGeom prst="rect">
                <a:avLst/>
              </a:prstGeom>
              <a:ln w="0">
                <a:noFill/>
              </a:ln>
            </p:spPr>
          </p:pic>
          <p:sp>
            <p:nvSpPr>
              <p:cNvPr id="97" name=""/>
              <p:cNvSpPr/>
              <p:nvPr/>
            </p:nvSpPr>
            <p:spPr>
              <a:xfrm>
                <a:off x="261720" y="207360"/>
                <a:ext cx="818280" cy="470520"/>
              </a:xfrm>
              <a:prstGeom prst="rect">
                <a:avLst/>
              </a:prstGeom>
              <a:noFill/>
              <a:ln w="0">
                <a:noFill/>
              </a:ln>
            </p:spPr>
            <p:style>
              <a:lnRef idx="0"/>
              <a:fillRef idx="0"/>
              <a:effectRef idx="0"/>
              <a:fontRef idx="minor"/>
            </p:style>
            <p:txBody>
              <a:bodyPr lIns="90000" rIns="90000" tIns="46800" bIns="46800" anchor="ctr">
                <a:noAutofit/>
              </a:bodyPr>
              <a:p>
                <a:pPr algn="ctr">
                  <a:tabLst>
                    <a:tab algn="l" pos="0"/>
                    <a:tab algn="l" pos="914400"/>
                    <a:tab algn="l" pos="1828800"/>
                    <a:tab algn="l" pos="2743200"/>
                    <a:tab algn="l" pos="3657600"/>
                    <a:tab algn="l" pos="4572000"/>
                    <a:tab algn="l" pos="5486400"/>
                    <a:tab algn="l" pos="6400800"/>
                    <a:tab algn="l" pos="7315200"/>
                    <a:tab algn="l" pos="8229600"/>
                    <a:tab algn="l" pos="9144000"/>
                    <a:tab algn="l" pos="10058400"/>
                  </a:tabLst>
                </a:pPr>
                <a:endParaRPr b="0" lang="ru-RU" sz="1800" strike="noStrike" u="none">
                  <a:solidFill>
                    <a:srgbClr val="000000"/>
                  </a:solidFill>
                  <a:uFillTx/>
                  <a:latin typeface="Calibri"/>
                </a:endParaRPr>
              </a:p>
            </p:txBody>
          </p:sp>
        </p:grpSp>
        <p:sp>
          <p:nvSpPr>
            <p:cNvPr id="98" name="TextBox 8"/>
            <p:cNvSpPr/>
            <p:nvPr/>
          </p:nvSpPr>
          <p:spPr>
            <a:xfrm>
              <a:off x="1283400" y="274320"/>
              <a:ext cx="3069360" cy="39888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kk-KZ" sz="2000" strike="noStrike" u="none">
                  <a:solidFill>
                    <a:srgbClr val="843c0c"/>
                  </a:solidFill>
                  <a:uFillTx/>
                  <a:latin typeface="Times New Roman"/>
                  <a:ea typeface="Times New Roman"/>
                </a:rPr>
                <a:t>Оқулықпен жұмыс </a:t>
              </a:r>
              <a:endParaRPr b="0" lang="ru-RU" sz="2000" strike="noStrike" u="none">
                <a:solidFill>
                  <a:srgbClr val="000000"/>
                </a:solidFill>
                <a:uFillTx/>
                <a:latin typeface="Calibri"/>
              </a:endParaRPr>
            </a:p>
          </p:txBody>
        </p:sp>
      </p:grpSp>
      <p:pic>
        <p:nvPicPr>
          <p:cNvPr id="99" name="TextBox 3" descr=""/>
          <p:cNvPicPr/>
          <p:nvPr/>
        </p:nvPicPr>
        <p:blipFill>
          <a:blip r:embed="rId3"/>
          <a:stretch/>
        </p:blipFill>
        <p:spPr>
          <a:xfrm>
            <a:off x="390600" y="1054080"/>
            <a:ext cx="1346040" cy="646200"/>
          </a:xfrm>
          <a:prstGeom prst="rect">
            <a:avLst/>
          </a:prstGeom>
          <a:ln w="0">
            <a:noFill/>
          </a:ln>
        </p:spPr>
      </p:pic>
      <p:pic>
        <p:nvPicPr>
          <p:cNvPr id="100" name="TextBox 4" descr=""/>
          <p:cNvPicPr/>
          <p:nvPr/>
        </p:nvPicPr>
        <p:blipFill>
          <a:blip r:embed="rId4"/>
          <a:stretch/>
        </p:blipFill>
        <p:spPr>
          <a:xfrm>
            <a:off x="304920" y="1481040"/>
            <a:ext cx="11472840" cy="4767480"/>
          </a:xfrm>
          <a:prstGeom prst="rect">
            <a:avLst/>
          </a:prstGeom>
          <a:ln w="0">
            <a:noFill/>
          </a:ln>
        </p:spPr>
      </p:pic>
      <p:cxnSp>
        <p:nvCxnSpPr>
          <p:cNvPr id="101" name="Прямая со стрелкой 10"/>
          <p:cNvCxnSpPr/>
          <p:nvPr/>
        </p:nvCxnSpPr>
        <p:spPr>
          <a:xfrm flipV="1">
            <a:off x="8880120" y="266040"/>
            <a:ext cx="1080" cy="451404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arrow" w="med"/>
          </a:ln>
        </p:spPr>
      </p:cxnSp>
      <p:cxnSp>
        <p:nvCxnSpPr>
          <p:cNvPr id="102" name="Прямая со стрелкой 30"/>
          <p:cNvCxnSpPr>
            <a:endCxn id="103" idx="0"/>
          </p:cNvCxnSpPr>
          <p:nvPr/>
        </p:nvCxnSpPr>
        <p:spPr>
          <a:xfrm>
            <a:off x="6884640" y="2509560"/>
            <a:ext cx="5034600" cy="13320"/>
          </a:xfrm>
          <a:prstGeom prst="straightConnector1">
            <a:avLst/>
          </a:prstGeom>
          <a:ln w="6480">
            <a:solidFill>
              <a:srgbClr val="5b9bd5"/>
            </a:solidFill>
            <a:miter/>
            <a:tailEnd len="med" type="triangle" w="med"/>
          </a:ln>
        </p:spPr>
      </p:cxnSp>
      <p:sp>
        <p:nvSpPr>
          <p:cNvPr id="104" name="Прямая соединительная линия 38"/>
          <p:cNvSpPr/>
          <p:nvPr/>
        </p:nvSpPr>
        <p:spPr>
          <a:xfrm>
            <a:off x="8701200" y="2174760"/>
            <a:ext cx="1792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5" name="Прямая соединительная линия 49"/>
          <p:cNvSpPr/>
          <p:nvPr/>
        </p:nvSpPr>
        <p:spPr>
          <a:xfrm>
            <a:off x="8701200" y="2001960"/>
            <a:ext cx="1792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6" name="Полилиния 39"/>
          <p:cNvSpPr/>
          <p:nvPr/>
        </p:nvSpPr>
        <p:spPr>
          <a:xfrm rot="10800000">
            <a:off x="7829280" y="1800000"/>
            <a:ext cx="1538280" cy="1842840"/>
          </a:xfrm>
          <a:custGeom>
            <a:avLst/>
            <a:gdLst/>
            <a:ahLst/>
            <a:rect l="l" t="t" r="r" b="b"/>
            <a:pathLst>
              <a:path w="1537855" h="1843695">
                <a:moveTo>
                  <a:pt x="0" y="207818"/>
                </a:moveTo>
                <a:cubicBezTo>
                  <a:pt x="148936" y="1042554"/>
                  <a:pt x="297873" y="1877290"/>
                  <a:pt x="554182" y="1842654"/>
                </a:cubicBezTo>
                <a:cubicBezTo>
                  <a:pt x="810491" y="1808018"/>
                  <a:pt x="1174173" y="904009"/>
                  <a:pt x="1537855" y="0"/>
                </a:cubicBezTo>
              </a:path>
            </a:pathLst>
          </a:custGeom>
          <a:noFill/>
          <a:ln w="28440">
            <a:solidFill>
              <a:srgbClr val="9900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7" name="TextBox 40"/>
          <p:cNvSpPr/>
          <p:nvPr/>
        </p:nvSpPr>
        <p:spPr>
          <a:xfrm>
            <a:off x="8503560" y="174600"/>
            <a:ext cx="28404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у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3" name="TextBox 52"/>
          <p:cNvSpPr/>
          <p:nvPr/>
        </p:nvSpPr>
        <p:spPr>
          <a:xfrm>
            <a:off x="11778120" y="2522520"/>
            <a:ext cx="2797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х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08" name="TextBox 53"/>
          <p:cNvSpPr/>
          <p:nvPr/>
        </p:nvSpPr>
        <p:spPr>
          <a:xfrm>
            <a:off x="8558640" y="2509920"/>
            <a:ext cx="33192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kk-KZ" sz="1800" strike="noStrike" u="none">
                <a:solidFill>
                  <a:srgbClr val="000000"/>
                </a:solidFill>
                <a:uFillTx/>
                <a:latin typeface="Calibri"/>
                <a:ea typeface="Arial"/>
              </a:rPr>
              <a:t>О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09" name="TextBox 42" descr=""/>
          <p:cNvPicPr/>
          <p:nvPr/>
        </p:nvPicPr>
        <p:blipFill>
          <a:blip r:embed="rId5"/>
          <a:stretch/>
        </p:blipFill>
        <p:spPr>
          <a:xfrm>
            <a:off x="4211640" y="5267160"/>
            <a:ext cx="7370640" cy="981360"/>
          </a:xfrm>
          <a:prstGeom prst="rect">
            <a:avLst/>
          </a:prstGeom>
          <a:ln w="0">
            <a:noFill/>
          </a:ln>
        </p:spPr>
      </p:pic>
      <p:sp>
        <p:nvSpPr>
          <p:cNvPr id="110" name="Прямая соединительная линия 16"/>
          <p:cNvSpPr/>
          <p:nvPr/>
        </p:nvSpPr>
        <p:spPr>
          <a:xfrm>
            <a:off x="8701200" y="1803240"/>
            <a:ext cx="179280" cy="0"/>
          </a:xfrm>
          <a:prstGeom prst="line">
            <a:avLst/>
          </a:prstGeom>
          <a:ln w="6480">
            <a:solidFill>
              <a:srgbClr val="5b9bd5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Прямоугольник 47"/>
          <p:cNvSpPr/>
          <p:nvPr/>
        </p:nvSpPr>
        <p:spPr>
          <a:xfrm>
            <a:off x="439560" y="274680"/>
            <a:ext cx="4478400" cy="64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just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ru-RU" sz="3600" strike="noStrike" u="none">
                <a:solidFill>
                  <a:srgbClr val="002060"/>
                </a:solidFill>
                <a:uFillTx/>
                <a:latin typeface="Times New Roman"/>
                <a:ea typeface="Tahoma"/>
              </a:rPr>
              <a:t>Қорытынды:</a:t>
            </a:r>
            <a:endParaRPr b="0" lang="ru-RU" sz="36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pic>
        <p:nvPicPr>
          <p:cNvPr id="112" name="Рисунок 70" descr=""/>
          <p:cNvPicPr/>
          <p:nvPr/>
        </p:nvPicPr>
        <p:blipFill>
          <a:blip r:embed="rId1"/>
          <a:stretch/>
        </p:blipFill>
        <p:spPr>
          <a:xfrm>
            <a:off x="8670960" y="2359080"/>
            <a:ext cx="3521160" cy="4322880"/>
          </a:xfrm>
          <a:prstGeom prst="rect">
            <a:avLst/>
          </a:prstGeom>
          <a:ln w="0">
            <a:noFill/>
          </a:ln>
        </p:spPr>
      </p:pic>
      <p:sp>
        <p:nvSpPr>
          <p:cNvPr id="113" name="Прямоугольник 1"/>
          <p:cNvSpPr/>
          <p:nvPr/>
        </p:nvSpPr>
        <p:spPr>
          <a:xfrm>
            <a:off x="5273640" y="1084320"/>
            <a:ext cx="447840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Фукцияларды түрлендіруді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4" name="Прямоугольник 2"/>
          <p:cNvSpPr/>
          <p:nvPr/>
        </p:nvSpPr>
        <p:spPr>
          <a:xfrm>
            <a:off x="439560" y="955800"/>
            <a:ext cx="10739520" cy="3996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білдім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, </a:t>
            </a: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нені үйрендім</a:t>
            </a:r>
            <a:r>
              <a:rPr b="0" lang="en-US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 түсініксіз ? 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ru-RU" sz="3200" strike="noStrike" u="none">
                <a:solidFill>
                  <a:srgbClr val="0070c0"/>
                </a:solidFill>
                <a:uFillTx/>
                <a:latin typeface="Times New Roman"/>
                <a:ea typeface="Times New Roman"/>
              </a:rPr>
              <a:t>Немен жұмыс жасау қажет?</a:t>
            </a:r>
            <a:endParaRPr b="0" lang="ru-RU" sz="32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  <p:sp>
        <p:nvSpPr>
          <p:cNvPr id="115" name="Прямоугольник 5"/>
          <p:cNvSpPr/>
          <p:nvPr/>
        </p:nvSpPr>
        <p:spPr>
          <a:xfrm>
            <a:off x="5280480" y="1828800"/>
            <a:ext cx="3119760" cy="368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kk-KZ" sz="1800" strike="noStrike" u="none">
                <a:solidFill>
                  <a:srgbClr val="7030a0"/>
                </a:solidFill>
                <a:uFillTx/>
                <a:latin typeface="Times New Roman"/>
                <a:ea typeface="Times New Roman"/>
              </a:rPr>
              <a:t>Кесте құруды, мәнін табуды</a:t>
            </a:r>
            <a:endParaRPr b="0" lang="ru-RU" sz="1800" strike="noStrike" u="none">
              <a:solidFill>
                <a:srgbClr val="000000"/>
              </a:solidFill>
              <a:uFillTx/>
              <a:latin typeface="Calibri"/>
            </a:endParaRPr>
          </a:p>
        </p:txBody>
      </p:sp>
    </p:spTree>
  </p:cSld>
  <p:transition spd="med">
    <p:fade/>
  </p:transition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869</TotalTime>
  <Application>LibreOffice/24.8.2.1$MacOSX_AARCH64 LibreOffice_project/0f794b6e29741098670a3b95d60478a65d05ef13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2022-09-05T02:41:09Z</dcterms:created>
  <dc:creator>User</dc:creator>
  <dc:description/>
  <dc:language>ru-RU</dc:language>
  <cp:lastModifiedBy>Huawei</cp:lastModifiedBy>
  <dcterms:modified xsi:type="dcterms:W3CDTF">2024-09-18T17:39:53Z</dcterms:modified>
  <cp:revision>126</cp:revision>
  <dc:subject/>
  <dc:title>Действительные числа</dc:title>
</cp:coreProperties>
</file>